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05"/>
  </p:notesMasterIdLst>
  <p:handoutMasterIdLst>
    <p:handoutMasterId r:id="rId206"/>
  </p:handoutMasterIdLst>
  <p:sldIdLst>
    <p:sldId id="256" r:id="rId3"/>
    <p:sldId id="609" r:id="rId4"/>
    <p:sldId id="610" r:id="rId5"/>
    <p:sldId id="633" r:id="rId6"/>
    <p:sldId id="665" r:id="rId7"/>
    <p:sldId id="705" r:id="rId8"/>
    <p:sldId id="668" r:id="rId9"/>
    <p:sldId id="669" r:id="rId10"/>
    <p:sldId id="670" r:id="rId11"/>
    <p:sldId id="780" r:id="rId12"/>
    <p:sldId id="667" r:id="rId13"/>
    <p:sldId id="711" r:id="rId14"/>
    <p:sldId id="712" r:id="rId15"/>
    <p:sldId id="714" r:id="rId16"/>
    <p:sldId id="760" r:id="rId17"/>
    <p:sldId id="761" r:id="rId18"/>
    <p:sldId id="720" r:id="rId19"/>
    <p:sldId id="721" r:id="rId20"/>
    <p:sldId id="722" r:id="rId21"/>
    <p:sldId id="757" r:id="rId22"/>
    <p:sldId id="723" r:id="rId23"/>
    <p:sldId id="724" r:id="rId24"/>
    <p:sldId id="725" r:id="rId25"/>
    <p:sldId id="617" r:id="rId26"/>
    <p:sldId id="666" r:id="rId27"/>
    <p:sldId id="632" r:id="rId28"/>
    <p:sldId id="619" r:id="rId29"/>
    <p:sldId id="315" r:id="rId30"/>
    <p:sldId id="318" r:id="rId31"/>
    <p:sldId id="634" r:id="rId32"/>
    <p:sldId id="460" r:id="rId33"/>
    <p:sldId id="461" r:id="rId34"/>
    <p:sldId id="515" r:id="rId35"/>
    <p:sldId id="516" r:id="rId36"/>
    <p:sldId id="759" r:id="rId37"/>
    <p:sldId id="758" r:id="rId38"/>
    <p:sldId id="263" r:id="rId39"/>
    <p:sldId id="781" r:id="rId40"/>
    <p:sldId id="264" r:id="rId41"/>
    <p:sldId id="612" r:id="rId42"/>
    <p:sldId id="716" r:id="rId43"/>
    <p:sldId id="717" r:id="rId44"/>
    <p:sldId id="718" r:id="rId45"/>
    <p:sldId id="719" r:id="rId46"/>
    <p:sldId id="636" r:id="rId47"/>
    <p:sldId id="637" r:id="rId48"/>
    <p:sldId id="638" r:id="rId49"/>
    <p:sldId id="640" r:id="rId50"/>
    <p:sldId id="265" r:id="rId51"/>
    <p:sldId id="266" r:id="rId52"/>
    <p:sldId id="268" r:id="rId53"/>
    <p:sldId id="616" r:id="rId54"/>
    <p:sldId id="655" r:id="rId55"/>
    <p:sldId id="656" r:id="rId56"/>
    <p:sldId id="657" r:id="rId57"/>
    <p:sldId id="690" r:id="rId58"/>
    <p:sldId id="691" r:id="rId59"/>
    <p:sldId id="692" r:id="rId60"/>
    <p:sldId id="694" r:id="rId61"/>
    <p:sldId id="695" r:id="rId62"/>
    <p:sldId id="726" r:id="rId63"/>
    <p:sldId id="727" r:id="rId64"/>
    <p:sldId id="729" r:id="rId65"/>
    <p:sldId id="730" r:id="rId66"/>
    <p:sldId id="731" r:id="rId67"/>
    <p:sldId id="732" r:id="rId68"/>
    <p:sldId id="734" r:id="rId69"/>
    <p:sldId id="740" r:id="rId70"/>
    <p:sldId id="579" r:id="rId71"/>
    <p:sldId id="658" r:id="rId72"/>
    <p:sldId id="659" r:id="rId73"/>
    <p:sldId id="660" r:id="rId74"/>
    <p:sldId id="582" r:id="rId75"/>
    <p:sldId id="771" r:id="rId76"/>
    <p:sldId id="773" r:id="rId77"/>
    <p:sldId id="774" r:id="rId78"/>
    <p:sldId id="775" r:id="rId79"/>
    <p:sldId id="776" r:id="rId80"/>
    <p:sldId id="777" r:id="rId81"/>
    <p:sldId id="778" r:id="rId82"/>
    <p:sldId id="779" r:id="rId83"/>
    <p:sldId id="583" r:id="rId84"/>
    <p:sldId id="652" r:id="rId85"/>
    <p:sldId id="661" r:id="rId86"/>
    <p:sldId id="431" r:id="rId87"/>
    <p:sldId id="433" r:id="rId88"/>
    <p:sldId id="436" r:id="rId89"/>
    <p:sldId id="439" r:id="rId90"/>
    <p:sldId id="442" r:id="rId91"/>
    <p:sldId id="444" r:id="rId92"/>
    <p:sldId id="445" r:id="rId93"/>
    <p:sldId id="584" r:id="rId94"/>
    <p:sldId id="585" r:id="rId95"/>
    <p:sldId id="447" r:id="rId96"/>
    <p:sldId id="448" r:id="rId97"/>
    <p:sldId id="450" r:id="rId98"/>
    <p:sldId id="451" r:id="rId99"/>
    <p:sldId id="453" r:id="rId100"/>
    <p:sldId id="272" r:id="rId101"/>
    <p:sldId id="273" r:id="rId102"/>
    <p:sldId id="274" r:id="rId103"/>
    <p:sldId id="275" r:id="rId104"/>
    <p:sldId id="679" r:id="rId105"/>
    <p:sldId id="680" r:id="rId106"/>
    <p:sldId id="687" r:id="rId107"/>
    <p:sldId id="682" r:id="rId108"/>
    <p:sldId id="683" r:id="rId109"/>
    <p:sldId id="483" r:id="rId110"/>
    <p:sldId id="485" r:id="rId111"/>
    <p:sldId id="500" r:id="rId112"/>
    <p:sldId id="501" r:id="rId113"/>
    <p:sldId id="502" r:id="rId114"/>
    <p:sldId id="504" r:id="rId115"/>
    <p:sldId id="507" r:id="rId116"/>
    <p:sldId id="684" r:id="rId117"/>
    <p:sldId id="685" r:id="rId118"/>
    <p:sldId id="686" r:id="rId119"/>
    <p:sldId id="688" r:id="rId120"/>
    <p:sldId id="689" r:id="rId121"/>
    <p:sldId id="281" r:id="rId122"/>
    <p:sldId id="642" r:id="rId123"/>
    <p:sldId id="282" r:id="rId124"/>
    <p:sldId id="380" r:id="rId125"/>
    <p:sldId id="381" r:id="rId126"/>
    <p:sldId id="382" r:id="rId127"/>
    <p:sldId id="383" r:id="rId128"/>
    <p:sldId id="384" r:id="rId129"/>
    <p:sldId id="509" r:id="rId130"/>
    <p:sldId id="511" r:id="rId131"/>
    <p:sldId id="390" r:id="rId132"/>
    <p:sldId id="391" r:id="rId133"/>
    <p:sldId id="589" r:id="rId134"/>
    <p:sldId id="393" r:id="rId135"/>
    <p:sldId id="703" r:id="rId136"/>
    <p:sldId id="704" r:id="rId137"/>
    <p:sldId id="394" r:id="rId138"/>
    <p:sldId id="396" r:id="rId139"/>
    <p:sldId id="398" r:id="rId140"/>
    <p:sldId id="399" r:id="rId141"/>
    <p:sldId id="400" r:id="rId142"/>
    <p:sldId id="643" r:id="rId143"/>
    <p:sldId id="644" r:id="rId144"/>
    <p:sldId id="401" r:id="rId145"/>
    <p:sldId id="403" r:id="rId146"/>
    <p:sldId id="571" r:id="rId147"/>
    <p:sldId id="405" r:id="rId148"/>
    <p:sldId id="407" r:id="rId149"/>
    <p:sldId id="408" r:id="rId150"/>
    <p:sldId id="288" r:id="rId151"/>
    <p:sldId id="289" r:id="rId152"/>
    <p:sldId id="291" r:id="rId153"/>
    <p:sldId id="295" r:id="rId154"/>
    <p:sldId id="741" r:id="rId155"/>
    <p:sldId id="769" r:id="rId156"/>
    <p:sldId id="299" r:id="rId157"/>
    <p:sldId id="300" r:id="rId158"/>
    <p:sldId id="620" r:id="rId159"/>
    <p:sldId id="621" r:id="rId160"/>
    <p:sldId id="622" r:id="rId161"/>
    <p:sldId id="623" r:id="rId162"/>
    <p:sldId id="624" r:id="rId163"/>
    <p:sldId id="625" r:id="rId164"/>
    <p:sldId id="735" r:id="rId165"/>
    <p:sldId id="736" r:id="rId166"/>
    <p:sldId id="301" r:id="rId167"/>
    <p:sldId id="464" r:id="rId168"/>
    <p:sldId id="591" r:id="rId169"/>
    <p:sldId id="573" r:id="rId170"/>
    <p:sldId id="302" r:id="rId171"/>
    <p:sldId id="466" r:id="rId172"/>
    <p:sldId id="467" r:id="rId173"/>
    <p:sldId id="468" r:id="rId174"/>
    <p:sldId id="469" r:id="rId175"/>
    <p:sldId id="576" r:id="rId176"/>
    <p:sldId id="577" r:id="rId177"/>
    <p:sldId id="578" r:id="rId178"/>
    <p:sldId id="770" r:id="rId179"/>
    <p:sldId id="304" r:id="rId180"/>
    <p:sldId id="745" r:id="rId181"/>
    <p:sldId id="305" r:id="rId182"/>
    <p:sldId id="782" r:id="rId183"/>
    <p:sldId id="672" r:id="rId184"/>
    <p:sldId id="785" r:id="rId185"/>
    <p:sldId id="786" r:id="rId186"/>
    <p:sldId id="673" r:id="rId187"/>
    <p:sldId id="674" r:id="rId188"/>
    <p:sldId id="675" r:id="rId189"/>
    <p:sldId id="787" r:id="rId190"/>
    <p:sldId id="676" r:id="rId191"/>
    <p:sldId id="677" r:id="rId192"/>
    <p:sldId id="788" r:id="rId193"/>
    <p:sldId id="663" r:id="rId194"/>
    <p:sldId id="746" r:id="rId195"/>
    <p:sldId id="747" r:id="rId196"/>
    <p:sldId id="748" r:id="rId197"/>
    <p:sldId id="750" r:id="rId198"/>
    <p:sldId id="749" r:id="rId199"/>
    <p:sldId id="751" r:id="rId200"/>
    <p:sldId id="752" r:id="rId201"/>
    <p:sldId id="664" r:id="rId202"/>
    <p:sldId id="753" r:id="rId203"/>
    <p:sldId id="755" r:id="rId20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3300"/>
    <a:srgbClr val="00CCFF"/>
    <a:srgbClr val="66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042" autoAdjust="0"/>
  </p:normalViewPr>
  <p:slideViewPr>
    <p:cSldViewPr showGuides="1">
      <p:cViewPr varScale="1">
        <p:scale>
          <a:sx n="75" d="100"/>
          <a:sy n="75" d="100"/>
        </p:scale>
        <p:origin x="510" y="5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varScale="1">
      <p:scale>
        <a:sx n="1" d="1"/>
        <a:sy n="1" d="1"/>
      </p:scale>
      <p:origin x="0" y="-82866"/>
    </p:cViewPr>
  </p:sorterViewPr>
  <p:notesViewPr>
    <p:cSldViewPr showGuides="1">
      <p:cViewPr varScale="1">
        <p:scale>
          <a:sx n="58" d="100"/>
          <a:sy n="58" d="100"/>
        </p:scale>
        <p:origin x="2790"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handoutMaster" Target="handoutMasters/handoutMaster1.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heme" Target="theme/theme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_rels/viewProps.xml.rels><?xml version="1.0" encoding="UTF-8" standalone="yes"?>
<Relationships xmlns="http://schemas.openxmlformats.org/package/2006/relationships"><Relationship Id="rId8" Type="http://schemas.openxmlformats.org/officeDocument/2006/relationships/slide" Target="slides/slide93.xml"/><Relationship Id="rId13" Type="http://schemas.openxmlformats.org/officeDocument/2006/relationships/slide" Target="slides/slide174.xml"/><Relationship Id="rId3" Type="http://schemas.openxmlformats.org/officeDocument/2006/relationships/slide" Target="slides/slide69.xml"/><Relationship Id="rId7" Type="http://schemas.openxmlformats.org/officeDocument/2006/relationships/slide" Target="slides/slide92.xml"/><Relationship Id="rId12" Type="http://schemas.openxmlformats.org/officeDocument/2006/relationships/slide" Target="slides/slide162.xml"/><Relationship Id="rId2" Type="http://schemas.openxmlformats.org/officeDocument/2006/relationships/slide" Target="slides/slide32.xml"/><Relationship Id="rId1" Type="http://schemas.openxmlformats.org/officeDocument/2006/relationships/slide" Target="slides/slide31.xml"/><Relationship Id="rId6" Type="http://schemas.openxmlformats.org/officeDocument/2006/relationships/slide" Target="slides/slide78.xml"/><Relationship Id="rId11" Type="http://schemas.openxmlformats.org/officeDocument/2006/relationships/slide" Target="slides/slide158.xml"/><Relationship Id="rId5" Type="http://schemas.openxmlformats.org/officeDocument/2006/relationships/slide" Target="slides/slide74.xml"/><Relationship Id="rId10" Type="http://schemas.openxmlformats.org/officeDocument/2006/relationships/slide" Target="slides/slide157.xml"/><Relationship Id="rId4" Type="http://schemas.openxmlformats.org/officeDocument/2006/relationships/slide" Target="slides/slide73.xml"/><Relationship Id="rId9" Type="http://schemas.openxmlformats.org/officeDocument/2006/relationships/slide" Target="slides/slide105.xml"/><Relationship Id="rId14"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F82B909A-B6F5-4BE8-863B-630FE6F1EC9E}" type="datetimeFigureOut">
              <a:rPr lang="zh-CN" altLang="en-US"/>
              <a:pPr>
                <a:defRPr/>
              </a:pPr>
              <a:t>2021/9/4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17CEC081-98D9-48D1-95F2-9F2CF17ECC64}" type="slidenum">
              <a:rPr lang="zh-CN" altLang="en-US"/>
              <a:pPr>
                <a:defRPr/>
              </a:pPr>
              <a:t>‹#›</a:t>
            </a:fld>
            <a:endParaRPr lang="zh-CN" altLang="en-US"/>
          </a:p>
        </p:txBody>
      </p:sp>
    </p:spTree>
    <p:extLst>
      <p:ext uri="{BB962C8B-B14F-4D97-AF65-F5344CB8AC3E}">
        <p14:creationId xmlns:p14="http://schemas.microsoft.com/office/powerpoint/2010/main" val="2846706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0A9CB26-FA0F-4A64-A39A-64726F7E3048}" type="slidenum">
              <a:rPr lang="en-US" altLang="zh-CN"/>
              <a:pPr>
                <a:defRPr/>
              </a:pPr>
              <a:t>‹#›</a:t>
            </a:fld>
            <a:endParaRPr lang="en-US" altLang="zh-CN"/>
          </a:p>
        </p:txBody>
      </p:sp>
    </p:spTree>
    <p:extLst>
      <p:ext uri="{BB962C8B-B14F-4D97-AF65-F5344CB8AC3E}">
        <p14:creationId xmlns:p14="http://schemas.microsoft.com/office/powerpoint/2010/main" val="2810526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hackerearth.com/challenges/competitive/ia-for-a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IBM" TargetMode="External"/><Relationship Id="rId7" Type="http://schemas.openxmlformats.org/officeDocument/2006/relationships/hyperlink" Target="http://en.wikipedia.org/wiki/Gerrit_Blaauw"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en.wikipedia.org/wiki/Gene_Amdahl" TargetMode="External"/><Relationship Id="rId5" Type="http://schemas.openxmlformats.org/officeDocument/2006/relationships/hyperlink" Target="http://en.wikipedia.org/wiki/Fred_Brooks" TargetMode="External"/><Relationship Id="rId4" Type="http://schemas.openxmlformats.org/officeDocument/2006/relationships/hyperlink" Target="http://en.wikipedia.org/wiki/System/36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B3DCD33-38EE-4147-912B-780FF5336505}" type="slidenum">
              <a:rPr lang="en-US" altLang="zh-CN" smtClean="0"/>
              <a:pPr>
                <a:spcBef>
                  <a:spcPct val="0"/>
                </a:spcBef>
              </a:pPr>
              <a:t>1</a:t>
            </a:fld>
            <a:endParaRPr lang="en-US" altLang="zh-CN" smtClean="0"/>
          </a:p>
        </p:txBody>
      </p:sp>
      <p:sp>
        <p:nvSpPr>
          <p:cNvPr id="14339" name="Rectangle 2"/>
          <p:cNvSpPr>
            <a:spLocks noGrp="1" noRot="1" noChangeAspect="1" noChangeArrowheads="1" noTextEdit="1"/>
          </p:cNvSpPr>
          <p:nvPr>
            <p:ph type="sldImg"/>
          </p:nvPr>
        </p:nvSpPr>
        <p:spPr>
          <a:solidFill>
            <a:srgbClr val="FFFFFF"/>
          </a:solidFill>
          <a:ln/>
        </p:spPr>
      </p:sp>
      <p:sp>
        <p:nvSpPr>
          <p:cNvPr id="143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304924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smtClean="0">
                <a:solidFill>
                  <a:schemeClr val="tx1"/>
                </a:solidFill>
                <a:effectLst/>
                <a:latin typeface="Times New Roman" pitchFamily="18" charset="0"/>
                <a:ea typeface="宋体" pitchFamily="2" charset="-122"/>
                <a:cs typeface="+mn-cs"/>
              </a:rPr>
              <a:t>网络开箱即用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en-US" sz="1200" kern="1200" dirty="0" smtClean="0">
                <a:solidFill>
                  <a:schemeClr val="tx1"/>
                </a:solidFill>
                <a:effectLst/>
                <a:latin typeface="Times New Roman" pitchFamily="18" charset="0"/>
                <a:ea typeface="宋体" pitchFamily="2" charset="-122"/>
                <a:cs typeface="+mn-cs"/>
              </a:rPr>
              <a:t>即开即用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en-US" sz="1200" kern="1200" dirty="0" smtClean="0">
                <a:solidFill>
                  <a:schemeClr val="tx1"/>
                </a:solidFill>
                <a:effectLst/>
                <a:latin typeface="Times New Roman" pitchFamily="18" charset="0"/>
                <a:ea typeface="宋体" pitchFamily="2" charset="-122"/>
                <a:cs typeface="+mn-cs"/>
              </a:rPr>
              <a:t>开包即用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en-US" sz="1200" kern="1200" dirty="0" smtClean="0">
                <a:solidFill>
                  <a:schemeClr val="tx1"/>
                </a:solidFill>
                <a:effectLst/>
                <a:latin typeface="Times New Roman" pitchFamily="18" charset="0"/>
                <a:ea typeface="宋体" pitchFamily="2" charset="-122"/>
                <a:cs typeface="+mn-cs"/>
              </a:rPr>
              <a:t>开箱即用的</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en-US" sz="1200" kern="1200" dirty="0" smtClean="0">
                <a:solidFill>
                  <a:schemeClr val="tx1"/>
                </a:solidFill>
                <a:effectLst/>
                <a:latin typeface="Times New Roman" pitchFamily="18" charset="0"/>
                <a:ea typeface="宋体" pitchFamily="2" charset="-122"/>
                <a:cs typeface="+mn-cs"/>
              </a:rPr>
              <a:t>即装即用</a:t>
            </a:r>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12</a:t>
            </a:fld>
            <a:endParaRPr lang="en-US" altLang="zh-CN"/>
          </a:p>
        </p:txBody>
      </p:sp>
    </p:spTree>
    <p:extLst>
      <p:ext uri="{BB962C8B-B14F-4D97-AF65-F5344CB8AC3E}">
        <p14:creationId xmlns:p14="http://schemas.microsoft.com/office/powerpoint/2010/main" val="411634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基于原则而非先例的架构</a:t>
            </a:r>
            <a:endParaRPr lang="en-US" altLang="zh-CN" dirty="0" smtClean="0"/>
          </a:p>
          <a:p>
            <a:r>
              <a:rPr lang="zh-CN" altLang="en-US" dirty="0" smtClean="0"/>
              <a:t>良好的判断力和直觉</a:t>
            </a:r>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13</a:t>
            </a:fld>
            <a:endParaRPr lang="en-US" altLang="zh-CN"/>
          </a:p>
        </p:txBody>
      </p:sp>
    </p:spTree>
    <p:extLst>
      <p:ext uri="{BB962C8B-B14F-4D97-AF65-F5344CB8AC3E}">
        <p14:creationId xmlns:p14="http://schemas.microsoft.com/office/powerpoint/2010/main" val="339765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在设计新系统时需要考虑很多事情</a:t>
            </a:r>
            <a:r>
              <a:rPr lang="en-US" altLang="zh-CN" dirty="0" smtClean="0"/>
              <a:t>+</a:t>
            </a:r>
            <a:r>
              <a:rPr lang="zh-CN" altLang="en-US" dirty="0" smtClean="0"/>
              <a:t>对想法</a:t>
            </a:r>
            <a:r>
              <a:rPr lang="en-US" altLang="zh-CN" dirty="0" smtClean="0"/>
              <a:t>/</a:t>
            </a:r>
            <a:r>
              <a:rPr lang="zh-CN" altLang="en-US" dirty="0" smtClean="0"/>
              <a:t>权衡有很好的直觉</a:t>
            </a:r>
            <a:r>
              <a:rPr lang="en-US" altLang="zh-CN" dirty="0" smtClean="0"/>
              <a:t>/</a:t>
            </a:r>
            <a:r>
              <a:rPr lang="zh-CN" altLang="en-US" dirty="0" smtClean="0"/>
              <a:t>洞察力</a:t>
            </a:r>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14</a:t>
            </a:fld>
            <a:endParaRPr lang="en-US" altLang="zh-CN"/>
          </a:p>
        </p:txBody>
      </p:sp>
    </p:spTree>
    <p:extLst>
      <p:ext uri="{BB962C8B-B14F-4D97-AF65-F5344CB8AC3E}">
        <p14:creationId xmlns:p14="http://schemas.microsoft.com/office/powerpoint/2010/main" val="124322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History/Applications  matters because</a:t>
            </a:r>
          </a:p>
          <a:p>
            <a:r>
              <a:rPr lang="en-US" altLang="zh-CN" dirty="0" smtClean="0"/>
              <a:t>1) People buy computers to run programs</a:t>
            </a:r>
          </a:p>
          <a:p>
            <a:r>
              <a:rPr lang="en-US" altLang="zh-CN" dirty="0" smtClean="0"/>
              <a:t>2) Most people don’t write own programs</a:t>
            </a:r>
          </a:p>
          <a:p>
            <a:r>
              <a:rPr lang="en-US" altLang="zh-CN" dirty="0" smtClean="0"/>
              <a:t>3) Documented IDA interface means people ship binary machine code</a:t>
            </a:r>
          </a:p>
        </p:txBody>
      </p:sp>
      <p:sp>
        <p:nvSpPr>
          <p:cNvPr id="62467" name="Rectangle 3"/>
          <p:cNvSpPr>
            <a:spLocks noGrp="1" noRot="1" noChangeAspect="1" noChangeArrowheads="1" noTextEdit="1"/>
          </p:cNvSpPr>
          <p:nvPr>
            <p:ph type="sldImg"/>
          </p:nvPr>
        </p:nvSpPr>
        <p:spPr>
          <a:xfrm>
            <a:off x="1157288" y="587375"/>
            <a:ext cx="4556125" cy="3416300"/>
          </a:xfrm>
          <a:ln/>
        </p:spPr>
      </p:sp>
    </p:spTree>
    <p:extLst>
      <p:ext uri="{BB962C8B-B14F-4D97-AF65-F5344CB8AC3E}">
        <p14:creationId xmlns:p14="http://schemas.microsoft.com/office/powerpoint/2010/main" val="2803712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i="0" u="sng" kern="1200" dirty="0" smtClean="0">
                <a:solidFill>
                  <a:schemeClr val="tx1"/>
                </a:solidFill>
                <a:effectLst/>
                <a:latin typeface="Times New Roman" pitchFamily="18" charset="0"/>
                <a:ea typeface="宋体" pitchFamily="2" charset="-122"/>
                <a:cs typeface="+mn-cs"/>
                <a:hlinkClick r:id="rId3"/>
              </a:rPr>
              <a:t>Intelligence Augmentation</a:t>
            </a:r>
            <a:endParaRPr kumimoji="1" lang="en-US" altLang="zh-CN" sz="1200" b="1"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24</a:t>
            </a:fld>
            <a:endParaRPr lang="en-US" altLang="zh-CN"/>
          </a:p>
        </p:txBody>
      </p:sp>
    </p:spTree>
    <p:extLst>
      <p:ext uri="{BB962C8B-B14F-4D97-AF65-F5344CB8AC3E}">
        <p14:creationId xmlns:p14="http://schemas.microsoft.com/office/powerpoint/2010/main" val="1141672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A3C241B-586E-4B92-A0E2-8A06B6D1F5AF}" type="slidenum">
              <a:rPr lang="en-US" altLang="zh-CN" sz="1200" smtClean="0"/>
              <a:pPr/>
              <a:t>27</a:t>
            </a:fld>
            <a:endParaRPr lang="en-US" altLang="zh-CN" sz="1200" smtClean="0"/>
          </a:p>
        </p:txBody>
      </p:sp>
      <p:sp>
        <p:nvSpPr>
          <p:cNvPr id="51203" name="Rectangle 2"/>
          <p:cNvSpPr>
            <a:spLocks noGrp="1" noRot="1" noChangeAspect="1" noChangeArrowheads="1" noTextEdit="1"/>
          </p:cNvSpPr>
          <p:nvPr>
            <p:ph type="sldImg"/>
          </p:nvPr>
        </p:nvSpPr>
        <p:spPr>
          <a:xfrm>
            <a:off x="757238" y="631825"/>
            <a:ext cx="4216400" cy="3162300"/>
          </a:xfrm>
          <a:solidFill>
            <a:srgbClr val="FFFFFF"/>
          </a:solidFill>
          <a:ln/>
        </p:spPr>
      </p:sp>
      <p:sp>
        <p:nvSpPr>
          <p:cNvPr id="51204" name="Rectangle 3"/>
          <p:cNvSpPr>
            <a:spLocks noGrp="1" noChangeArrowheads="1"/>
          </p:cNvSpPr>
          <p:nvPr>
            <p:ph type="body" idx="1"/>
          </p:nvPr>
        </p:nvSpPr>
        <p:spPr>
          <a:xfrm>
            <a:off x="763588" y="4005263"/>
            <a:ext cx="4203700" cy="3794125"/>
          </a:xfrm>
          <a:solidFill>
            <a:srgbClr val="FFFFFF"/>
          </a:solidFill>
          <a:ln>
            <a:solidFill>
              <a:srgbClr val="000000"/>
            </a:solidFill>
          </a:ln>
        </p:spPr>
        <p:txBody>
          <a:bodyPr lIns="80924" tIns="40462" rIns="80924" bIns="40462"/>
          <a:lstStyle/>
          <a:p>
            <a:endParaRPr lang="zh-CN" altLang="zh-CN" smtClean="0"/>
          </a:p>
        </p:txBody>
      </p:sp>
    </p:spTree>
    <p:extLst>
      <p:ext uri="{BB962C8B-B14F-4D97-AF65-F5344CB8AC3E}">
        <p14:creationId xmlns:p14="http://schemas.microsoft.com/office/powerpoint/2010/main" val="3647976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AE40BED-78F8-4657-8F24-4164564ADB6B}" type="slidenum">
              <a:rPr lang="en-US" altLang="zh-CN" sz="1200" smtClean="0"/>
              <a:pPr/>
              <a:t>30</a:t>
            </a:fld>
            <a:endParaRPr lang="en-US" altLang="zh-CN" sz="1200" smtClean="0"/>
          </a:p>
        </p:txBody>
      </p:sp>
    </p:spTree>
    <p:extLst>
      <p:ext uri="{BB962C8B-B14F-4D97-AF65-F5344CB8AC3E}">
        <p14:creationId xmlns:p14="http://schemas.microsoft.com/office/powerpoint/2010/main" val="366853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857B27-FEB1-48C4-B280-D0CB3463E066}" type="slidenum">
              <a:rPr lang="en-US" altLang="zh-CN" smtClean="0"/>
              <a:pPr>
                <a:spcBef>
                  <a:spcPct val="0"/>
                </a:spcBef>
              </a:pPr>
              <a:t>31</a:t>
            </a:fld>
            <a:endParaRPr lang="en-US" altLang="zh-CN"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4570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94234F3-9B6A-404F-9BA7-C2D3F7CC460A}" type="slidenum">
              <a:rPr lang="en-US" altLang="zh-CN" smtClean="0"/>
              <a:pPr>
                <a:spcBef>
                  <a:spcPct val="0"/>
                </a:spcBef>
              </a:pPr>
              <a:t>32</a:t>
            </a:fld>
            <a:endParaRPr lang="en-US" altLang="zh-CN"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33294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3F793C3-DFAD-4857-B948-C698D1311671}" type="slidenum">
              <a:rPr lang="zh-CN" altLang="en-US" sz="1200" smtClean="0"/>
              <a:pPr/>
              <a:t>35</a:t>
            </a:fld>
            <a:endParaRPr lang="zh-CN" altLang="en-US" sz="1200" smtClean="0"/>
          </a:p>
        </p:txBody>
      </p:sp>
      <p:sp>
        <p:nvSpPr>
          <p:cNvPr id="76803" name="Rectangle 2"/>
          <p:cNvSpPr>
            <a:spLocks noGrp="1" noRot="1" noChangeAspect="1" noChangeArrowheads="1" noTextEdit="1"/>
          </p:cNvSpPr>
          <p:nvPr>
            <p:ph type="sldImg" idx="4294967295"/>
          </p:nvPr>
        </p:nvSpPr>
        <p:spPr>
          <a:ln/>
        </p:spPr>
      </p:sp>
      <p:sp>
        <p:nvSpPr>
          <p:cNvPr id="76804" name="Rectangle 3"/>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Amdahl: IBM360</a:t>
            </a:r>
            <a:r>
              <a:rPr lang="zh-CN" altLang="en-US" smtClean="0"/>
              <a:t>系列机的主要设计者</a:t>
            </a:r>
            <a:endParaRPr lang="en-US" altLang="zh-CN" smtClean="0"/>
          </a:p>
          <a:p>
            <a:r>
              <a:rPr lang="en-US" altLang="zh-CN" smtClean="0"/>
              <a:t>Frederick P. Brooks, </a:t>
            </a:r>
            <a:r>
              <a:rPr lang="zh-CN" altLang="en-US" smtClean="0"/>
              <a:t>曾任万国商用机器公司（即</a:t>
            </a:r>
            <a:r>
              <a:rPr lang="en-US" altLang="zh-CN" smtClean="0"/>
              <a:t>IBM</a:t>
            </a:r>
            <a:r>
              <a:rPr lang="zh-CN" altLang="en-US" smtClean="0"/>
              <a:t>公司或国际商务用机器公司）系统部主任，主持开发过</a:t>
            </a:r>
            <a:r>
              <a:rPr lang="en-US" altLang="zh-CN" smtClean="0"/>
              <a:t>OS/360</a:t>
            </a:r>
            <a:r>
              <a:rPr lang="zh-CN" altLang="en-US" smtClean="0"/>
              <a:t>等大型电脑（计算机）用的操作系统软体。后来，</a:t>
            </a:r>
            <a:r>
              <a:rPr lang="en-US" altLang="zh-CN" smtClean="0"/>
              <a:t>Brooks</a:t>
            </a:r>
            <a:r>
              <a:rPr lang="zh-CN" altLang="en-US" smtClean="0"/>
              <a:t>离开</a:t>
            </a:r>
            <a:r>
              <a:rPr lang="en-US" altLang="zh-CN" smtClean="0"/>
              <a:t>IBM</a:t>
            </a:r>
            <a:r>
              <a:rPr lang="zh-CN" altLang="en-US" smtClean="0"/>
              <a:t>公司进大学任教，并著书立说。</a:t>
            </a:r>
            <a:endParaRPr lang="en-US" altLang="zh-CN" smtClean="0"/>
          </a:p>
          <a:p>
            <a:endParaRPr lang="en-US" altLang="zh-CN" smtClean="0"/>
          </a:p>
          <a:p>
            <a:r>
              <a:rPr lang="en-US" altLang="zh-CN" b="1" smtClean="0"/>
              <a:t>Gerrit Anne (Gerry) Blaauw</a:t>
            </a:r>
            <a:r>
              <a:rPr lang="en-US" altLang="zh-CN" smtClean="0"/>
              <a:t> (born July 17, 1924) is a Dutch computer scientist, known as one of the principal designers of the </a:t>
            </a:r>
            <a:r>
              <a:rPr lang="en-US" altLang="zh-CN" smtClean="0">
                <a:hlinkClick r:id="rId3" tooltip="IBM"/>
              </a:rPr>
              <a:t>IBM</a:t>
            </a:r>
            <a:r>
              <a:rPr lang="en-US" altLang="zh-CN" smtClean="0"/>
              <a:t> </a:t>
            </a:r>
            <a:r>
              <a:rPr lang="en-US" altLang="zh-CN" smtClean="0">
                <a:hlinkClick r:id="rId4" tooltip="System/360"/>
              </a:rPr>
              <a:t>System/360</a:t>
            </a:r>
            <a:r>
              <a:rPr lang="en-US" altLang="zh-CN" smtClean="0"/>
              <a:t> line of computers, together with </a:t>
            </a:r>
            <a:r>
              <a:rPr lang="en-US" altLang="zh-CN" smtClean="0">
                <a:hlinkClick r:id="rId5" tooltip="Fred Brooks"/>
              </a:rPr>
              <a:t>Fred Brooks</a:t>
            </a:r>
            <a:r>
              <a:rPr lang="en-US" altLang="zh-CN" smtClean="0"/>
              <a:t>, </a:t>
            </a:r>
            <a:r>
              <a:rPr lang="en-US" altLang="zh-CN" smtClean="0">
                <a:hlinkClick r:id="rId6" tooltip="Gene Amdahl"/>
              </a:rPr>
              <a:t>Gene Amdahl</a:t>
            </a:r>
            <a:r>
              <a:rPr lang="en-US" altLang="zh-CN" smtClean="0"/>
              <a:t>, and others.</a:t>
            </a:r>
            <a:r>
              <a:rPr lang="en-US" altLang="zh-CN" baseline="30000" smtClean="0">
                <a:hlinkClick r:id="rId7"/>
              </a:rPr>
              <a:t>[1]</a:t>
            </a:r>
            <a:endParaRPr lang="en-US" altLang="zh-CN" smtClean="0"/>
          </a:p>
          <a:p>
            <a:endParaRPr lang="zh-CN" altLang="en-US" smtClean="0"/>
          </a:p>
          <a:p>
            <a:endParaRPr lang="zh-CN" altLang="en-US" smtClean="0"/>
          </a:p>
        </p:txBody>
      </p:sp>
      <p:sp>
        <p:nvSpPr>
          <p:cNvPr id="76805" name="日期占位符 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FDBDA48-89CB-4DBF-932F-84D91993F6C3}" type="datetime1">
              <a:rPr lang="zh-CN" altLang="en-US" sz="1200" smtClean="0"/>
              <a:pPr/>
              <a:t>2021/9/4</a:t>
            </a:fld>
            <a:endParaRPr lang="zh-CN" altLang="en-US" sz="1200" smtClean="0"/>
          </a:p>
        </p:txBody>
      </p:sp>
      <p:sp>
        <p:nvSpPr>
          <p:cNvPr id="76806" name="页脚占位符 2"/>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Tree>
    <p:extLst>
      <p:ext uri="{BB962C8B-B14F-4D97-AF65-F5344CB8AC3E}">
        <p14:creationId xmlns:p14="http://schemas.microsoft.com/office/powerpoint/2010/main" val="198714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81A7EAA-CD56-4F7D-9F98-B29F00AF1684}" type="slidenum">
              <a:rPr lang="zh-CN" altLang="en-US" sz="1200" smtClean="0"/>
              <a:pPr/>
              <a:t>2</a:t>
            </a:fld>
            <a:endParaRPr lang="zh-CN" altLang="en-US" sz="1200" smtClean="0"/>
          </a:p>
        </p:txBody>
      </p:sp>
      <p:sp>
        <p:nvSpPr>
          <p:cNvPr id="16387" name="Rectangle 2"/>
          <p:cNvSpPr>
            <a:spLocks noGrp="1" noRot="1" noChangeAspect="1" noChangeArrowheads="1" noTextEdit="1"/>
          </p:cNvSpPr>
          <p:nvPr>
            <p:ph type="sldImg" idx="4294967295"/>
          </p:nvPr>
        </p:nvSpPr>
        <p:spPr>
          <a:ln/>
        </p:spPr>
      </p:sp>
      <p:sp>
        <p:nvSpPr>
          <p:cNvPr id="16388" name="Rectangle 3"/>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389" name="日期占位符 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7E4C9D0-9891-4507-9E5D-9511689BF7AA}" type="datetime1">
              <a:rPr lang="zh-CN" altLang="en-US" sz="1200" smtClean="0"/>
              <a:pPr/>
              <a:t>2021/9/4</a:t>
            </a:fld>
            <a:endParaRPr lang="zh-CN" altLang="en-US" sz="1200" smtClean="0"/>
          </a:p>
        </p:txBody>
      </p:sp>
      <p:sp>
        <p:nvSpPr>
          <p:cNvPr id="16390" name="页脚占位符 2"/>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Tree>
    <p:extLst>
      <p:ext uri="{BB962C8B-B14F-4D97-AF65-F5344CB8AC3E}">
        <p14:creationId xmlns:p14="http://schemas.microsoft.com/office/powerpoint/2010/main" val="2531038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F258DE1-28E2-4FB4-9A7F-8D48D92AC844}" type="slidenum">
              <a:rPr lang="zh-CN" altLang="en-US" sz="1200" smtClean="0"/>
              <a:pPr/>
              <a:t>40</a:t>
            </a:fld>
            <a:endParaRPr lang="zh-CN" altLang="en-US" sz="1200" smtClean="0"/>
          </a:p>
        </p:txBody>
      </p:sp>
      <p:sp>
        <p:nvSpPr>
          <p:cNvPr id="74755" name="Rectangle 2"/>
          <p:cNvSpPr>
            <a:spLocks noGrp="1" noRot="1" noChangeAspect="1" noChangeArrowheads="1" noTextEdit="1"/>
          </p:cNvSpPr>
          <p:nvPr>
            <p:ph type="sldImg" idx="4294967295"/>
          </p:nvPr>
        </p:nvSpPr>
        <p:spPr>
          <a:xfrm>
            <a:off x="1401763" y="881063"/>
            <a:ext cx="4056062" cy="3043237"/>
          </a:xfrm>
          <a:ln/>
        </p:spPr>
      </p:sp>
      <p:sp>
        <p:nvSpPr>
          <p:cNvPr id="74756" name="Rectangle 3"/>
          <p:cNvSpPr>
            <a:spLocks noGrp="1" noChangeArrowheads="1"/>
          </p:cNvSpPr>
          <p:nvPr>
            <p:ph type="body" idx="4294967295"/>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4757" name="日期占位符 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DC158D-0775-4B66-9865-66D4368A6B30}" type="datetime1">
              <a:rPr lang="zh-CN" altLang="en-US" sz="1200" smtClean="0"/>
              <a:pPr/>
              <a:t>2021/9/4</a:t>
            </a:fld>
            <a:endParaRPr lang="zh-CN" altLang="en-US" sz="1200" smtClean="0"/>
          </a:p>
        </p:txBody>
      </p:sp>
      <p:sp>
        <p:nvSpPr>
          <p:cNvPr id="74758" name="页脚占位符 2"/>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Tree>
    <p:extLst>
      <p:ext uri="{BB962C8B-B14F-4D97-AF65-F5344CB8AC3E}">
        <p14:creationId xmlns:p14="http://schemas.microsoft.com/office/powerpoint/2010/main" val="259056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r>
              <a:rPr lang="en-US" altLang="zh-CN" sz="1000" smtClean="0">
                <a:latin typeface="Arial" panose="020B0604020202020204" pitchFamily="34" charset="0"/>
              </a:rPr>
              <a:t>-In a multi-core chip, different cores share some hardware resources. In particular, they share the DRAM memory system. The shared memory system consists of this and that. </a:t>
            </a:r>
          </a:p>
          <a:p>
            <a:pPr eaLnBrk="1" hangingPunct="1">
              <a:lnSpc>
                <a:spcPct val="90000"/>
              </a:lnSpc>
              <a:spcBef>
                <a:spcPct val="0"/>
              </a:spcBef>
              <a:buFontTx/>
              <a:buChar char="-"/>
            </a:pPr>
            <a:r>
              <a:rPr lang="en-US" altLang="zh-CN" sz="1000" smtClean="0">
                <a:latin typeface="Arial" panose="020B0604020202020204" pitchFamily="34" charset="0"/>
              </a:rPr>
              <a:t>When we run matlab on one core, and gcc on another core, both cores generate memory requests to access the DRAM banks. When these requests arrive at the DRAM controller, the controller favors matlab</a:t>
            </a:r>
            <a:r>
              <a:rPr lang="ja-JP" altLang="en-US" sz="1000" smtClean="0">
                <a:latin typeface="Arial" panose="020B0604020202020204" pitchFamily="34" charset="0"/>
              </a:rPr>
              <a:t>’</a:t>
            </a:r>
            <a:r>
              <a:rPr lang="en-US" altLang="ja-JP" sz="1000" smtClean="0">
                <a:latin typeface="Arial" panose="020B0604020202020204" pitchFamily="34" charset="0"/>
              </a:rPr>
              <a:t>s requests over gcc</a:t>
            </a:r>
            <a:r>
              <a:rPr lang="ja-JP" altLang="en-US" sz="1000" smtClean="0">
                <a:latin typeface="Arial" panose="020B0604020202020204" pitchFamily="34" charset="0"/>
              </a:rPr>
              <a:t>’</a:t>
            </a:r>
            <a:r>
              <a:rPr lang="en-US" altLang="ja-JP" sz="1000" smtClean="0">
                <a:latin typeface="Arial" panose="020B0604020202020204" pitchFamily="34" charset="0"/>
              </a:rPr>
              <a:t>s requests. As a result, matlab can make progress and continues generating memory requests. These requests are again favored by the DRAM controller over gcc</a:t>
            </a:r>
            <a:r>
              <a:rPr lang="ja-JP" altLang="en-US" sz="1000" smtClean="0">
                <a:latin typeface="Arial" panose="020B0604020202020204" pitchFamily="34" charset="0"/>
              </a:rPr>
              <a:t>’</a:t>
            </a:r>
            <a:r>
              <a:rPr lang="en-US" altLang="ja-JP" sz="1000" smtClean="0">
                <a:latin typeface="Arial" panose="020B0604020202020204" pitchFamily="34" charset="0"/>
              </a:rPr>
              <a:t>s requests. Therefore, gcc starves waiting for its requests to be serviced in DRAM whereas matlab makes very quick progress as if it were running alone. </a:t>
            </a: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r>
              <a:rPr lang="en-US" altLang="zh-CN" sz="1000" smtClean="0">
                <a:latin typeface="Arial" panose="020B0604020202020204" pitchFamily="34" charset="0"/>
              </a:rPr>
              <a:t>Why does this happen? This is because the algorithms employed by the DRAM controller are unfair. </a:t>
            </a:r>
          </a:p>
          <a:p>
            <a:pPr eaLnBrk="1" hangingPunct="1">
              <a:lnSpc>
                <a:spcPct val="90000"/>
              </a:lnSpc>
              <a:spcBef>
                <a:spcPct val="0"/>
              </a:spcBef>
              <a:buFontTx/>
              <a:buChar char="-"/>
            </a:pPr>
            <a:r>
              <a:rPr lang="en-US" altLang="zh-CN" sz="1000" smtClean="0">
                <a:latin typeface="Arial" panose="020B0604020202020204" pitchFamily="34" charset="0"/>
              </a:rPr>
              <a:t>But, why are these algorithms unfair? Why do they unfairly prioritize matlab accesses?</a:t>
            </a:r>
          </a:p>
          <a:p>
            <a:pPr eaLnBrk="1" hangingPunct="1">
              <a:lnSpc>
                <a:spcPct val="90000"/>
              </a:lnSpc>
              <a:spcBef>
                <a:spcPct val="0"/>
              </a:spcBef>
              <a:buFontTx/>
              <a:buChar char="-"/>
            </a:pPr>
            <a:r>
              <a:rPr lang="en-US" altLang="zh-CN" sz="1000" smtClean="0">
                <a:latin typeface="Arial" panose="020B0604020202020204" pitchFamily="34" charset="0"/>
              </a:rPr>
              <a:t>To understand this, we need to understand how a DRAM bank operates.</a:t>
            </a: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endParaRPr lang="en-US" altLang="zh-CN" sz="1000" smtClean="0">
              <a:latin typeface="Arial" panose="020B0604020202020204" pitchFamily="34" charset="0"/>
            </a:endParaRPr>
          </a:p>
          <a:p>
            <a:pPr eaLnBrk="1" hangingPunct="1">
              <a:lnSpc>
                <a:spcPct val="90000"/>
              </a:lnSpc>
              <a:spcBef>
                <a:spcPct val="0"/>
              </a:spcBef>
              <a:buFontTx/>
              <a:buChar char="-"/>
            </a:pPr>
            <a:r>
              <a:rPr lang="en-US" altLang="zh-CN" sz="1000" smtClean="0">
                <a:latin typeface="Arial" panose="020B0604020202020204" pitchFamily="34" charset="0"/>
              </a:rPr>
              <a:t>Almost all systems today contain multi-core chips</a:t>
            </a:r>
          </a:p>
          <a:p>
            <a:pPr eaLnBrk="1" hangingPunct="1">
              <a:lnSpc>
                <a:spcPct val="90000"/>
              </a:lnSpc>
              <a:spcBef>
                <a:spcPct val="0"/>
              </a:spcBef>
              <a:buFontTx/>
              <a:buChar char="-"/>
            </a:pPr>
            <a:r>
              <a:rPr lang="en-US" altLang="zh-CN" sz="1000" smtClean="0">
                <a:latin typeface="Arial" panose="020B0604020202020204" pitchFamily="34" charset="0"/>
              </a:rPr>
              <a:t>Multi-core systems consist of multiple on-chip cores and caches</a:t>
            </a:r>
          </a:p>
          <a:p>
            <a:pPr eaLnBrk="1" hangingPunct="1">
              <a:lnSpc>
                <a:spcPct val="90000"/>
              </a:lnSpc>
              <a:spcBef>
                <a:spcPct val="0"/>
              </a:spcBef>
              <a:buFontTx/>
              <a:buChar char="-"/>
            </a:pPr>
            <a:r>
              <a:rPr lang="en-US" altLang="zh-CN" sz="1000" smtClean="0">
                <a:latin typeface="Arial" panose="020B0604020202020204" pitchFamily="34" charset="0"/>
              </a:rPr>
              <a:t>Cores share the DRAM memory system</a:t>
            </a:r>
          </a:p>
          <a:p>
            <a:pPr eaLnBrk="1" hangingPunct="1">
              <a:lnSpc>
                <a:spcPct val="90000"/>
              </a:lnSpc>
              <a:spcBef>
                <a:spcPct val="0"/>
              </a:spcBef>
              <a:buFontTx/>
              <a:buChar char="-"/>
            </a:pPr>
            <a:r>
              <a:rPr lang="en-US" altLang="zh-CN" sz="1000" smtClean="0">
                <a:latin typeface="Arial" panose="020B0604020202020204" pitchFamily="34" charset="0"/>
              </a:rPr>
              <a:t>DRAM memory system consists of</a:t>
            </a:r>
          </a:p>
          <a:p>
            <a:pPr lvl="1" eaLnBrk="1" hangingPunct="1">
              <a:lnSpc>
                <a:spcPct val="90000"/>
              </a:lnSpc>
              <a:spcBef>
                <a:spcPct val="0"/>
              </a:spcBef>
              <a:buFontTx/>
              <a:buChar char="-"/>
            </a:pPr>
            <a:r>
              <a:rPr lang="en-US" altLang="zh-CN" sz="1000" smtClean="0">
                <a:latin typeface="Arial" panose="020B0604020202020204" pitchFamily="34" charset="0"/>
              </a:rPr>
              <a:t>DRAM banks that store data (multiple banks to allow parallel accesses)</a:t>
            </a:r>
          </a:p>
          <a:p>
            <a:pPr lvl="1" eaLnBrk="1" hangingPunct="1">
              <a:lnSpc>
                <a:spcPct val="90000"/>
              </a:lnSpc>
              <a:spcBef>
                <a:spcPct val="0"/>
              </a:spcBef>
              <a:buFontTx/>
              <a:buChar char="-"/>
            </a:pPr>
            <a:r>
              <a:rPr lang="en-US" altLang="zh-CN" sz="1000" smtClean="0">
                <a:latin typeface="Arial" panose="020B0604020202020204" pitchFamily="34" charset="0"/>
              </a:rPr>
              <a:t>DRAM memory controller that mediates between cores and DRAM memory</a:t>
            </a:r>
          </a:p>
          <a:p>
            <a:pPr lvl="2" eaLnBrk="1" hangingPunct="1">
              <a:lnSpc>
                <a:spcPct val="90000"/>
              </a:lnSpc>
              <a:spcBef>
                <a:spcPct val="0"/>
              </a:spcBef>
              <a:buFontTx/>
              <a:buChar char="-"/>
            </a:pPr>
            <a:r>
              <a:rPr lang="en-US" altLang="zh-CN" sz="1000" smtClean="0">
                <a:latin typeface="Arial" panose="020B0604020202020204" pitchFamily="34" charset="0"/>
              </a:rPr>
              <a:t>It schedules memory operations generated by cores to DRAM</a:t>
            </a:r>
          </a:p>
          <a:p>
            <a:pPr eaLnBrk="1" hangingPunct="1">
              <a:lnSpc>
                <a:spcPct val="90000"/>
              </a:lnSpc>
              <a:spcBef>
                <a:spcPct val="0"/>
              </a:spcBef>
              <a:buFontTx/>
              <a:buChar char="-"/>
            </a:pPr>
            <a:r>
              <a:rPr lang="en-US" altLang="zh-CN" sz="1000" smtClean="0">
                <a:latin typeface="Arial" panose="020B0604020202020204" pitchFamily="34" charset="0"/>
              </a:rPr>
              <a:t>This talk is about exploiting the unfair algorithms in the memory controllers to perform denial of service to running threads</a:t>
            </a:r>
          </a:p>
          <a:p>
            <a:pPr eaLnBrk="1" hangingPunct="1">
              <a:lnSpc>
                <a:spcPct val="90000"/>
              </a:lnSpc>
              <a:spcBef>
                <a:spcPct val="0"/>
              </a:spcBef>
              <a:buFontTx/>
              <a:buChar char="-"/>
            </a:pPr>
            <a:r>
              <a:rPr lang="en-US" altLang="zh-CN" sz="1000" smtClean="0">
                <a:latin typeface="Arial" panose="020B0604020202020204" pitchFamily="34" charset="0"/>
              </a:rPr>
              <a:t>To understand how this happens, we need to know about how each DRAM bank operates</a:t>
            </a:r>
          </a:p>
          <a:p>
            <a:endParaRPr lang="zh-CN" altLang="en-US" smtClean="0"/>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BC136B2-BABC-40D9-B1C1-0A72F6C9B3D7}" type="slidenum">
              <a:rPr lang="en-US" altLang="zh-CN" sz="1200" smtClean="0"/>
              <a:pPr/>
              <a:t>43</a:t>
            </a:fld>
            <a:endParaRPr lang="en-US" altLang="zh-CN" sz="1200" smtClean="0"/>
          </a:p>
        </p:txBody>
      </p:sp>
    </p:spTree>
    <p:extLst>
      <p:ext uri="{BB962C8B-B14F-4D97-AF65-F5344CB8AC3E}">
        <p14:creationId xmlns:p14="http://schemas.microsoft.com/office/powerpoint/2010/main" val="3414489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楷体_GB2312" pitchFamily="49" charset="-122"/>
              </a:rPr>
              <a:t>的。这说明高级语言的程序员不必知道机器的指令系统、中断机构等，这些本来存在的属性，对高级语言的程序员来说好象不存在一样，所以说是透明的。</a:t>
            </a:r>
            <a:endParaRPr lang="zh-CN" altLang="en-US" smtClean="0"/>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EAC46B5-440B-4494-86A8-18EA1191AA46}" type="slidenum">
              <a:rPr lang="zh-CN" altLang="en-US" sz="1200" smtClean="0"/>
              <a:pPr/>
              <a:t>47</a:t>
            </a:fld>
            <a:endParaRPr lang="zh-CN" altLang="en-US" sz="1200" smtClean="0"/>
          </a:p>
        </p:txBody>
      </p:sp>
    </p:spTree>
    <p:extLst>
      <p:ext uri="{BB962C8B-B14F-4D97-AF65-F5344CB8AC3E}">
        <p14:creationId xmlns:p14="http://schemas.microsoft.com/office/powerpoint/2010/main" val="3948112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699A16E-C159-4080-A881-09842E59EEE5}" type="slidenum">
              <a:rPr lang="en-US" altLang="zh-CN" smtClean="0"/>
              <a:pPr>
                <a:spcBef>
                  <a:spcPct val="0"/>
                </a:spcBef>
              </a:pPr>
              <a:t>51</a:t>
            </a:fld>
            <a:endParaRPr lang="en-US" altLang="zh-CN"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r>
              <a:rPr lang="en-US" altLang="zh-CN" sz="2000" b="1" smtClean="0">
                <a:solidFill>
                  <a:schemeClr val="hlink"/>
                </a:solidFill>
                <a:latin typeface="宋体" panose="02010600030101010101" pitchFamily="2" charset="-122"/>
              </a:rPr>
              <a:t> </a:t>
            </a:r>
            <a:r>
              <a:rPr lang="zh-CN" altLang="en-US" sz="2000" b="1" smtClean="0">
                <a:solidFill>
                  <a:schemeClr val="hlink"/>
                </a:solidFill>
                <a:latin typeface="宋体" panose="02010600030101010101" pitchFamily="2" charset="-122"/>
              </a:rPr>
              <a:t>为什么要研究系统结构？好处是什么？</a:t>
            </a:r>
          </a:p>
          <a:p>
            <a:pPr eaLnBrk="1" hangingPunct="1"/>
            <a:endParaRPr lang="zh-CN" altLang="en-US" smtClean="0"/>
          </a:p>
        </p:txBody>
      </p:sp>
    </p:spTree>
    <p:extLst>
      <p:ext uri="{BB962C8B-B14F-4D97-AF65-F5344CB8AC3E}">
        <p14:creationId xmlns:p14="http://schemas.microsoft.com/office/powerpoint/2010/main" val="16780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E9FD4F6-68B7-4739-9074-467BE687B81E}" type="slidenum">
              <a:rPr lang="zh-CN" altLang="en-US" sz="1200" smtClean="0"/>
              <a:pPr/>
              <a:t>52</a:t>
            </a:fld>
            <a:endParaRPr lang="zh-CN" altLang="en-US" sz="1200" smtClean="0"/>
          </a:p>
        </p:txBody>
      </p:sp>
      <p:sp>
        <p:nvSpPr>
          <p:cNvPr id="91139" name="Rectangle 2"/>
          <p:cNvSpPr>
            <a:spLocks noGrp="1" noRot="1" noChangeAspect="1" noChangeArrowheads="1" noTextEdit="1"/>
          </p:cNvSpPr>
          <p:nvPr>
            <p:ph type="sldImg" idx="4294967295"/>
          </p:nvPr>
        </p:nvSpPr>
        <p:spPr>
          <a:xfrm>
            <a:off x="1143000" y="685800"/>
            <a:ext cx="4572000" cy="3430588"/>
          </a:xfrm>
          <a:ln/>
        </p:spPr>
      </p:sp>
      <p:sp>
        <p:nvSpPr>
          <p:cNvPr id="91140" name="Rectangle 3"/>
          <p:cNvSpPr>
            <a:spLocks noGrp="1" noChangeArrowheads="1"/>
          </p:cNvSpPr>
          <p:nvPr>
            <p:ph type="body" idx="4294967295"/>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Micro-Electro-Mechanical System</a:t>
            </a:r>
          </a:p>
        </p:txBody>
      </p:sp>
      <p:sp>
        <p:nvSpPr>
          <p:cNvPr id="91141" name="日期占位符 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30E9436-20F7-4A32-AB42-A767874E6077}" type="datetime1">
              <a:rPr lang="zh-CN" altLang="en-US" sz="1200" smtClean="0"/>
              <a:pPr/>
              <a:t>2021/9/4</a:t>
            </a:fld>
            <a:endParaRPr lang="zh-CN" altLang="en-US" sz="1200" smtClean="0"/>
          </a:p>
        </p:txBody>
      </p:sp>
      <p:sp>
        <p:nvSpPr>
          <p:cNvPr id="91142" name="页脚占位符 2"/>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Tree>
    <p:extLst>
      <p:ext uri="{BB962C8B-B14F-4D97-AF65-F5344CB8AC3E}">
        <p14:creationId xmlns:p14="http://schemas.microsoft.com/office/powerpoint/2010/main" val="370255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5FF1B3-9FDA-4564-B37F-705C1F232F6F}" type="slidenum">
              <a:rPr lang="en-US" altLang="zh-CN" sz="1200" smtClean="0"/>
              <a:pPr/>
              <a:t>53</a:t>
            </a:fld>
            <a:endParaRPr lang="en-US" altLang="zh-CN" sz="1200" smtClean="0"/>
          </a:p>
        </p:txBody>
      </p:sp>
    </p:spTree>
    <p:extLst>
      <p:ext uri="{BB962C8B-B14F-4D97-AF65-F5344CB8AC3E}">
        <p14:creationId xmlns:p14="http://schemas.microsoft.com/office/powerpoint/2010/main" val="3389212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4294967295"/>
          </p:nvPr>
        </p:nvSpPr>
        <p:spPr>
          <a:xfrm>
            <a:off x="506413" y="4276725"/>
            <a:ext cx="5802312" cy="4056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000" tIns="43720" rIns="89000" bIns="43720"/>
          <a:lstStyle/>
          <a:p>
            <a:endParaRPr lang="en-US" altLang="zh-CN" smtClean="0"/>
          </a:p>
        </p:txBody>
      </p:sp>
      <p:sp>
        <p:nvSpPr>
          <p:cNvPr id="95235" name="Rectangle 3"/>
          <p:cNvSpPr>
            <a:spLocks noGrp="1" noRot="1" noChangeAspect="1" noChangeArrowheads="1" noTextEdit="1"/>
          </p:cNvSpPr>
          <p:nvPr>
            <p:ph type="sldImg" idx="4294967295"/>
          </p:nvPr>
        </p:nvSpPr>
        <p:spPr>
          <a:xfrm>
            <a:off x="1130300" y="577850"/>
            <a:ext cx="4486275" cy="3365500"/>
          </a:xfrm>
          <a:ln/>
        </p:spPr>
      </p:sp>
    </p:spTree>
    <p:extLst>
      <p:ext uri="{BB962C8B-B14F-4D97-AF65-F5344CB8AC3E}">
        <p14:creationId xmlns:p14="http://schemas.microsoft.com/office/powerpoint/2010/main" val="262206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供暖通风与空气调节</a:t>
            </a:r>
            <a:r>
              <a:rPr lang="en-US" altLang="zh-CN" smtClean="0"/>
              <a:t>(Heating Ventilation and Air Conditioning)</a:t>
            </a:r>
          </a:p>
          <a:p>
            <a:r>
              <a:rPr lang="en-US" altLang="zh-CN" smtClean="0"/>
              <a:t>seimsmically braced server racked </a:t>
            </a:r>
          </a:p>
          <a:p>
            <a:r>
              <a:rPr lang="zh-CN" altLang="en-US" smtClean="0"/>
              <a:t>抗震支撑服务器</a:t>
            </a:r>
          </a:p>
          <a:p>
            <a:endParaRPr lang="zh-CN" altLang="en-US" smtClean="0"/>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02124C-9902-413F-88C9-8D55EDAEAC22}" type="slidenum">
              <a:rPr lang="en-US" altLang="zh-CN" sz="1200" smtClean="0"/>
              <a:pPr/>
              <a:t>55</a:t>
            </a:fld>
            <a:endParaRPr lang="en-US" altLang="zh-CN" sz="1200" smtClean="0"/>
          </a:p>
        </p:txBody>
      </p:sp>
    </p:spTree>
    <p:extLst>
      <p:ext uri="{BB962C8B-B14F-4D97-AF65-F5344CB8AC3E}">
        <p14:creationId xmlns:p14="http://schemas.microsoft.com/office/powerpoint/2010/main" val="58512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F81A75-EFFA-470D-88BF-71568EB9EB5C}" type="slidenum">
              <a:rPr lang="en-US" altLang="zh-CN" sz="1200" smtClean="0"/>
              <a:pPr/>
              <a:t>56</a:t>
            </a:fld>
            <a:endParaRPr lang="en-US" altLang="zh-CN" sz="1200" smtClean="0"/>
          </a:p>
        </p:txBody>
      </p:sp>
      <p:sp>
        <p:nvSpPr>
          <p:cNvPr id="99331" name="Rectangle 2"/>
          <p:cNvSpPr>
            <a:spLocks noGrp="1" noRot="1" noChangeAspect="1" noChangeArrowheads="1" noTextEdit="1"/>
          </p:cNvSpPr>
          <p:nvPr>
            <p:ph type="sldImg"/>
          </p:nvPr>
        </p:nvSpPr>
        <p:spPr>
          <a:xfrm>
            <a:off x="1144588" y="685800"/>
            <a:ext cx="4568825" cy="3427413"/>
          </a:xfrm>
          <a:ln w="12700" cap="flat">
            <a:solidFill>
              <a:schemeClr val="tx1"/>
            </a:solidFill>
            <a:prstDash val="sysDot"/>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42" tIns="46116" rIns="90642" bIns="46116"/>
          <a:lstStyle/>
          <a:p>
            <a:pPr defTabSz="896938" eaLnBrk="1" hangingPunct="1"/>
            <a:endParaRPr lang="en-US" altLang="zh-CN" smtClean="0"/>
          </a:p>
        </p:txBody>
      </p:sp>
    </p:spTree>
    <p:extLst>
      <p:ext uri="{BB962C8B-B14F-4D97-AF65-F5344CB8AC3E}">
        <p14:creationId xmlns:p14="http://schemas.microsoft.com/office/powerpoint/2010/main" val="3588735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EDDBB6D-DBE7-46C8-A1C8-2984232EF441}" type="slidenum">
              <a:rPr lang="en-US" altLang="zh-CN" sz="1200" smtClean="0"/>
              <a:pPr/>
              <a:t>57</a:t>
            </a:fld>
            <a:endParaRPr lang="en-US" altLang="zh-CN" sz="120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88005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4</a:t>
            </a:fld>
            <a:endParaRPr lang="en-US" altLang="zh-CN"/>
          </a:p>
        </p:txBody>
      </p:sp>
    </p:spTree>
    <p:extLst>
      <p:ext uri="{BB962C8B-B14F-4D97-AF65-F5344CB8AC3E}">
        <p14:creationId xmlns:p14="http://schemas.microsoft.com/office/powerpoint/2010/main" val="2851135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2801FB4-EECE-42D8-AC38-91CCAC8CBE04}" type="slidenum">
              <a:rPr lang="en-US" altLang="zh-CN" sz="1200" smtClean="0"/>
              <a:pPr/>
              <a:t>58</a:t>
            </a:fld>
            <a:endParaRPr lang="en-US" altLang="zh-CN" sz="120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841504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4D657C4-4710-42C7-8E57-52A948487DE1}" type="slidenum">
              <a:rPr lang="en-US" altLang="zh-CN" sz="1200" smtClean="0"/>
              <a:pPr/>
              <a:t>60</a:t>
            </a:fld>
            <a:endParaRPr lang="en-US" altLang="zh-CN" sz="12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644928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xfrm>
            <a:off x="992188" y="768350"/>
            <a:ext cx="5114925" cy="3836988"/>
          </a:xfrm>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CA85FA7-B63F-45AC-AF0B-E23D94373E96}" type="slidenum">
              <a:rPr lang="en-US" altLang="zh-CN" smtClean="0">
                <a:latin typeface="微软雅黑" panose="020B0503020204020204" pitchFamily="34" charset="-122"/>
                <a:ea typeface="微软雅黑" panose="020B0503020204020204" pitchFamily="34" charset="-122"/>
              </a:rPr>
              <a:pPr>
                <a:spcBef>
                  <a:spcPct val="0"/>
                </a:spcBef>
              </a:pPr>
              <a:t>64</a:t>
            </a:fld>
            <a:endParaRPr lang="en-US" altLang="zh-CN"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3772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8F22BF2-AEA6-4C16-84F0-23257491DB3D}" type="slidenum">
              <a:rPr lang="en-US" altLang="zh-CN" sz="1200" smtClean="0"/>
              <a:pPr/>
              <a:t>69</a:t>
            </a:fld>
            <a:endParaRPr lang="en-US" altLang="zh-CN" sz="1200" smtClean="0"/>
          </a:p>
        </p:txBody>
      </p:sp>
    </p:spTree>
    <p:extLst>
      <p:ext uri="{BB962C8B-B14F-4D97-AF65-F5344CB8AC3E}">
        <p14:creationId xmlns:p14="http://schemas.microsoft.com/office/powerpoint/2010/main" val="1686481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9BA7864-CFA6-4F3C-B5E7-09E50B985193}" type="datetime1">
              <a:rPr lang="zh-CN" altLang="en-US" sz="1200" smtClean="0"/>
              <a:pPr/>
              <a:t>2021/9/4</a:t>
            </a:fld>
            <a:endParaRPr lang="zh-CN" altLang="en-US" sz="1200" smtClean="0"/>
          </a:p>
        </p:txBody>
      </p:sp>
      <p:sp>
        <p:nvSpPr>
          <p:cNvPr id="1310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Chapter 2 — Instructions: Language of the Computer</a:t>
            </a:r>
          </a:p>
        </p:txBody>
      </p:sp>
      <p:sp>
        <p:nvSpPr>
          <p:cNvPr id="1310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7596D20-18D0-47EF-9D2E-A44496E29236}" type="slidenum">
              <a:rPr lang="en-US" altLang="zh-CN" sz="1200" smtClean="0"/>
              <a:pPr/>
              <a:t>70</a:t>
            </a:fld>
            <a:endParaRPr lang="en-US" altLang="zh-CN" sz="1200" smtClean="0"/>
          </a:p>
        </p:txBody>
      </p:sp>
      <p:sp>
        <p:nvSpPr>
          <p:cNvPr id="131077" name="Rectangle 2"/>
          <p:cNvSpPr>
            <a:spLocks noGrp="1" noRot="1" noChangeAspect="1" noChangeArrowheads="1" noTextEdit="1"/>
          </p:cNvSpPr>
          <p:nvPr>
            <p:ph type="sldImg" idx="4294967295"/>
          </p:nvPr>
        </p:nvSpPr>
        <p:spPr>
          <a:ln/>
        </p:spPr>
      </p:sp>
      <p:sp>
        <p:nvSpPr>
          <p:cNvPr id="131078" name="Rectangle 3"/>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smtClean="0"/>
          </a:p>
        </p:txBody>
      </p:sp>
    </p:spTree>
    <p:extLst>
      <p:ext uri="{BB962C8B-B14F-4D97-AF65-F5344CB8AC3E}">
        <p14:creationId xmlns:p14="http://schemas.microsoft.com/office/powerpoint/2010/main" val="2695389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ChangeArrowheads="1" noTextEdit="1"/>
          </p:cNvSpPr>
          <p:nvPr>
            <p:ph type="sldImg" idx="4294967295"/>
          </p:nvPr>
        </p:nvSpPr>
        <p:spPr>
          <a:ln/>
        </p:spPr>
      </p:sp>
      <p:sp>
        <p:nvSpPr>
          <p:cNvPr id="133123" name="备注占位符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33124" name="日期占位符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B523D5B-8B05-48CB-8F27-BFBB98871E23}" type="datetime1">
              <a:rPr lang="zh-CN" altLang="en-US" sz="1200" smtClean="0"/>
              <a:pPr/>
              <a:t>2021/9/4</a:t>
            </a:fld>
            <a:endParaRPr lang="zh-CN" altLang="en-US" sz="1200" smtClean="0"/>
          </a:p>
        </p:txBody>
      </p:sp>
      <p:sp>
        <p:nvSpPr>
          <p:cNvPr id="133125" name="页脚占位符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
        <p:nvSpPr>
          <p:cNvPr id="133126" name="灯片编号占位符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8DC9AB3-8F02-4108-8368-D2523ADD774B}" type="slidenum">
              <a:rPr lang="zh-CN" altLang="en-US" sz="1200" smtClean="0"/>
              <a:pPr/>
              <a:t>71</a:t>
            </a:fld>
            <a:endParaRPr lang="zh-CN" altLang="en-US" sz="1200" smtClean="0"/>
          </a:p>
        </p:txBody>
      </p:sp>
    </p:spTree>
    <p:extLst>
      <p:ext uri="{BB962C8B-B14F-4D97-AF65-F5344CB8AC3E}">
        <p14:creationId xmlns:p14="http://schemas.microsoft.com/office/powerpoint/2010/main" val="3685432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3517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tabLst>
                <a:tab pos="441325" algn="l"/>
                <a:tab pos="882650" algn="l"/>
                <a:tab pos="1325563" algn="l"/>
                <a:tab pos="1766888" algn="l"/>
                <a:tab pos="2208213" algn="l"/>
                <a:tab pos="2651125" algn="l"/>
                <a:tab pos="3092450" algn="l"/>
              </a:tabLst>
              <a:defRPr kumimoji="1" sz="2400">
                <a:solidFill>
                  <a:schemeClr val="tx1"/>
                </a:solidFill>
                <a:latin typeface="Times New Roman" panose="02020603050405020304" pitchFamily="18" charset="0"/>
                <a:ea typeface="宋体" panose="02010600030101010101" pitchFamily="2" charset="-122"/>
              </a:defRPr>
            </a:lvl9pPr>
          </a:lstStyle>
          <a:p>
            <a:fld id="{8D58236F-B536-4CF8-BA0D-FE335BD6F77D}" type="slidenum">
              <a:rPr lang="en-US" altLang="en-US" sz="1200" smtClean="0">
                <a:solidFill>
                  <a:srgbClr val="000000"/>
                </a:solidFill>
                <a:ea typeface="微软雅黑" panose="020B0503020204020204" pitchFamily="34" charset="-122"/>
              </a:rPr>
              <a:pPr/>
              <a:t>72</a:t>
            </a:fld>
            <a:endParaRPr lang="en-US" altLang="en-US" sz="1200" smtClean="0">
              <a:solidFill>
                <a:srgbClr val="000000"/>
              </a:solidFill>
              <a:ea typeface="微软雅黑" panose="020B0503020204020204" pitchFamily="34" charset="-122"/>
            </a:endParaRPr>
          </a:p>
        </p:txBody>
      </p:sp>
      <p:sp>
        <p:nvSpPr>
          <p:cNvPr id="135171"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135172" name="Rectangle 2"/>
          <p:cNvSpPr>
            <a:spLocks noGrp="1" noChangeArrowheads="1"/>
          </p:cNvSpPr>
          <p:nvPr>
            <p:ph type="body" idx="4294967295"/>
          </p:nvPr>
        </p:nvSpPr>
        <p:spPr>
          <a:xfrm>
            <a:off x="741363" y="5002213"/>
            <a:ext cx="5938837" cy="4740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620364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The University of Adelaide, School of Computer Science</a:t>
            </a:r>
          </a:p>
        </p:txBody>
      </p:sp>
      <p:sp>
        <p:nvSpPr>
          <p:cNvPr id="320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EC258BA-B964-4E7E-AA89-8CFF719BEFA1}" type="datetime3">
              <a:rPr lang="en-US" altLang="zh-CN" sz="1200" smtClean="0"/>
              <a:pPr/>
              <a:t>4 September 2021</a:t>
            </a:fld>
            <a:endParaRPr lang="en-US" altLang="zh-CN" sz="1200" smtClean="0"/>
          </a:p>
        </p:txBody>
      </p:sp>
      <p:sp>
        <p:nvSpPr>
          <p:cNvPr id="320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Chapter 2 — Instructions: Language of the Computer</a:t>
            </a:r>
          </a:p>
        </p:txBody>
      </p:sp>
      <p:sp>
        <p:nvSpPr>
          <p:cNvPr id="320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24B1AD-2F04-42F4-B961-7A3F14C0278F}" type="slidenum">
              <a:rPr lang="en-US" altLang="zh-CN" sz="1200" smtClean="0"/>
              <a:pPr/>
              <a:t>75</a:t>
            </a:fld>
            <a:endParaRPr lang="en-US" altLang="zh-CN" sz="1200" smtClean="0"/>
          </a:p>
        </p:txBody>
      </p:sp>
      <p:sp>
        <p:nvSpPr>
          <p:cNvPr id="320518" name="Rectangle 2"/>
          <p:cNvSpPr>
            <a:spLocks noGrp="1" noRot="1" noChangeAspect="1" noChangeArrowheads="1" noTextEdit="1"/>
          </p:cNvSpPr>
          <p:nvPr>
            <p:ph type="sldImg"/>
          </p:nvPr>
        </p:nvSpPr>
        <p:spPr>
          <a:ln/>
        </p:spPr>
      </p:sp>
      <p:sp>
        <p:nvSpPr>
          <p:cNvPr id="320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smtClean="0"/>
          </a:p>
        </p:txBody>
      </p:sp>
    </p:spTree>
    <p:extLst>
      <p:ext uri="{BB962C8B-B14F-4D97-AF65-F5344CB8AC3E}">
        <p14:creationId xmlns:p14="http://schemas.microsoft.com/office/powerpoint/2010/main" val="2158682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幻灯片图像占位符 1"/>
          <p:cNvSpPr>
            <a:spLocks noGrp="1" noRot="1" noChangeAspect="1" noTextEdit="1"/>
          </p:cNvSpPr>
          <p:nvPr>
            <p:ph type="sldImg"/>
          </p:nvPr>
        </p:nvSpPr>
        <p:spPr>
          <a:ln/>
        </p:spPr>
      </p:sp>
      <p:sp>
        <p:nvSpPr>
          <p:cNvPr id="340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PVP</a:t>
            </a:r>
            <a:r>
              <a:rPr lang="zh-CN" altLang="en-US" dirty="0" smtClean="0"/>
              <a:t>（</a:t>
            </a:r>
            <a:r>
              <a:rPr lang="en-US" altLang="zh-CN" dirty="0" smtClean="0"/>
              <a:t>parallel vector processor</a:t>
            </a:r>
            <a:r>
              <a:rPr lang="zh-CN" altLang="en-US" dirty="0" smtClean="0"/>
              <a:t>）</a:t>
            </a:r>
            <a:endParaRPr lang="en-US" altLang="zh-CN" dirty="0" smtClean="0"/>
          </a:p>
          <a:p>
            <a:r>
              <a:rPr lang="en-US" altLang="zh-CN" b="1" dirty="0" smtClean="0"/>
              <a:t>CC-NUMA(coherent-cache </a:t>
            </a:r>
            <a:r>
              <a:rPr lang="en-US" altLang="zh-CN" b="1" dirty="0" err="1" smtClean="0"/>
              <a:t>nonuniform</a:t>
            </a:r>
            <a:r>
              <a:rPr lang="en-US" altLang="zh-CN" b="1" dirty="0" smtClean="0"/>
              <a:t> </a:t>
            </a:r>
            <a:r>
              <a:rPr lang="en-US" altLang="zh-CN" b="1" dirty="0" err="1" smtClean="0"/>
              <a:t>menory</a:t>
            </a:r>
            <a:r>
              <a:rPr lang="en-US" altLang="zh-CN" b="1" dirty="0" smtClean="0"/>
              <a:t> access) </a:t>
            </a:r>
          </a:p>
          <a:p>
            <a:r>
              <a:rPr lang="en-US" altLang="zh-CN" b="1" dirty="0" smtClean="0"/>
              <a:t>NORMA(No-Remote Memory Access)</a:t>
            </a:r>
            <a:r>
              <a:rPr lang="zh-CN" altLang="en-US" b="1" dirty="0" smtClean="0"/>
              <a:t>非远程存储模型</a:t>
            </a:r>
          </a:p>
          <a:p>
            <a:endParaRPr lang="en-US" altLang="zh-CN" dirty="0" smtClean="0"/>
          </a:p>
          <a:p>
            <a:endParaRPr lang="en-US" altLang="zh-CN" dirty="0" smtClean="0"/>
          </a:p>
          <a:p>
            <a:r>
              <a:rPr lang="en-US" altLang="zh-CN" dirty="0" smtClean="0"/>
              <a:t>SMP:</a:t>
            </a:r>
            <a:r>
              <a:rPr lang="zh-CN" altLang="en-US" dirty="0" smtClean="0"/>
              <a:t>称为共享存储型多处理机</a:t>
            </a:r>
            <a:r>
              <a:rPr lang="en-US" altLang="zh-CN" dirty="0" smtClean="0"/>
              <a:t>(Shared Memory </a:t>
            </a:r>
            <a:r>
              <a:rPr lang="en-US" altLang="zh-CN" dirty="0" err="1" smtClean="0"/>
              <a:t>mulptiProcessors</a:t>
            </a:r>
            <a:r>
              <a:rPr lang="en-US" altLang="zh-CN" dirty="0" smtClean="0"/>
              <a:t>), </a:t>
            </a:r>
            <a:r>
              <a:rPr lang="zh-CN" altLang="en-US" dirty="0" smtClean="0"/>
              <a:t>也称为对称型多处理机（</a:t>
            </a:r>
            <a:r>
              <a:rPr lang="en-US" altLang="zh-CN" dirty="0" smtClean="0"/>
              <a:t>Symmetry </a:t>
            </a:r>
            <a:r>
              <a:rPr lang="en-US" altLang="zh-CN" dirty="0" err="1" smtClean="0"/>
              <a:t>MultiProcessors</a:t>
            </a:r>
            <a:r>
              <a:rPr lang="en-US" altLang="zh-CN" dirty="0" smtClean="0"/>
              <a:t>)</a:t>
            </a:r>
            <a:r>
              <a:rPr lang="zh-CN" altLang="en-US" dirty="0" smtClean="0"/>
              <a:t>。</a:t>
            </a:r>
            <a:endParaRPr lang="en-US" altLang="zh-CN" dirty="0" smtClean="0"/>
          </a:p>
          <a:p>
            <a:r>
              <a:rPr lang="en-US" altLang="zh-CN" dirty="0" smtClean="0"/>
              <a:t>       UMA:</a:t>
            </a:r>
            <a:r>
              <a:rPr lang="zh-CN" altLang="en-US" dirty="0" smtClean="0"/>
              <a:t>称为均匀存储器存取（</a:t>
            </a:r>
            <a:r>
              <a:rPr lang="en-US" altLang="zh-CN" dirty="0" smtClean="0"/>
              <a:t>Uniform-Memory-Access)</a:t>
            </a:r>
          </a:p>
          <a:p>
            <a:r>
              <a:rPr lang="en-US" altLang="zh-CN" dirty="0" smtClean="0"/>
              <a:t>       NUMA</a:t>
            </a:r>
            <a:r>
              <a:rPr lang="zh-CN" altLang="en-US" dirty="0" smtClean="0"/>
              <a:t>：非均匀存储器存取（</a:t>
            </a:r>
            <a:r>
              <a:rPr lang="en-US" altLang="zh-CN" dirty="0" err="1" smtClean="0"/>
              <a:t>Nonuniform</a:t>
            </a:r>
            <a:r>
              <a:rPr lang="en-US" altLang="zh-CN" dirty="0" smtClean="0"/>
              <a:t>-Memory-Access</a:t>
            </a:r>
            <a:r>
              <a:rPr lang="zh-CN" altLang="en-US" dirty="0" smtClean="0"/>
              <a:t>）</a:t>
            </a:r>
            <a:br>
              <a:rPr lang="zh-CN" altLang="en-US" dirty="0" smtClean="0"/>
            </a:br>
            <a:r>
              <a:rPr lang="en-US" altLang="zh-CN" dirty="0" smtClean="0"/>
              <a:t>MPP (Massively Parallel Processing)</a:t>
            </a:r>
            <a:r>
              <a:rPr lang="zh-CN" altLang="en-US" dirty="0" smtClean="0"/>
              <a:t/>
            </a:r>
            <a:br>
              <a:rPr lang="zh-CN" altLang="en-US" dirty="0" smtClean="0"/>
            </a:br>
            <a:endParaRPr lang="en-US" altLang="zh-CN" dirty="0" smtClean="0"/>
          </a:p>
          <a:p>
            <a:r>
              <a:rPr lang="en-US" altLang="zh-CN" dirty="0" smtClean="0"/>
              <a:t>       COMA</a:t>
            </a:r>
            <a:r>
              <a:rPr lang="zh-CN" altLang="en-US" dirty="0" smtClean="0"/>
              <a:t>：只用高速缓存的存储器结构（</a:t>
            </a:r>
            <a:r>
              <a:rPr lang="en-US" altLang="zh-CN" dirty="0" smtClean="0"/>
              <a:t>Cache-Only Memory Architecture</a:t>
            </a:r>
            <a:r>
              <a:rPr lang="zh-CN" altLang="en-US" dirty="0" smtClean="0"/>
              <a:t>）</a:t>
            </a:r>
            <a:endParaRPr lang="en-US" altLang="zh-CN" dirty="0" smtClean="0"/>
          </a:p>
          <a:p>
            <a:r>
              <a:rPr lang="en-US" altLang="zh-CN" dirty="0" smtClean="0"/>
              <a:t>       </a:t>
            </a:r>
            <a:r>
              <a:rPr lang="en-US" altLang="zh-CN" dirty="0" err="1" smtClean="0"/>
              <a:t>ccNUMA</a:t>
            </a:r>
            <a:r>
              <a:rPr lang="zh-CN" altLang="en-US" dirty="0" smtClean="0"/>
              <a:t>：高速缓存相关的非一致性内存访问（</a:t>
            </a:r>
            <a:r>
              <a:rPr lang="en-US" altLang="zh-CN" dirty="0" err="1" smtClean="0"/>
              <a:t>CacheCoherentNon-UniformMemoryAccess</a:t>
            </a:r>
            <a:r>
              <a:rPr lang="zh-CN" altLang="en-US" dirty="0" smtClean="0"/>
              <a:t>）</a:t>
            </a:r>
            <a:endParaRPr lang="en-US" altLang="zh-CN" dirty="0" smtClean="0"/>
          </a:p>
          <a:p>
            <a:endParaRPr lang="zh-CN" altLang="en-US" dirty="0" smtClean="0"/>
          </a:p>
        </p:txBody>
      </p:sp>
      <p:sp>
        <p:nvSpPr>
          <p:cNvPr id="340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FB785E7-66D7-4047-BFA9-858B65480463}" type="slidenum">
              <a:rPr lang="en-US" altLang="zh-CN" sz="1200" smtClean="0"/>
              <a:pPr/>
              <a:t>80</a:t>
            </a:fld>
            <a:endParaRPr lang="en-US" altLang="zh-CN" sz="1200" smtClean="0"/>
          </a:p>
        </p:txBody>
      </p:sp>
    </p:spTree>
    <p:extLst>
      <p:ext uri="{BB962C8B-B14F-4D97-AF65-F5344CB8AC3E}">
        <p14:creationId xmlns:p14="http://schemas.microsoft.com/office/powerpoint/2010/main" val="219077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ChangeArrowheads="1" noTextEdit="1"/>
          </p:cNvSpPr>
          <p:nvPr>
            <p:ph type="sldImg" idx="4294967295"/>
          </p:nvPr>
        </p:nvSpPr>
        <p:spPr>
          <a:ln/>
        </p:spPr>
      </p:sp>
      <p:sp>
        <p:nvSpPr>
          <p:cNvPr id="140291" name="备注占位符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0292" name="日期占位符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6AAC18-AA9F-4B3E-B59C-68DB69669CF7}" type="datetime1">
              <a:rPr lang="zh-CN" altLang="en-US" sz="1200" smtClean="0"/>
              <a:pPr/>
              <a:t>2021/9/4</a:t>
            </a:fld>
            <a:endParaRPr lang="zh-CN" altLang="en-US" sz="1200" smtClean="0"/>
          </a:p>
        </p:txBody>
      </p:sp>
      <p:sp>
        <p:nvSpPr>
          <p:cNvPr id="140293" name="页脚占位符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en-US" altLang="zh-CN" sz="1200" smtClean="0"/>
          </a:p>
        </p:txBody>
      </p:sp>
      <p:sp>
        <p:nvSpPr>
          <p:cNvPr id="140294" name="灯片编号占位符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kumimoji="1" sz="2400">
                <a:solidFill>
                  <a:schemeClr val="tx1"/>
                </a:solidFill>
                <a:latin typeface="Times New Roman" panose="02020603050405020304" pitchFamily="18" charset="0"/>
                <a:ea typeface="宋体" panose="02010600030101010101" pitchFamily="2" charset="-122"/>
              </a:defRPr>
            </a:lvl1pPr>
            <a:lvl2pPr marL="742950" indent="-285750" defTabSz="912813">
              <a:defRPr kumimoji="1" sz="2400">
                <a:solidFill>
                  <a:schemeClr val="tx1"/>
                </a:solidFill>
                <a:latin typeface="Times New Roman" panose="02020603050405020304" pitchFamily="18" charset="0"/>
                <a:ea typeface="宋体" panose="02010600030101010101" pitchFamily="2" charset="-122"/>
              </a:defRPr>
            </a:lvl2pPr>
            <a:lvl3pPr marL="1143000" indent="-228600" defTabSz="912813">
              <a:defRPr kumimoji="1" sz="2400">
                <a:solidFill>
                  <a:schemeClr val="tx1"/>
                </a:solidFill>
                <a:latin typeface="Times New Roman" panose="02020603050405020304" pitchFamily="18" charset="0"/>
                <a:ea typeface="宋体" panose="02010600030101010101" pitchFamily="2" charset="-122"/>
              </a:defRPr>
            </a:lvl3pPr>
            <a:lvl4pPr marL="1600200" indent="-228600" defTabSz="912813">
              <a:defRPr kumimoji="1" sz="2400">
                <a:solidFill>
                  <a:schemeClr val="tx1"/>
                </a:solidFill>
                <a:latin typeface="Times New Roman" panose="02020603050405020304" pitchFamily="18" charset="0"/>
                <a:ea typeface="宋体" panose="02010600030101010101" pitchFamily="2" charset="-122"/>
              </a:defRPr>
            </a:lvl4pPr>
            <a:lvl5pPr marL="2057400" indent="-228600" defTabSz="912813">
              <a:defRPr kumimoji="1" sz="24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3A005E1-27EE-4B52-8B7F-7901E6D63AB4}" type="slidenum">
              <a:rPr lang="zh-CN" altLang="en-US" sz="1200" smtClean="0"/>
              <a:pPr/>
              <a:t>84</a:t>
            </a:fld>
            <a:endParaRPr lang="zh-CN" altLang="en-US" sz="1200" smtClean="0"/>
          </a:p>
        </p:txBody>
      </p:sp>
    </p:spTree>
    <p:extLst>
      <p:ext uri="{BB962C8B-B14F-4D97-AF65-F5344CB8AC3E}">
        <p14:creationId xmlns:p14="http://schemas.microsoft.com/office/powerpoint/2010/main" val="3011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0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67CC76-F790-458C-BC75-4712069E720B}" type="slidenum">
              <a:rPr lang="en-US" altLang="zh-CN" sz="1200" smtClean="0"/>
              <a:pPr/>
              <a:t>5</a:t>
            </a:fld>
            <a:endParaRPr lang="en-US" altLang="zh-CN" sz="1200" smtClean="0"/>
          </a:p>
        </p:txBody>
      </p:sp>
    </p:spTree>
    <p:extLst>
      <p:ext uri="{BB962C8B-B14F-4D97-AF65-F5344CB8AC3E}">
        <p14:creationId xmlns:p14="http://schemas.microsoft.com/office/powerpoint/2010/main" val="504556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B6B587D-5136-4EDE-975B-72C326097FBD}" type="slidenum">
              <a:rPr lang="en-US" altLang="zh-CN" sz="1200" smtClean="0"/>
              <a:pPr/>
              <a:t>85</a:t>
            </a:fld>
            <a:endParaRPr lang="en-US" altLang="zh-CN" sz="1200" smtClean="0"/>
          </a:p>
        </p:txBody>
      </p:sp>
    </p:spTree>
    <p:extLst>
      <p:ext uri="{BB962C8B-B14F-4D97-AF65-F5344CB8AC3E}">
        <p14:creationId xmlns:p14="http://schemas.microsoft.com/office/powerpoint/2010/main" val="72653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EAB75C9-D06F-41B9-A462-D2348B8E7B86}" type="slidenum">
              <a:rPr lang="en-US" altLang="zh-CN" smtClean="0"/>
              <a:pPr>
                <a:spcBef>
                  <a:spcPct val="0"/>
                </a:spcBef>
              </a:pPr>
              <a:t>99</a:t>
            </a:fld>
            <a:endParaRPr lang="en-US" altLang="zh-CN" smtClean="0"/>
          </a:p>
        </p:txBody>
      </p:sp>
    </p:spTree>
    <p:extLst>
      <p:ext uri="{BB962C8B-B14F-4D97-AF65-F5344CB8AC3E}">
        <p14:creationId xmlns:p14="http://schemas.microsoft.com/office/powerpoint/2010/main" val="841135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78AA7CA-0953-4C96-8743-BFC473EE1D2F}" type="slidenum">
              <a:rPr lang="en-US" altLang="zh-CN" sz="1200" smtClean="0"/>
              <a:pPr/>
              <a:t>103</a:t>
            </a:fld>
            <a:endParaRPr lang="en-US" altLang="zh-CN" sz="1200" smtClean="0"/>
          </a:p>
        </p:txBody>
      </p:sp>
      <p:sp>
        <p:nvSpPr>
          <p:cNvPr id="166915" name="Rectangle 2"/>
          <p:cNvSpPr>
            <a:spLocks noGrp="1" noRot="1" noChangeAspect="1" noChangeArrowheads="1" noTextEdit="1"/>
          </p:cNvSpPr>
          <p:nvPr>
            <p:ph type="sldImg"/>
          </p:nvPr>
        </p:nvSpPr>
        <p:spPr>
          <a:xfrm>
            <a:off x="1400175" y="879475"/>
            <a:ext cx="4057650" cy="3043238"/>
          </a:xfrm>
          <a:ln/>
        </p:spPr>
      </p:sp>
      <p:sp>
        <p:nvSpPr>
          <p:cNvPr id="16691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573013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9E9E587-BCB4-49FD-AF7D-DE94EC6A0AC6}" type="slidenum">
              <a:rPr lang="en-US" altLang="zh-CN" sz="1200" smtClean="0"/>
              <a:pPr/>
              <a:t>104</a:t>
            </a:fld>
            <a:endParaRPr lang="en-US" altLang="zh-CN" sz="1200"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499641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The principle of locality states that programs access a relatively small portion of the address space at  any instant of time.</a:t>
            </a:r>
          </a:p>
          <a:p>
            <a:pPr eaLnBrk="1" hangingPunct="1"/>
            <a:r>
              <a:rPr lang="en-US" altLang="zh-CN" smtClean="0"/>
              <a:t>This is kind of like in real life, we all have a lot of friends.  But at any given time most of us can  only  keep in touch with a small group of them.</a:t>
            </a:r>
          </a:p>
          <a:p>
            <a:pPr eaLnBrk="1" hangingPunct="1"/>
            <a:r>
              <a:rPr lang="en-US" altLang="zh-CN" smtClean="0"/>
              <a:t>There are two different types of locality: Temporal and Spatial. Temporal locality is the locality in time  which says if an item is referenced, it  will tend to be referenced again soon.</a:t>
            </a:r>
          </a:p>
          <a:p>
            <a:pPr eaLnBrk="1" hangingPunct="1"/>
            <a:r>
              <a:rPr lang="en-US" altLang="zh-CN" smtClean="0"/>
              <a:t>This is like saying if you just talk to one of your friends, it is likely that you will talk to him or her again soon.</a:t>
            </a:r>
          </a:p>
          <a:p>
            <a:pPr eaLnBrk="1" hangingPunct="1"/>
            <a:r>
              <a:rPr lang="en-US" altLang="zh-CN" smtClean="0"/>
              <a:t>This makes sense. For example, if you just have lunch with a friend, you may say, let’s go to the ball game this Sunday.  So you will talk to him again soon.</a:t>
            </a:r>
          </a:p>
          <a:p>
            <a:pPr eaLnBrk="1" hangingPunct="1"/>
            <a:r>
              <a:rPr lang="en-US" altLang="zh-CN" smtClean="0"/>
              <a:t>Spatial locality is the locality in space.  It says if an item is referenced, items whose addresses are close by tend to be referenced soon.</a:t>
            </a:r>
          </a:p>
          <a:p>
            <a:pPr eaLnBrk="1" hangingPunct="1"/>
            <a:r>
              <a:rPr lang="en-US" altLang="zh-CN" smtClean="0"/>
              <a:t>Once again, using our analogy.  We can usually divide our friends into groups.  Like friends from high school, friends from work, friends from home.</a:t>
            </a:r>
          </a:p>
          <a:p>
            <a:pPr eaLnBrk="1" hangingPunct="1"/>
            <a:r>
              <a:rPr lang="en-US" altLang="zh-CN" smtClean="0"/>
              <a:t>Let’s say you just talk to one of your friends from high school and she may say something like: “So did you hear so and so just won the lottery.”</a:t>
            </a:r>
          </a:p>
          <a:p>
            <a:pPr eaLnBrk="1" hangingPunct="1"/>
            <a:r>
              <a:rPr lang="en-US" altLang="zh-CN" smtClean="0"/>
              <a:t>You probably will say NO, I better give him a call and find out more.</a:t>
            </a:r>
          </a:p>
          <a:p>
            <a:pPr eaLnBrk="1" hangingPunct="1"/>
            <a:r>
              <a:rPr lang="en-US" altLang="zh-CN" smtClean="0"/>
              <a:t>So this is an example of spatial locality.  You just talked to a friend from your high school days.  As a result, you end up talking to another high school friend.  Or at least in this case, you hope he still remember you are his friend.</a:t>
            </a:r>
          </a:p>
          <a:p>
            <a:pPr eaLnBrk="1" hangingPunct="1"/>
            <a:endParaRPr lang="en-US" altLang="zh-CN" smtClean="0"/>
          </a:p>
          <a:p>
            <a:pPr eaLnBrk="1" hangingPunct="1"/>
            <a:r>
              <a:rPr lang="en-US" altLang="zh-CN" smtClean="0"/>
              <a:t>+3 = 10 min. (X:50)</a:t>
            </a:r>
          </a:p>
          <a:p>
            <a:endParaRPr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BA08CE-F53B-48B5-BDA2-DBB55519F19E}" type="slidenum">
              <a:rPr lang="en-US" altLang="zh-CN" sz="1200" smtClean="0"/>
              <a:pPr/>
              <a:t>105</a:t>
            </a:fld>
            <a:endParaRPr lang="en-US" altLang="zh-CN" sz="1200" smtClean="0"/>
          </a:p>
        </p:txBody>
      </p:sp>
    </p:spTree>
    <p:extLst>
      <p:ext uri="{BB962C8B-B14F-4D97-AF65-F5344CB8AC3E}">
        <p14:creationId xmlns:p14="http://schemas.microsoft.com/office/powerpoint/2010/main" val="917439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081ED6-88AB-4EFF-A852-51EC59DB078D}" type="slidenum">
              <a:rPr lang="en-US" altLang="zh-CN" sz="1200" smtClean="0"/>
              <a:pPr/>
              <a:t>106</a:t>
            </a:fld>
            <a:endParaRPr lang="en-US" altLang="zh-CN" sz="1200" smtClean="0"/>
          </a:p>
        </p:txBody>
      </p:sp>
      <p:sp>
        <p:nvSpPr>
          <p:cNvPr id="173059" name="Rectangle 2"/>
          <p:cNvSpPr>
            <a:spLocks noGrp="1" noChangeArrowheads="1"/>
          </p:cNvSpPr>
          <p:nvPr>
            <p:ph type="body" idx="1"/>
          </p:nvPr>
        </p:nvSpPr>
        <p:spPr>
          <a:xfrm>
            <a:off x="1254125" y="4343400"/>
            <a:ext cx="42783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71" tIns="44539" rIns="90671" bIns="44539"/>
          <a:lstStyle/>
          <a:p>
            <a:pPr eaLnBrk="1" hangingPunct="1"/>
            <a:endParaRPr lang="en-US" altLang="zh-CN" smtClean="0"/>
          </a:p>
        </p:txBody>
      </p:sp>
      <p:sp>
        <p:nvSpPr>
          <p:cNvPr id="173060" name="Rectangle 3"/>
          <p:cNvSpPr>
            <a:spLocks noGrp="1" noRot="1" noChangeAspect="1" noChangeArrowheads="1" noTextEdit="1"/>
          </p:cNvSpPr>
          <p:nvPr>
            <p:ph type="sldImg"/>
          </p:nvPr>
        </p:nvSpPr>
        <p:spPr>
          <a:xfrm>
            <a:off x="1144588" y="685800"/>
            <a:ext cx="4572000" cy="3429000"/>
          </a:xfrm>
          <a:ln w="12700" cap="flat">
            <a:solidFill>
              <a:schemeClr val="tx1"/>
            </a:solidFill>
          </a:ln>
        </p:spPr>
      </p:sp>
    </p:spTree>
    <p:extLst>
      <p:ext uri="{BB962C8B-B14F-4D97-AF65-F5344CB8AC3E}">
        <p14:creationId xmlns:p14="http://schemas.microsoft.com/office/powerpoint/2010/main" val="3705402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367C37-FBCF-4C78-BE15-98F5B37371A1}" type="slidenum">
              <a:rPr lang="en-US" altLang="zh-CN" sz="1200" smtClean="0"/>
              <a:pPr/>
              <a:t>107</a:t>
            </a:fld>
            <a:endParaRPr lang="en-US" altLang="zh-CN" sz="1200" smtClean="0"/>
          </a:p>
        </p:txBody>
      </p:sp>
      <p:sp>
        <p:nvSpPr>
          <p:cNvPr id="175107" name="Rectangle 2"/>
          <p:cNvSpPr>
            <a:spLocks noGrp="1" noRot="1" noChangeAspect="1" noChangeArrowheads="1" noTextEdit="1"/>
          </p:cNvSpPr>
          <p:nvPr>
            <p:ph type="sldImg"/>
          </p:nvPr>
        </p:nvSpPr>
        <p:spPr>
          <a:xfrm>
            <a:off x="1400175" y="879475"/>
            <a:ext cx="4057650" cy="3043238"/>
          </a:xfrm>
          <a:ln/>
        </p:spPr>
      </p:sp>
      <p:sp>
        <p:nvSpPr>
          <p:cNvPr id="175108"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740644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BCEFA7-462D-4939-A7F1-F8ECCA1D3582}" type="slidenum">
              <a:rPr lang="en-US" altLang="zh-CN" sz="1200" smtClean="0"/>
              <a:pPr/>
              <a:t>118</a:t>
            </a:fld>
            <a:endParaRPr lang="en-US" altLang="zh-CN" sz="1200"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347958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A95C25-6EF1-4357-B212-753B30CE60E9}" type="slidenum">
              <a:rPr lang="en-US" altLang="zh-CN" sz="1200" smtClean="0"/>
              <a:pPr/>
              <a:t>119</a:t>
            </a:fld>
            <a:endParaRPr lang="en-US" altLang="zh-CN" sz="1200" smtClean="0"/>
          </a:p>
        </p:txBody>
      </p:sp>
      <p:sp>
        <p:nvSpPr>
          <p:cNvPr id="193539" name="Rectangle 2"/>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7233004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5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DFD1494-5A3A-4EE8-8F43-00D2436320D4}" type="slidenum">
              <a:rPr lang="en-US" altLang="zh-CN" sz="1200" smtClean="0"/>
              <a:pPr/>
              <a:t>120</a:t>
            </a:fld>
            <a:endParaRPr lang="en-US" altLang="zh-CN" sz="1200" smtClean="0"/>
          </a:p>
        </p:txBody>
      </p:sp>
    </p:spTree>
    <p:extLst>
      <p:ext uri="{BB962C8B-B14F-4D97-AF65-F5344CB8AC3E}">
        <p14:creationId xmlns:p14="http://schemas.microsoft.com/office/powerpoint/2010/main" val="17002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8A6B79B-D5C9-4700-8C6F-CEFE0D73C2E7}" type="slidenum">
              <a:rPr lang="en-US" altLang="zh-CN" sz="1200" smtClean="0"/>
              <a:pPr/>
              <a:t>6</a:t>
            </a:fld>
            <a:endParaRPr lang="en-US" altLang="zh-CN" sz="1200" smtClean="0"/>
          </a:p>
        </p:txBody>
      </p:sp>
    </p:spTree>
    <p:extLst>
      <p:ext uri="{BB962C8B-B14F-4D97-AF65-F5344CB8AC3E}">
        <p14:creationId xmlns:p14="http://schemas.microsoft.com/office/powerpoint/2010/main" val="689101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单纯的硬件不可能完成复杂的应用程序工作</a:t>
            </a:r>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BEC634-D794-4FA4-91DC-5F72B01E0FD0}" type="slidenum">
              <a:rPr lang="zh-CN" altLang="en-US" sz="1200" smtClean="0"/>
              <a:pPr/>
              <a:t>121</a:t>
            </a:fld>
            <a:endParaRPr lang="zh-CN" altLang="en-US" sz="1200" smtClean="0"/>
          </a:p>
        </p:txBody>
      </p:sp>
    </p:spTree>
    <p:extLst>
      <p:ext uri="{BB962C8B-B14F-4D97-AF65-F5344CB8AC3E}">
        <p14:creationId xmlns:p14="http://schemas.microsoft.com/office/powerpoint/2010/main" val="1843386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865A24F-49D1-4CE8-805E-0DCCF006F95D}" type="slidenum">
              <a:rPr lang="en-US" altLang="zh-CN" smtClean="0"/>
              <a:pPr>
                <a:spcBef>
                  <a:spcPct val="0"/>
                </a:spcBef>
              </a:pPr>
              <a:t>122</a:t>
            </a:fld>
            <a:endParaRPr lang="en-US" altLang="zh-CN" smtClean="0"/>
          </a:p>
        </p:txBody>
      </p:sp>
      <p:sp>
        <p:nvSpPr>
          <p:cNvPr id="199683" name="Rectangle 2"/>
          <p:cNvSpPr>
            <a:spLocks noGrp="1" noRot="1" noChangeAspect="1" noChangeArrowheads="1" noTextEdit="1"/>
          </p:cNvSpPr>
          <p:nvPr>
            <p:ph type="sldImg"/>
          </p:nvPr>
        </p:nvSpPr>
        <p:spPr>
          <a:solidFill>
            <a:srgbClr val="FFFFFF"/>
          </a:solidFill>
          <a:ln/>
        </p:spPr>
      </p:sp>
      <p:sp>
        <p:nvSpPr>
          <p:cNvPr id="199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107129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14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49050E-E021-4C33-8000-9252C26F6C22}" type="slidenum">
              <a:rPr lang="en-US" altLang="zh-CN" sz="1200" smtClean="0"/>
              <a:pPr/>
              <a:t>133</a:t>
            </a:fld>
            <a:endParaRPr lang="en-US" altLang="zh-CN" sz="1200" smtClean="0"/>
          </a:p>
        </p:txBody>
      </p:sp>
    </p:spTree>
    <p:extLst>
      <p:ext uri="{BB962C8B-B14F-4D97-AF65-F5344CB8AC3E}">
        <p14:creationId xmlns:p14="http://schemas.microsoft.com/office/powerpoint/2010/main" val="3651788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42E207-1B48-4CEF-A5C4-B68C9D07FDB8}" type="slidenum">
              <a:rPr lang="en-US" altLang="zh-CN" sz="1200" smtClean="0"/>
              <a:pPr/>
              <a:t>134</a:t>
            </a:fld>
            <a:endParaRPr lang="en-US" altLang="zh-CN" sz="1200" smtClean="0"/>
          </a:p>
        </p:txBody>
      </p:sp>
      <p:sp>
        <p:nvSpPr>
          <p:cNvPr id="21709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zh-CN" smtClean="0"/>
          </a:p>
        </p:txBody>
      </p:sp>
      <p:sp>
        <p:nvSpPr>
          <p:cNvPr id="217092"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1568369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17D21E-9325-4E79-AC5C-0E183CCEECB9}" type="slidenum">
              <a:rPr lang="en-US" altLang="zh-CN" sz="1200" smtClean="0"/>
              <a:pPr/>
              <a:t>135</a:t>
            </a:fld>
            <a:endParaRPr lang="en-US" altLang="zh-CN" sz="1200" smtClean="0"/>
          </a:p>
        </p:txBody>
      </p:sp>
      <p:sp>
        <p:nvSpPr>
          <p:cNvPr id="219139" name="Rectangle 2"/>
          <p:cNvSpPr>
            <a:spLocks noGrp="1" noRot="1" noChangeAspect="1" noChangeArrowheads="1" noTextEdit="1"/>
          </p:cNvSpPr>
          <p:nvPr>
            <p:ph type="sldImg"/>
          </p:nvPr>
        </p:nvSpPr>
        <p:spPr>
          <a:xfrm>
            <a:off x="1149350" y="690563"/>
            <a:ext cx="4557713" cy="3417887"/>
          </a:xfrm>
          <a:ln w="12700" cap="flat">
            <a:solidFill>
              <a:schemeClr val="tx1"/>
            </a:solidFill>
            <a:prstDash val="sysDot"/>
          </a:ln>
        </p:spPr>
      </p:sp>
      <p:sp>
        <p:nvSpPr>
          <p:cNvPr id="219140"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32" tIns="46116" rIns="92232" bIns="46116"/>
          <a:lstStyle/>
          <a:p>
            <a:pPr eaLnBrk="1" hangingPunct="1"/>
            <a:endParaRPr lang="en-US" altLang="zh-CN" smtClean="0"/>
          </a:p>
        </p:txBody>
      </p:sp>
    </p:spTree>
    <p:extLst>
      <p:ext uri="{BB962C8B-B14F-4D97-AF65-F5344CB8AC3E}">
        <p14:creationId xmlns:p14="http://schemas.microsoft.com/office/powerpoint/2010/main" val="103255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227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E466A41-0E48-4EE2-A896-A33B1FBB9DE9}" type="slidenum">
              <a:rPr lang="zh-CN" altLang="en-US" sz="1200" smtClean="0"/>
              <a:pPr/>
              <a:t>141</a:t>
            </a:fld>
            <a:endParaRPr lang="zh-CN" altLang="en-US" sz="1200" smtClean="0"/>
          </a:p>
        </p:txBody>
      </p:sp>
    </p:spTree>
    <p:extLst>
      <p:ext uri="{BB962C8B-B14F-4D97-AF65-F5344CB8AC3E}">
        <p14:creationId xmlns:p14="http://schemas.microsoft.com/office/powerpoint/2010/main" val="4065908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229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2A05032-95C1-4DB4-AFDF-75645F9FCDCF}" type="slidenum">
              <a:rPr lang="zh-CN" altLang="en-US" sz="1200" smtClean="0"/>
              <a:pPr/>
              <a:t>142</a:t>
            </a:fld>
            <a:endParaRPr lang="zh-CN" altLang="en-US" sz="1200" smtClean="0"/>
          </a:p>
        </p:txBody>
      </p:sp>
    </p:spTree>
    <p:extLst>
      <p:ext uri="{BB962C8B-B14F-4D97-AF65-F5344CB8AC3E}">
        <p14:creationId xmlns:p14="http://schemas.microsoft.com/office/powerpoint/2010/main" val="1531251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A13273C-11A9-4045-81A1-E5DF00EE8DE7}" type="slidenum">
              <a:rPr lang="en-US" altLang="zh-CN" smtClean="0"/>
              <a:pPr>
                <a:spcBef>
                  <a:spcPct val="0"/>
                </a:spcBef>
              </a:pPr>
              <a:t>149</a:t>
            </a:fld>
            <a:endParaRPr lang="en-US" altLang="zh-CN" smtClean="0"/>
          </a:p>
        </p:txBody>
      </p:sp>
      <p:sp>
        <p:nvSpPr>
          <p:cNvPr id="238595" name="Rectangle 2"/>
          <p:cNvSpPr>
            <a:spLocks noGrp="1" noRot="1" noChangeAspect="1" noChangeArrowheads="1" noTextEdit="1"/>
          </p:cNvSpPr>
          <p:nvPr>
            <p:ph type="sldImg"/>
          </p:nvPr>
        </p:nvSpPr>
        <p:spPr>
          <a:solidFill>
            <a:srgbClr val="FFFFFF"/>
          </a:solidFill>
          <a:ln/>
        </p:spPr>
      </p:sp>
      <p:sp>
        <p:nvSpPr>
          <p:cNvPr id="2385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z="2000" b="1" smtClean="0">
                <a:solidFill>
                  <a:schemeClr val="hlink"/>
                </a:solidFill>
              </a:rPr>
              <a:t>如何对评价结果进行统计与比较？</a:t>
            </a:r>
          </a:p>
        </p:txBody>
      </p:sp>
    </p:spTree>
    <p:extLst>
      <p:ext uri="{BB962C8B-B14F-4D97-AF65-F5344CB8AC3E}">
        <p14:creationId xmlns:p14="http://schemas.microsoft.com/office/powerpoint/2010/main" val="14010605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152</a:t>
            </a:fld>
            <a:endParaRPr lang="en-US" altLang="zh-CN"/>
          </a:p>
        </p:txBody>
      </p:sp>
    </p:spTree>
    <p:extLst>
      <p:ext uri="{BB962C8B-B14F-4D97-AF65-F5344CB8AC3E}">
        <p14:creationId xmlns:p14="http://schemas.microsoft.com/office/powerpoint/2010/main" val="2097387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0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DCDC6AA-368F-47C2-AE45-25C3F8453F03}" type="slidenum">
              <a:rPr lang="en-US" altLang="zh-CN" sz="1200" smtClean="0"/>
              <a:pPr/>
              <a:t>156</a:t>
            </a:fld>
            <a:endParaRPr lang="en-US" altLang="zh-CN" sz="1200" smtClean="0"/>
          </a:p>
        </p:txBody>
      </p:sp>
    </p:spTree>
    <p:extLst>
      <p:ext uri="{BB962C8B-B14F-4D97-AF65-F5344CB8AC3E}">
        <p14:creationId xmlns:p14="http://schemas.microsoft.com/office/powerpoint/2010/main" val="2774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5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44FAC34-67EF-4CDA-A4FE-8906A8568CBB}" type="slidenum">
              <a:rPr lang="en-US" altLang="zh-CN" sz="1200" smtClean="0"/>
              <a:pPr/>
              <a:t>8</a:t>
            </a:fld>
            <a:endParaRPr lang="en-US" altLang="zh-CN" sz="1200" smtClean="0"/>
          </a:p>
        </p:txBody>
      </p:sp>
    </p:spTree>
    <p:extLst>
      <p:ext uri="{BB962C8B-B14F-4D97-AF65-F5344CB8AC3E}">
        <p14:creationId xmlns:p14="http://schemas.microsoft.com/office/powerpoint/2010/main" val="3771157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p:cNvSpPr>
            <a:spLocks noGrp="1" noRot="1" noChangeAspect="1" noTextEdit="1"/>
          </p:cNvSpPr>
          <p:nvPr>
            <p:ph type="sldImg"/>
          </p:nvPr>
        </p:nvSpPr>
        <p:spPr>
          <a:ln/>
        </p:spPr>
      </p:sp>
      <p:sp>
        <p:nvSpPr>
          <p:cNvPr id="261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61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5648516-9596-4842-8A06-4A674350E1B0}" type="slidenum">
              <a:rPr lang="en-US" altLang="zh-CN" sz="1200" smtClean="0"/>
              <a:pPr/>
              <a:t>165</a:t>
            </a:fld>
            <a:endParaRPr lang="en-US" altLang="zh-CN" sz="1200" smtClean="0"/>
          </a:p>
        </p:txBody>
      </p:sp>
    </p:spTree>
    <p:extLst>
      <p:ext uri="{BB962C8B-B14F-4D97-AF65-F5344CB8AC3E}">
        <p14:creationId xmlns:p14="http://schemas.microsoft.com/office/powerpoint/2010/main" val="4122874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r>
              <a:rPr lang="zh-CN" altLang="en-US" dirty="0" smtClean="0">
                <a:solidFill>
                  <a:srgbClr val="FF0000"/>
                </a:solidFill>
              </a:rPr>
              <a:t> </a:t>
            </a:r>
            <a:r>
              <a:rPr lang="zh-CN" altLang="en-US" b="1" dirty="0" smtClean="0">
                <a:solidFill>
                  <a:srgbClr val="FF0000"/>
                </a:solidFill>
              </a:rPr>
              <a:t>通用片</a:t>
            </a:r>
            <a:r>
              <a:rPr lang="zh-CN" altLang="en-US" dirty="0" smtClean="0">
                <a:solidFill>
                  <a:srgbClr val="FF0000"/>
                </a:solidFill>
              </a:rPr>
              <a:t>：</a:t>
            </a:r>
            <a:r>
              <a:rPr lang="zh-CN" altLang="en-US" dirty="0" smtClean="0"/>
              <a:t>逻辑关系确定</a:t>
            </a:r>
          </a:p>
          <a:p>
            <a:pPr marL="400050" lvl="1" indent="0"/>
            <a:r>
              <a:rPr lang="zh-CN" altLang="en-US" dirty="0" smtClean="0"/>
              <a:t>   大批量生产，如：</a:t>
            </a:r>
            <a:r>
              <a:rPr lang="en-US" altLang="zh-CN" dirty="0" smtClean="0"/>
              <a:t>CPU</a:t>
            </a:r>
            <a:r>
              <a:rPr lang="zh-CN" altLang="en-US" dirty="0" smtClean="0"/>
              <a:t>、存储器、寄存器</a:t>
            </a:r>
            <a:r>
              <a:rPr lang="en-US" altLang="zh-CN" dirty="0" smtClean="0"/>
              <a:t>…</a:t>
            </a:r>
          </a:p>
          <a:p>
            <a:pPr marL="0" indent="0"/>
            <a:r>
              <a:rPr lang="en-US" altLang="zh-CN" dirty="0" smtClean="0">
                <a:solidFill>
                  <a:srgbClr val="FF0000"/>
                </a:solidFill>
              </a:rPr>
              <a:t>  </a:t>
            </a:r>
            <a:r>
              <a:rPr lang="zh-CN" altLang="en-US" b="1" dirty="0" smtClean="0">
                <a:solidFill>
                  <a:srgbClr val="FF0000"/>
                </a:solidFill>
              </a:rPr>
              <a:t>现场片</a:t>
            </a:r>
            <a:r>
              <a:rPr lang="zh-CN" altLang="en-US" dirty="0" smtClean="0">
                <a:solidFill>
                  <a:srgbClr val="FF0000"/>
                </a:solidFill>
              </a:rPr>
              <a:t>：</a:t>
            </a:r>
            <a:r>
              <a:rPr lang="zh-CN" altLang="en-US" dirty="0" smtClean="0"/>
              <a:t>可以一次或多次改写逻辑关系</a:t>
            </a:r>
          </a:p>
          <a:p>
            <a:pPr marL="400050" lvl="1" indent="0"/>
            <a:r>
              <a:rPr lang="zh-CN" altLang="en-US" dirty="0" smtClean="0"/>
              <a:t>    如：</a:t>
            </a:r>
            <a:r>
              <a:rPr lang="en-US" altLang="zh-CN" dirty="0" smtClean="0"/>
              <a:t>PLD</a:t>
            </a:r>
            <a:r>
              <a:rPr lang="zh-CN" altLang="en-US" dirty="0" smtClean="0"/>
              <a:t>、</a:t>
            </a:r>
            <a:r>
              <a:rPr lang="en-US" altLang="zh-CN" dirty="0" smtClean="0"/>
              <a:t>PAL</a:t>
            </a:r>
            <a:r>
              <a:rPr lang="zh-CN" altLang="en-US" dirty="0" smtClean="0"/>
              <a:t>、</a:t>
            </a:r>
            <a:r>
              <a:rPr lang="en-US" altLang="zh-CN" dirty="0" smtClean="0"/>
              <a:t>PROM</a:t>
            </a:r>
            <a:r>
              <a:rPr lang="zh-CN" altLang="en-US" dirty="0" smtClean="0"/>
              <a:t>、</a:t>
            </a:r>
            <a:r>
              <a:rPr lang="en-US" altLang="zh-CN" dirty="0" smtClean="0"/>
              <a:t>EPROM</a:t>
            </a:r>
            <a:r>
              <a:rPr lang="zh-CN" altLang="en-US" dirty="0" smtClean="0"/>
              <a:t>、</a:t>
            </a:r>
            <a:r>
              <a:rPr lang="en-US" altLang="zh-CN" dirty="0" smtClean="0"/>
              <a:t>FPGA…</a:t>
            </a:r>
          </a:p>
          <a:p>
            <a:pPr marL="0" indent="0"/>
            <a:r>
              <a:rPr lang="en-US" altLang="zh-CN" dirty="0" smtClean="0">
                <a:solidFill>
                  <a:srgbClr val="FF0000"/>
                </a:solidFill>
              </a:rPr>
              <a:t>  </a:t>
            </a:r>
            <a:r>
              <a:rPr lang="zh-CN" altLang="en-US" b="1" dirty="0" smtClean="0">
                <a:solidFill>
                  <a:srgbClr val="FF0000"/>
                </a:solidFill>
              </a:rPr>
              <a:t>用户片</a:t>
            </a:r>
            <a:r>
              <a:rPr lang="zh-CN" altLang="en-US" dirty="0" smtClean="0">
                <a:solidFill>
                  <a:srgbClr val="FF0000"/>
                </a:solidFill>
              </a:rPr>
              <a:t>：</a:t>
            </a:r>
            <a:r>
              <a:rPr lang="zh-CN" altLang="en-US" dirty="0" smtClean="0"/>
              <a:t>各种专用芯片</a:t>
            </a:r>
          </a:p>
          <a:p>
            <a:pPr marL="400050" lvl="1" indent="0"/>
            <a:r>
              <a:rPr lang="zh-CN" altLang="en-US" dirty="0" smtClean="0"/>
              <a:t>    需要单独设计和生产。</a:t>
            </a:r>
          </a:p>
          <a:p>
            <a:pPr marL="0" indent="0"/>
            <a:r>
              <a:rPr lang="zh-CN" altLang="en-US" b="1" dirty="0" smtClean="0">
                <a:solidFill>
                  <a:srgbClr val="FF0000"/>
                </a:solidFill>
              </a:rPr>
              <a:t>  半用户片</a:t>
            </a:r>
            <a:r>
              <a:rPr lang="zh-CN" altLang="en-US" dirty="0" smtClean="0">
                <a:solidFill>
                  <a:srgbClr val="FF0000"/>
                </a:solidFill>
              </a:rPr>
              <a:t>：</a:t>
            </a:r>
            <a:r>
              <a:rPr lang="zh-CN" altLang="en-US" dirty="0" smtClean="0"/>
              <a:t>门阵列片等</a:t>
            </a:r>
          </a:p>
          <a:p>
            <a:pPr marL="400050" lvl="1" indent="0"/>
            <a:r>
              <a:rPr lang="zh-CN" altLang="en-US" dirty="0" smtClean="0"/>
              <a:t>    标准的门电路，前几道工序已经完成；</a:t>
            </a:r>
          </a:p>
          <a:p>
            <a:pPr marL="400050" lvl="1" indent="0"/>
            <a:r>
              <a:rPr lang="zh-CN" altLang="en-US" dirty="0" smtClean="0"/>
              <a:t>    根据用户需要确定最终连线</a:t>
            </a:r>
            <a:endParaRPr lang="zh-CN" altLang="en-US" dirty="0"/>
          </a:p>
        </p:txBody>
      </p:sp>
      <p:sp>
        <p:nvSpPr>
          <p:cNvPr id="4" name="灯片编号占位符 3"/>
          <p:cNvSpPr>
            <a:spLocks noGrp="1"/>
          </p:cNvSpPr>
          <p:nvPr>
            <p:ph type="sldNum" sz="quarter" idx="10"/>
          </p:nvPr>
        </p:nvSpPr>
        <p:spPr/>
        <p:txBody>
          <a:bodyPr/>
          <a:lstStyle/>
          <a:p>
            <a:pPr>
              <a:defRPr/>
            </a:pPr>
            <a:fld id="{40A9CB26-FA0F-4A64-A39A-64726F7E3048}" type="slidenum">
              <a:rPr lang="en-US" altLang="zh-CN" smtClean="0"/>
              <a:pPr>
                <a:defRPr/>
              </a:pPr>
              <a:t>180</a:t>
            </a:fld>
            <a:endParaRPr lang="en-US" altLang="zh-CN"/>
          </a:p>
        </p:txBody>
      </p:sp>
    </p:spTree>
    <p:extLst>
      <p:ext uri="{BB962C8B-B14F-4D97-AF65-F5344CB8AC3E}">
        <p14:creationId xmlns:p14="http://schemas.microsoft.com/office/powerpoint/2010/main" val="3658396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The University of Adelaide, School of Computer Science</a:t>
            </a:r>
          </a:p>
        </p:txBody>
      </p:sp>
      <p:sp>
        <p:nvSpPr>
          <p:cNvPr id="118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75711D8-6F6B-4B18-995D-62CB029BAF47}" type="datetime3">
              <a:rPr lang="en-US" altLang="zh-CN" sz="1200" smtClean="0"/>
              <a:pPr/>
              <a:t>4 September 2021</a:t>
            </a:fld>
            <a:endParaRPr lang="en-US" altLang="zh-CN" sz="1200" smtClean="0"/>
          </a:p>
        </p:txBody>
      </p:sp>
      <p:sp>
        <p:nvSpPr>
          <p:cNvPr id="118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Chapter 2 — Instructions: Language of the Computer</a:t>
            </a:r>
          </a:p>
        </p:txBody>
      </p:sp>
      <p:sp>
        <p:nvSpPr>
          <p:cNvPr id="118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504EFF-4AA1-4A37-81EE-3E06AC784171}" type="slidenum">
              <a:rPr lang="en-US" altLang="zh-CN" sz="1200" smtClean="0"/>
              <a:pPr/>
              <a:t>181</a:t>
            </a:fld>
            <a:endParaRPr lang="en-US" altLang="zh-CN" sz="1200" smtClean="0"/>
          </a:p>
        </p:txBody>
      </p:sp>
      <p:sp>
        <p:nvSpPr>
          <p:cNvPr id="118790" name="Rectangle 2"/>
          <p:cNvSpPr>
            <a:spLocks noGrp="1" noRot="1" noChangeAspect="1" noChangeArrowheads="1" noTextEdit="1"/>
          </p:cNvSpPr>
          <p:nvPr>
            <p:ph type="sldImg"/>
          </p:nvPr>
        </p:nvSpPr>
        <p:spPr>
          <a:ln/>
        </p:spPr>
      </p:sp>
      <p:sp>
        <p:nvSpPr>
          <p:cNvPr id="118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smtClean="0"/>
          </a:p>
        </p:txBody>
      </p:sp>
    </p:spTree>
    <p:extLst>
      <p:ext uri="{BB962C8B-B14F-4D97-AF65-F5344CB8AC3E}">
        <p14:creationId xmlns:p14="http://schemas.microsoft.com/office/powerpoint/2010/main" val="1960805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CD1692-A548-4A08-9FA9-C9BC74673C9A}" type="slidenum">
              <a:rPr lang="en-US" altLang="zh-CN" sz="1200" smtClean="0"/>
              <a:pPr/>
              <a:t>182</a:t>
            </a:fld>
            <a:endParaRPr lang="en-US" altLang="zh-CN" sz="1200" smtClean="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3891486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68ABC47-D14A-4463-88D3-B61675697C2A}" type="slidenum">
              <a:rPr lang="en-US" altLang="zh-CN" sz="1200" smtClean="0"/>
              <a:pPr/>
              <a:t>184</a:t>
            </a:fld>
            <a:endParaRPr lang="en-US" altLang="zh-CN" sz="1200" smtClean="0"/>
          </a:p>
        </p:txBody>
      </p:sp>
    </p:spTree>
    <p:extLst>
      <p:ext uri="{BB962C8B-B14F-4D97-AF65-F5344CB8AC3E}">
        <p14:creationId xmlns:p14="http://schemas.microsoft.com/office/powerpoint/2010/main" val="41552330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F6FA987-1ED6-4590-8C90-F8212DB9CFB0}" type="slidenum">
              <a:rPr lang="en-US" altLang="zh-CN" sz="1200" smtClean="0"/>
              <a:pPr/>
              <a:t>185</a:t>
            </a:fld>
            <a:endParaRPr lang="en-US" altLang="zh-CN" sz="1200" smtClean="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277946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B4704EF-F06B-4A0D-BA0B-6B006D63DC4F}" type="slidenum">
              <a:rPr lang="en-US" altLang="zh-CN" sz="1200" smtClean="0"/>
              <a:pPr/>
              <a:t>186</a:t>
            </a:fld>
            <a:endParaRPr lang="en-US" altLang="zh-CN" sz="1200" smtClean="0"/>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2232854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7BA633-5480-4D7D-91CB-FACF722AD2B2}" type="slidenum">
              <a:rPr lang="en-US" altLang="zh-CN" sz="1200" smtClean="0"/>
              <a:pPr/>
              <a:t>187</a:t>
            </a:fld>
            <a:endParaRPr lang="en-US" altLang="zh-CN" sz="1200" smtClean="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0492263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The University of Adelaide, School of Computer Science</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E61EF44-7DFF-4429-BBF9-4BFED42EE1DA}" type="datetime3">
              <a:rPr lang="en-US" altLang="zh-CN" sz="1200" smtClean="0"/>
              <a:pPr/>
              <a:t>4 September 2021</a:t>
            </a:fld>
            <a:endParaRPr lang="en-US" altLang="zh-CN" sz="1200" smtClean="0"/>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Chapter 2 — Instructions: Language of the Computer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B4D20A-74CB-4268-A2B2-9829F85798BE}" type="slidenum">
              <a:rPr lang="en-US" altLang="zh-CN" sz="1200" smtClean="0"/>
              <a:pPr/>
              <a:t>188</a:t>
            </a:fld>
            <a:endParaRPr lang="en-US" altLang="zh-CN" sz="1200" smtClean="0"/>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smtClean="0"/>
          </a:p>
        </p:txBody>
      </p:sp>
    </p:spTree>
    <p:extLst>
      <p:ext uri="{BB962C8B-B14F-4D97-AF65-F5344CB8AC3E}">
        <p14:creationId xmlns:p14="http://schemas.microsoft.com/office/powerpoint/2010/main" val="26488185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E94BF54-B215-4C10-99C1-E86A3AEB1DA2}" type="slidenum">
              <a:rPr lang="en-US" altLang="zh-CN" sz="1200" smtClean="0"/>
              <a:pPr/>
              <a:t>189</a:t>
            </a:fld>
            <a:endParaRPr lang="en-US" altLang="zh-CN" sz="1200" smtClean="0"/>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38474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88A131-DE9F-45B6-A5F8-3BE21E5C404C}" type="slidenum">
              <a:rPr lang="en-US" altLang="zh-CN" sz="1200" smtClean="0"/>
              <a:pPr/>
              <a:t>9</a:t>
            </a:fld>
            <a:endParaRPr lang="en-US" altLang="zh-CN" sz="1200" smtClean="0"/>
          </a:p>
        </p:txBody>
      </p:sp>
      <p:sp>
        <p:nvSpPr>
          <p:cNvPr id="27651" name="Rectangle 2"/>
          <p:cNvSpPr>
            <a:spLocks noGrp="1" noRot="1" noChangeAspect="1" noChangeArrowheads="1" noTextEdit="1"/>
          </p:cNvSpPr>
          <p:nvPr>
            <p:ph type="sldImg"/>
          </p:nvPr>
        </p:nvSpPr>
        <p:spPr>
          <a:xfrm>
            <a:off x="1144588" y="685800"/>
            <a:ext cx="4568825" cy="3427413"/>
          </a:xfrm>
          <a:ln w="12700" cap="flat">
            <a:solidFill>
              <a:schemeClr val="tx1"/>
            </a:solidFill>
            <a:prstDash val="sysDot"/>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42" tIns="46116" rIns="90642" bIns="46116"/>
          <a:lstStyle/>
          <a:p>
            <a:pPr defTabSz="896938" eaLnBrk="1" hangingPunct="1"/>
            <a:endParaRPr lang="en-US" altLang="zh-CN" smtClean="0"/>
          </a:p>
        </p:txBody>
      </p:sp>
    </p:spTree>
    <p:extLst>
      <p:ext uri="{BB962C8B-B14F-4D97-AF65-F5344CB8AC3E}">
        <p14:creationId xmlns:p14="http://schemas.microsoft.com/office/powerpoint/2010/main" val="4115767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75F2AC4-F97E-4422-AEB8-DA94299CBEB9}" type="slidenum">
              <a:rPr lang="en-US" altLang="zh-CN" sz="1200" smtClean="0"/>
              <a:pPr/>
              <a:t>190</a:t>
            </a:fld>
            <a:endParaRPr lang="en-US" altLang="zh-CN" sz="1200" smtClean="0"/>
          </a:p>
        </p:txBody>
      </p:sp>
      <p:sp>
        <p:nvSpPr>
          <p:cNvPr id="291843" name="Rectangle 2"/>
          <p:cNvSpPr>
            <a:spLocks noGrp="1" noRot="1" noChangeAspect="1" noChangeArrowheads="1" noTextEdit="1"/>
          </p:cNvSpPr>
          <p:nvPr>
            <p:ph type="sldImg"/>
          </p:nvPr>
        </p:nvSpPr>
        <p:spPr>
          <a:xfrm>
            <a:off x="1144588" y="685800"/>
            <a:ext cx="4570412" cy="3427413"/>
          </a:xfrm>
          <a:ln/>
        </p:spPr>
      </p:sp>
      <p:sp>
        <p:nvSpPr>
          <p:cNvPr id="291844" name="Rectangle 3"/>
          <p:cNvSpPr>
            <a:spLocks noGrp="1" noChangeArrowheads="1"/>
          </p:cNvSpPr>
          <p:nvPr>
            <p:ph type="body" idx="1"/>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Processor: 2250X, 22X Latency</a:t>
            </a:r>
          </a:p>
        </p:txBody>
      </p:sp>
    </p:spTree>
    <p:extLst>
      <p:ext uri="{BB962C8B-B14F-4D97-AF65-F5344CB8AC3E}">
        <p14:creationId xmlns:p14="http://schemas.microsoft.com/office/powerpoint/2010/main" val="1207906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The University of Adelaide, School of Computer Science</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117E92A-EF36-42C0-BB0E-32C4DCF72C3D}" type="datetime3">
              <a:rPr lang="en-US" altLang="zh-CN" sz="1200" smtClean="0"/>
              <a:pPr/>
              <a:t>4 September 2021</a:t>
            </a:fld>
            <a:endParaRPr lang="en-US" altLang="zh-CN" sz="1200" smtClean="0"/>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Chapter 2 — Instructions: Language of the Computer</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FA9769-FDA9-4AE5-90C0-787370CE91E5}" type="slidenum">
              <a:rPr lang="en-US" altLang="zh-CN" sz="1200" smtClean="0"/>
              <a:pPr/>
              <a:t>191</a:t>
            </a:fld>
            <a:endParaRPr lang="en-US" altLang="zh-CN" sz="1200" smtClean="0"/>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smtClean="0"/>
          </a:p>
        </p:txBody>
      </p:sp>
    </p:spTree>
    <p:extLst>
      <p:ext uri="{BB962C8B-B14F-4D97-AF65-F5344CB8AC3E}">
        <p14:creationId xmlns:p14="http://schemas.microsoft.com/office/powerpoint/2010/main" val="3736424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a:ln/>
        </p:spPr>
      </p:sp>
      <p:sp>
        <p:nvSpPr>
          <p:cNvPr id="301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1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857F3B6-8BB1-430E-9514-92623D8038C0}" type="slidenum">
              <a:rPr lang="en-US" altLang="zh-CN" sz="1200" smtClean="0"/>
              <a:pPr/>
              <a:t>192</a:t>
            </a:fld>
            <a:endParaRPr lang="en-US" altLang="zh-CN" sz="1200" smtClean="0"/>
          </a:p>
        </p:txBody>
      </p:sp>
    </p:spTree>
    <p:extLst>
      <p:ext uri="{BB962C8B-B14F-4D97-AF65-F5344CB8AC3E}">
        <p14:creationId xmlns:p14="http://schemas.microsoft.com/office/powerpoint/2010/main" val="4045934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a:ln/>
        </p:spPr>
      </p:sp>
      <p:sp>
        <p:nvSpPr>
          <p:cNvPr id="310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b="0" i="0" kern="1200" dirty="0" smtClean="0">
                <a:solidFill>
                  <a:schemeClr val="tx1"/>
                </a:solidFill>
                <a:effectLst/>
                <a:latin typeface="Times New Roman" pitchFamily="18" charset="0"/>
                <a:ea typeface="宋体" pitchFamily="2" charset="-122"/>
                <a:cs typeface="+mn-cs"/>
              </a:rPr>
              <a:t> Tensor Processing Unit</a:t>
            </a:r>
            <a:r>
              <a:rPr kumimoji="1" lang="zh-CN" altLang="en-US" sz="1200" b="0" i="0" kern="1200" dirty="0" smtClean="0">
                <a:solidFill>
                  <a:schemeClr val="tx1"/>
                </a:solidFill>
                <a:effectLst/>
                <a:latin typeface="Times New Roman" pitchFamily="18" charset="0"/>
                <a:ea typeface="宋体" pitchFamily="2" charset="-122"/>
                <a:cs typeface="+mn-cs"/>
              </a:rPr>
              <a:t>谷歌公开</a:t>
            </a:r>
            <a:endParaRPr kumimoji="1" lang="en-US" altLang="zh-CN" sz="1200" b="0" i="0" kern="1200" dirty="0" smtClean="0">
              <a:solidFill>
                <a:schemeClr val="tx1"/>
              </a:solidFill>
              <a:effectLst/>
              <a:latin typeface="Times New Roman" pitchFamily="18" charset="0"/>
              <a:ea typeface="宋体" pitchFamily="2" charset="-122"/>
              <a:cs typeface="+mn-cs"/>
            </a:endParaRPr>
          </a:p>
          <a:p>
            <a:r>
              <a:rPr lang="en-US" altLang="zh-CN" dirty="0" smtClean="0"/>
              <a:t>AI</a:t>
            </a:r>
            <a:r>
              <a:rPr lang="zh-CN" altLang="en-US" dirty="0" smtClean="0"/>
              <a:t>芯片运算架构对比整体来看，</a:t>
            </a:r>
            <a:r>
              <a:rPr lang="en-US" altLang="zh-CN" dirty="0" smtClean="0"/>
              <a:t>NVDLA</a:t>
            </a:r>
            <a:r>
              <a:rPr lang="zh-CN" altLang="en-US" dirty="0" smtClean="0"/>
              <a:t>的架构与寒武纪的</a:t>
            </a:r>
            <a:r>
              <a:rPr lang="en-US" altLang="zh-CN" dirty="0" err="1" smtClean="0"/>
              <a:t>DianNao</a:t>
            </a:r>
            <a:r>
              <a:rPr lang="zh-CN" altLang="en-US" dirty="0" smtClean="0"/>
              <a:t>比较像。所以，单位资源的性能应该是差不多的。二者性能的区别，就看资源的多寡了。寒武纪的</a:t>
            </a:r>
            <a:r>
              <a:rPr lang="en-US" altLang="zh-CN" dirty="0" err="1" smtClean="0"/>
              <a:t>DianNao</a:t>
            </a:r>
            <a:r>
              <a:rPr lang="zh-CN" altLang="en-US" dirty="0" smtClean="0"/>
              <a:t>，共</a:t>
            </a:r>
            <a:r>
              <a:rPr lang="en-US" altLang="zh-CN" dirty="0" smtClean="0"/>
              <a:t>16</a:t>
            </a:r>
            <a:r>
              <a:rPr lang="zh-CN" altLang="en-US" dirty="0" smtClean="0"/>
              <a:t>个</a:t>
            </a:r>
            <a:r>
              <a:rPr lang="en-US" altLang="zh-CN" dirty="0" smtClean="0"/>
              <a:t>PE</a:t>
            </a:r>
            <a:r>
              <a:rPr lang="zh-CN" altLang="en-US" dirty="0" smtClean="0"/>
              <a:t>，每个</a:t>
            </a:r>
            <a:r>
              <a:rPr lang="en-US" altLang="zh-CN" dirty="0" smtClean="0"/>
              <a:t>PE</a:t>
            </a:r>
            <a:r>
              <a:rPr lang="zh-CN" altLang="en-US" dirty="0" smtClean="0"/>
              <a:t>可以计算一个神经元，每个周期最多计算出</a:t>
            </a:r>
            <a:r>
              <a:rPr lang="en-US" altLang="zh-CN" dirty="0" smtClean="0"/>
              <a:t>16</a:t>
            </a:r>
            <a:r>
              <a:rPr lang="zh-CN" altLang="en-US" dirty="0" smtClean="0"/>
              <a:t>个神经元。</a:t>
            </a:r>
            <a:r>
              <a:rPr lang="en-US" altLang="zh-CN" dirty="0" smtClean="0"/>
              <a:t>NVDLA</a:t>
            </a:r>
            <a:r>
              <a:rPr lang="zh-CN" altLang="en-US" dirty="0" smtClean="0"/>
              <a:t>共</a:t>
            </a:r>
            <a:r>
              <a:rPr lang="en-US" altLang="zh-CN" dirty="0" smtClean="0"/>
              <a:t>2</a:t>
            </a:r>
            <a:r>
              <a:rPr lang="zh-CN" altLang="en-US" dirty="0" smtClean="0"/>
              <a:t>个</a:t>
            </a:r>
            <a:r>
              <a:rPr lang="en-US" altLang="zh-CN" dirty="0" smtClean="0"/>
              <a:t>core</a:t>
            </a:r>
            <a:r>
              <a:rPr lang="zh-CN" altLang="en-US" dirty="0" smtClean="0"/>
              <a:t>。每个</a:t>
            </a:r>
            <a:r>
              <a:rPr lang="en-US" altLang="zh-CN" dirty="0" smtClean="0"/>
              <a:t>core</a:t>
            </a:r>
            <a:r>
              <a:rPr lang="zh-CN" altLang="en-US" dirty="0" smtClean="0"/>
              <a:t>有</a:t>
            </a:r>
            <a:r>
              <a:rPr lang="en-US" altLang="zh-CN" dirty="0" smtClean="0"/>
              <a:t>8</a:t>
            </a:r>
            <a:r>
              <a:rPr lang="zh-CN" altLang="en-US" dirty="0" smtClean="0"/>
              <a:t>个</a:t>
            </a:r>
            <a:r>
              <a:rPr lang="en-US" altLang="zh-CN" dirty="0" smtClean="0"/>
              <a:t>mac</a:t>
            </a:r>
            <a:r>
              <a:rPr lang="zh-CN" altLang="en-US" dirty="0" smtClean="0"/>
              <a:t>。每个</a:t>
            </a:r>
            <a:r>
              <a:rPr lang="en-US" altLang="zh-CN" dirty="0" smtClean="0"/>
              <a:t>mac</a:t>
            </a:r>
            <a:r>
              <a:rPr lang="zh-CN" altLang="en-US" dirty="0" smtClean="0"/>
              <a:t>有</a:t>
            </a:r>
            <a:r>
              <a:rPr lang="en-US" altLang="zh-CN" dirty="0" smtClean="0"/>
              <a:t>64</a:t>
            </a:r>
            <a:r>
              <a:rPr lang="zh-CN" altLang="en-US" dirty="0" smtClean="0"/>
              <a:t>个</a:t>
            </a:r>
            <a:r>
              <a:rPr lang="en-US" altLang="zh-CN" dirty="0" err="1" smtClean="0"/>
              <a:t>mul</a:t>
            </a:r>
            <a:r>
              <a:rPr lang="zh-CN" altLang="en-US" dirty="0" smtClean="0"/>
              <a:t>，可以计算</a:t>
            </a:r>
            <a:r>
              <a:rPr lang="en-US" altLang="zh-CN" dirty="0" smtClean="0"/>
              <a:t>4</a:t>
            </a:r>
            <a:r>
              <a:rPr lang="zh-CN" altLang="en-US" dirty="0" smtClean="0"/>
              <a:t>个神经元。所以，</a:t>
            </a:r>
            <a:r>
              <a:rPr lang="en-US" altLang="zh-CN" dirty="0" smtClean="0"/>
              <a:t>NVDLA</a:t>
            </a:r>
            <a:r>
              <a:rPr lang="zh-CN" altLang="en-US" dirty="0" smtClean="0"/>
              <a:t>每周期最多可以计算</a:t>
            </a:r>
            <a:r>
              <a:rPr lang="en-US" altLang="zh-CN" dirty="0" smtClean="0"/>
              <a:t>64</a:t>
            </a:r>
            <a:r>
              <a:rPr lang="zh-CN" altLang="en-US" dirty="0" smtClean="0"/>
              <a:t>个神经元。看作</a:t>
            </a:r>
            <a:r>
              <a:rPr lang="en-US" altLang="zh-CN" dirty="0" smtClean="0"/>
              <a:t>64</a:t>
            </a:r>
            <a:r>
              <a:rPr lang="zh-CN" altLang="en-US" dirty="0" smtClean="0"/>
              <a:t>个</a:t>
            </a:r>
            <a:r>
              <a:rPr lang="en-US" altLang="zh-CN" dirty="0" smtClean="0"/>
              <a:t>PE</a:t>
            </a:r>
            <a:r>
              <a:rPr lang="zh-CN" altLang="en-US" dirty="0" smtClean="0"/>
              <a:t>。再看谷歌的</a:t>
            </a:r>
            <a:r>
              <a:rPr lang="en-US" altLang="zh-CN" dirty="0" smtClean="0"/>
              <a:t>TPU1</a:t>
            </a:r>
            <a:r>
              <a:rPr lang="zh-CN" altLang="en-US" dirty="0" smtClean="0"/>
              <a:t>，因为</a:t>
            </a:r>
            <a:r>
              <a:rPr lang="en-US" altLang="zh-CN" dirty="0" smtClean="0"/>
              <a:t>systolic array</a:t>
            </a:r>
            <a:r>
              <a:rPr lang="zh-CN" altLang="en-US" dirty="0" smtClean="0"/>
              <a:t>的尺寸是</a:t>
            </a:r>
            <a:r>
              <a:rPr lang="en-US" altLang="zh-CN" dirty="0" smtClean="0"/>
              <a:t>256X256</a:t>
            </a:r>
            <a:r>
              <a:rPr lang="zh-CN" altLang="en-US" dirty="0" smtClean="0"/>
              <a:t>，所以，每周期最多计算出</a:t>
            </a:r>
            <a:r>
              <a:rPr lang="en-US" altLang="zh-CN" dirty="0" smtClean="0"/>
              <a:t>256</a:t>
            </a:r>
            <a:r>
              <a:rPr lang="zh-CN" altLang="en-US" dirty="0" smtClean="0"/>
              <a:t>个神经元。看作</a:t>
            </a:r>
            <a:r>
              <a:rPr lang="en-US" altLang="zh-CN" dirty="0" smtClean="0"/>
              <a:t>256</a:t>
            </a:r>
            <a:r>
              <a:rPr lang="zh-CN" altLang="en-US" dirty="0" smtClean="0"/>
              <a:t>个</a:t>
            </a:r>
            <a:r>
              <a:rPr lang="en-US" altLang="zh-CN" dirty="0" smtClean="0"/>
              <a:t>PE</a:t>
            </a:r>
            <a:r>
              <a:rPr lang="zh-CN" altLang="en-US" dirty="0" smtClean="0"/>
              <a:t>。这么来看，同频率下，姑且可以认为：</a:t>
            </a:r>
            <a:r>
              <a:rPr lang="en-US" altLang="zh-CN" dirty="0" smtClean="0"/>
              <a:t>NVDLA</a:t>
            </a:r>
            <a:r>
              <a:rPr lang="zh-CN" altLang="en-US" dirty="0" smtClean="0"/>
              <a:t>性能是</a:t>
            </a:r>
            <a:r>
              <a:rPr lang="en-US" altLang="zh-CN" dirty="0" err="1" smtClean="0"/>
              <a:t>DianNao</a:t>
            </a:r>
            <a:r>
              <a:rPr lang="zh-CN" altLang="en-US" dirty="0" smtClean="0"/>
              <a:t>的</a:t>
            </a:r>
            <a:r>
              <a:rPr lang="en-US" altLang="zh-CN" dirty="0" smtClean="0"/>
              <a:t>4</a:t>
            </a:r>
            <a:r>
              <a:rPr lang="zh-CN" altLang="en-US" dirty="0" smtClean="0"/>
              <a:t>倍， </a:t>
            </a:r>
            <a:r>
              <a:rPr lang="en-US" altLang="zh-CN" dirty="0" smtClean="0"/>
              <a:t>TPU1</a:t>
            </a:r>
            <a:r>
              <a:rPr lang="zh-CN" altLang="en-US" dirty="0" smtClean="0"/>
              <a:t>是</a:t>
            </a:r>
            <a:r>
              <a:rPr lang="en-US" altLang="zh-CN" dirty="0" smtClean="0"/>
              <a:t>NVDLA</a:t>
            </a:r>
            <a:r>
              <a:rPr lang="zh-CN" altLang="en-US" dirty="0" smtClean="0"/>
              <a:t>的</a:t>
            </a:r>
            <a:r>
              <a:rPr lang="en-US" altLang="zh-CN" dirty="0" smtClean="0"/>
              <a:t>4</a:t>
            </a:r>
            <a:r>
              <a:rPr lang="zh-CN" altLang="en-US" dirty="0" smtClean="0"/>
              <a:t>倍。当然，上面的这种性能比较并不公平，因为三者内部的资源数量是不同的。因为寒武纪</a:t>
            </a:r>
            <a:r>
              <a:rPr lang="en-US" altLang="zh-CN" dirty="0" err="1" smtClean="0"/>
              <a:t>DianNao</a:t>
            </a:r>
            <a:r>
              <a:rPr lang="zh-CN" altLang="en-US" dirty="0" smtClean="0"/>
              <a:t>的资源最少，所以以它为基准。下面按照同样规模的资源来做比较：寒武纪的</a:t>
            </a:r>
            <a:r>
              <a:rPr lang="en-US" altLang="zh-CN" dirty="0" err="1" smtClean="0"/>
              <a:t>DianNao</a:t>
            </a:r>
            <a:r>
              <a:rPr lang="zh-CN" altLang="en-US" dirty="0" smtClean="0"/>
              <a:t>，内部是</a:t>
            </a:r>
            <a:r>
              <a:rPr lang="en-US" altLang="zh-CN" dirty="0" smtClean="0"/>
              <a:t>16</a:t>
            </a:r>
            <a:r>
              <a:rPr lang="zh-CN" altLang="en-US" dirty="0" smtClean="0"/>
              <a:t>个</a:t>
            </a:r>
            <a:r>
              <a:rPr lang="en-US" altLang="zh-CN" dirty="0" smtClean="0"/>
              <a:t>PE</a:t>
            </a:r>
            <a:r>
              <a:rPr lang="zh-CN" altLang="en-US" dirty="0" smtClean="0"/>
              <a:t>。每个</a:t>
            </a:r>
            <a:r>
              <a:rPr lang="en-US" altLang="zh-CN" dirty="0" smtClean="0"/>
              <a:t>PE</a:t>
            </a:r>
            <a:r>
              <a:rPr lang="zh-CN" altLang="en-US" dirty="0" smtClean="0"/>
              <a:t>内部有</a:t>
            </a:r>
            <a:r>
              <a:rPr lang="en-US" altLang="zh-CN" dirty="0" smtClean="0"/>
              <a:t>16</a:t>
            </a:r>
            <a:r>
              <a:rPr lang="zh-CN" altLang="en-US" dirty="0" smtClean="0"/>
              <a:t>个</a:t>
            </a:r>
            <a:r>
              <a:rPr lang="en-US" altLang="zh-CN" dirty="0" err="1" smtClean="0"/>
              <a:t>mul</a:t>
            </a:r>
            <a:r>
              <a:rPr lang="zh-CN" altLang="en-US" dirty="0" smtClean="0"/>
              <a:t>和</a:t>
            </a:r>
            <a:r>
              <a:rPr lang="en-US" altLang="zh-CN" dirty="0" smtClean="0"/>
              <a:t>15</a:t>
            </a:r>
            <a:r>
              <a:rPr lang="zh-CN" altLang="en-US" dirty="0" smtClean="0"/>
              <a:t>个</a:t>
            </a:r>
            <a:r>
              <a:rPr lang="en-US" altLang="zh-CN" dirty="0" smtClean="0"/>
              <a:t>add</a:t>
            </a:r>
            <a:r>
              <a:rPr lang="zh-CN" altLang="en-US" dirty="0" smtClean="0"/>
              <a:t>，计算得到一个神经元。</a:t>
            </a:r>
            <a:r>
              <a:rPr lang="en-US" altLang="zh-CN" dirty="0" smtClean="0"/>
              <a:t>NVDLA</a:t>
            </a:r>
            <a:r>
              <a:rPr lang="zh-CN" altLang="en-US" dirty="0" smtClean="0"/>
              <a:t>，一个</a:t>
            </a:r>
            <a:r>
              <a:rPr lang="en-US" altLang="zh-CN" dirty="0" smtClean="0"/>
              <a:t>core</a:t>
            </a:r>
            <a:r>
              <a:rPr lang="zh-CN" altLang="en-US" dirty="0" smtClean="0"/>
              <a:t>中有</a:t>
            </a:r>
            <a:r>
              <a:rPr lang="en-US" altLang="zh-CN" dirty="0" smtClean="0"/>
              <a:t>8</a:t>
            </a:r>
            <a:r>
              <a:rPr lang="zh-CN" altLang="en-US" dirty="0" smtClean="0"/>
              <a:t>个</a:t>
            </a:r>
            <a:r>
              <a:rPr lang="en-US" altLang="zh-CN" dirty="0" smtClean="0"/>
              <a:t>mac</a:t>
            </a:r>
            <a:r>
              <a:rPr lang="zh-CN" altLang="en-US" dirty="0" smtClean="0"/>
              <a:t>，每个</a:t>
            </a:r>
            <a:r>
              <a:rPr lang="en-US" altLang="zh-CN" dirty="0" smtClean="0"/>
              <a:t>mac</a:t>
            </a:r>
            <a:r>
              <a:rPr lang="zh-CN" altLang="en-US" dirty="0" smtClean="0"/>
              <a:t>有</a:t>
            </a:r>
            <a:r>
              <a:rPr lang="en-US" altLang="zh-CN" dirty="0" smtClean="0"/>
              <a:t>64</a:t>
            </a:r>
            <a:r>
              <a:rPr lang="zh-CN" altLang="en-US" dirty="0" smtClean="0"/>
              <a:t>个</a:t>
            </a:r>
            <a:r>
              <a:rPr lang="en-US" altLang="zh-CN" dirty="0" err="1" smtClean="0"/>
              <a:t>mul</a:t>
            </a:r>
            <a:r>
              <a:rPr lang="zh-CN" altLang="en-US" dirty="0" smtClean="0"/>
              <a:t>，可以计算输出</a:t>
            </a:r>
            <a:r>
              <a:rPr lang="en-US" altLang="zh-CN" dirty="0" smtClean="0"/>
              <a:t>4</a:t>
            </a:r>
            <a:r>
              <a:rPr lang="zh-CN" altLang="en-US" dirty="0" smtClean="0"/>
              <a:t>个神经元。可将每</a:t>
            </a:r>
            <a:r>
              <a:rPr lang="en-US" altLang="zh-CN" dirty="0" smtClean="0"/>
              <a:t>16</a:t>
            </a:r>
            <a:r>
              <a:rPr lang="zh-CN" altLang="en-US" dirty="0" smtClean="0"/>
              <a:t>个</a:t>
            </a:r>
            <a:r>
              <a:rPr lang="en-US" altLang="zh-CN" dirty="0" err="1" smtClean="0"/>
              <a:t>mul</a:t>
            </a:r>
            <a:r>
              <a:rPr lang="zh-CN" altLang="en-US" dirty="0" smtClean="0"/>
              <a:t>看作一个</a:t>
            </a:r>
            <a:r>
              <a:rPr lang="en-US" altLang="zh-CN" dirty="0" smtClean="0"/>
              <a:t>PE</a:t>
            </a:r>
            <a:r>
              <a:rPr lang="zh-CN" altLang="en-US" dirty="0" smtClean="0"/>
              <a:t>，计算得到一个神经元。这么一看，</a:t>
            </a:r>
            <a:r>
              <a:rPr lang="en-US" altLang="zh-CN" dirty="0" err="1" smtClean="0"/>
              <a:t>DianNao</a:t>
            </a:r>
            <a:r>
              <a:rPr lang="zh-CN" altLang="en-US" dirty="0" smtClean="0"/>
              <a:t>与</a:t>
            </a:r>
            <a:r>
              <a:rPr lang="en-US" altLang="zh-CN" dirty="0" smtClean="0"/>
              <a:t>NVDLA</a:t>
            </a:r>
            <a:r>
              <a:rPr lang="zh-CN" altLang="en-US" dirty="0" smtClean="0"/>
              <a:t>的架构是一样的，效率应该也一样。谷歌的</a:t>
            </a:r>
            <a:r>
              <a:rPr lang="en-US" altLang="zh-CN" dirty="0" smtClean="0"/>
              <a:t>TPU1</a:t>
            </a:r>
            <a:r>
              <a:rPr lang="zh-CN" altLang="en-US" dirty="0" smtClean="0"/>
              <a:t>，内部乘加单元组成的脉动阵列的尺寸是</a:t>
            </a:r>
            <a:r>
              <a:rPr lang="en-US" altLang="zh-CN" dirty="0" smtClean="0"/>
              <a:t>256x256=64K</a:t>
            </a:r>
            <a:r>
              <a:rPr lang="zh-CN" altLang="en-US" dirty="0" smtClean="0"/>
              <a:t>个</a:t>
            </a:r>
            <a:r>
              <a:rPr lang="en-US" altLang="zh-CN" dirty="0" err="1" smtClean="0"/>
              <a:t>mul_add</a:t>
            </a:r>
            <a:r>
              <a:rPr lang="zh-CN" altLang="en-US" dirty="0" smtClean="0"/>
              <a:t>。如果将尺寸缩小为</a:t>
            </a:r>
            <a:r>
              <a:rPr lang="en-US" altLang="zh-CN" dirty="0" smtClean="0"/>
              <a:t>16x16</a:t>
            </a:r>
            <a:r>
              <a:rPr lang="zh-CN" altLang="en-US" dirty="0" smtClean="0"/>
              <a:t>，那么也可看做每</a:t>
            </a:r>
            <a:r>
              <a:rPr lang="en-US" altLang="zh-CN" dirty="0" smtClean="0"/>
              <a:t>16</a:t>
            </a:r>
            <a:r>
              <a:rPr lang="zh-CN" altLang="en-US" dirty="0" smtClean="0"/>
              <a:t>个</a:t>
            </a:r>
            <a:r>
              <a:rPr lang="en-US" altLang="zh-CN" dirty="0" err="1" smtClean="0"/>
              <a:t>mul</a:t>
            </a:r>
            <a:r>
              <a:rPr lang="zh-CN" altLang="en-US" dirty="0" smtClean="0"/>
              <a:t>计算得到一个神经元。共有</a:t>
            </a:r>
            <a:r>
              <a:rPr lang="en-US" altLang="zh-CN" dirty="0" smtClean="0"/>
              <a:t>16</a:t>
            </a:r>
            <a:r>
              <a:rPr lang="zh-CN" altLang="en-US" dirty="0" smtClean="0"/>
              <a:t>个</a:t>
            </a:r>
            <a:r>
              <a:rPr lang="en-US" altLang="zh-CN" dirty="0" smtClean="0"/>
              <a:t>PE</a:t>
            </a:r>
            <a:r>
              <a:rPr lang="zh-CN" altLang="en-US" smtClean="0"/>
              <a:t>。</a:t>
            </a:r>
            <a:endParaRPr lang="zh-CN" altLang="en-US" dirty="0" smtClean="0"/>
          </a:p>
        </p:txBody>
      </p:sp>
      <p:sp>
        <p:nvSpPr>
          <p:cNvPr id="310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092AC0-E0CD-4646-919C-FD713DFE41DD}" type="slidenum">
              <a:rPr lang="en-US" altLang="zh-CN" sz="1200" smtClean="0"/>
              <a:pPr/>
              <a:t>200</a:t>
            </a:fld>
            <a:endParaRPr lang="en-US" altLang="zh-CN" sz="1200" smtClean="0"/>
          </a:p>
        </p:txBody>
      </p:sp>
    </p:spTree>
    <p:extLst>
      <p:ext uri="{BB962C8B-B14F-4D97-AF65-F5344CB8AC3E}">
        <p14:creationId xmlns:p14="http://schemas.microsoft.com/office/powerpoint/2010/main" val="350396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TextEdit="1"/>
          </p:cNvSpPr>
          <p:nvPr>
            <p:ph type="sldImg"/>
          </p:nvPr>
        </p:nvSpPr>
        <p:spPr>
          <a:ln/>
        </p:spPr>
      </p:sp>
      <p:sp>
        <p:nvSpPr>
          <p:cNvPr id="315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15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E51CAD-92E8-4E27-94E3-3BCCA90615E2}" type="slidenum">
              <a:rPr lang="en-US" altLang="zh-CN" sz="1200" smtClean="0"/>
              <a:pPr/>
              <a:t>10</a:t>
            </a:fld>
            <a:endParaRPr lang="en-US" altLang="zh-CN" sz="1200" smtClean="0"/>
          </a:p>
        </p:txBody>
      </p:sp>
    </p:spTree>
    <p:extLst>
      <p:ext uri="{BB962C8B-B14F-4D97-AF65-F5344CB8AC3E}">
        <p14:creationId xmlns:p14="http://schemas.microsoft.com/office/powerpoint/2010/main" val="154456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A2F422F-8E22-47C3-96C0-7936B4A8F620}" type="slidenum">
              <a:rPr lang="en-US" altLang="zh-CN" sz="1200" smtClean="0"/>
              <a:pPr/>
              <a:t>11</a:t>
            </a:fld>
            <a:endParaRPr lang="en-US" altLang="zh-CN" sz="1200" smtClean="0"/>
          </a:p>
        </p:txBody>
      </p:sp>
    </p:spTree>
    <p:extLst>
      <p:ext uri="{BB962C8B-B14F-4D97-AF65-F5344CB8AC3E}">
        <p14:creationId xmlns:p14="http://schemas.microsoft.com/office/powerpoint/2010/main" val="348301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E1CB628-1F6A-4B95-8681-C1E54FA787D7}" type="datetime1">
              <a:rPr lang="zh-CN" altLang="en-US"/>
              <a:pPr>
                <a:defRPr/>
              </a:pPr>
              <a:t>2021/9/4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a:t>Lecture 01-</a:t>
            </a:r>
            <a:fld id="{CD4B4CF6-BCFC-4B2F-B45E-A28298069124}" type="slidenum">
              <a:rPr lang="en-US" altLang="zh-CN"/>
              <a:pPr>
                <a:defRPr/>
              </a:pPr>
              <a:t>‹#›</a:t>
            </a:fld>
            <a:endParaRPr lang="en-US" altLang="zh-CN"/>
          </a:p>
        </p:txBody>
      </p:sp>
    </p:spTree>
    <p:extLst>
      <p:ext uri="{BB962C8B-B14F-4D97-AF65-F5344CB8AC3E}">
        <p14:creationId xmlns:p14="http://schemas.microsoft.com/office/powerpoint/2010/main" val="140776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5CCE830-A0A9-47CC-B92C-7C8CF1A5CE93}" type="datetime1">
              <a:rPr lang="zh-CN" altLang="en-US"/>
              <a:pPr>
                <a:defRPr/>
              </a:pPr>
              <a:t>2021/9/4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a:t>Lecture 01-</a:t>
            </a:r>
            <a:fld id="{A9BD7611-294F-40D6-B09C-6F855A4D269E}" type="slidenum">
              <a:rPr lang="en-US" altLang="zh-CN"/>
              <a:pPr>
                <a:defRPr/>
              </a:pPr>
              <a:t>‹#›</a:t>
            </a:fld>
            <a:endParaRPr lang="en-US" altLang="zh-CN"/>
          </a:p>
        </p:txBody>
      </p:sp>
    </p:spTree>
    <p:extLst>
      <p:ext uri="{BB962C8B-B14F-4D97-AF65-F5344CB8AC3E}">
        <p14:creationId xmlns:p14="http://schemas.microsoft.com/office/powerpoint/2010/main" val="33399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B91ED8C-60F9-4E10-A953-3E5555DFA671}" type="datetime1">
              <a:rPr lang="zh-CN" altLang="en-US"/>
              <a:pPr>
                <a:defRPr/>
              </a:pPr>
              <a:t>2021/9/4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a:t>Lecture 01-</a:t>
            </a:r>
            <a:fld id="{ACD0490F-035F-4A18-B136-756078CC03BC}" type="slidenum">
              <a:rPr lang="en-US" altLang="zh-CN"/>
              <a:pPr>
                <a:defRPr/>
              </a:pPr>
              <a:t>‹#›</a:t>
            </a:fld>
            <a:endParaRPr lang="en-US" altLang="zh-CN"/>
          </a:p>
        </p:txBody>
      </p:sp>
    </p:spTree>
    <p:extLst>
      <p:ext uri="{BB962C8B-B14F-4D97-AF65-F5344CB8AC3E}">
        <p14:creationId xmlns:p14="http://schemas.microsoft.com/office/powerpoint/2010/main" val="1572633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D3B6B8E8-6E22-4B12-A366-12A195711271}" type="datetime1">
              <a:rPr lang="zh-CN" altLang="en-US"/>
              <a:pPr>
                <a:defRPr/>
              </a:pPr>
              <a:t>2021/9/4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zh-CN"/>
              <a:t>Lecture 01-</a:t>
            </a:r>
            <a:fld id="{004081F3-298F-476D-BDAB-BEA540514364}" type="slidenum">
              <a:rPr lang="en-US" altLang="zh-CN"/>
              <a:pPr>
                <a:defRPr/>
              </a:pPr>
              <a:t>‹#›</a:t>
            </a:fld>
            <a:endParaRPr lang="en-US" altLang="zh-CN"/>
          </a:p>
        </p:txBody>
      </p:sp>
    </p:spTree>
    <p:extLst>
      <p:ext uri="{BB962C8B-B14F-4D97-AF65-F5344CB8AC3E}">
        <p14:creationId xmlns:p14="http://schemas.microsoft.com/office/powerpoint/2010/main" val="1291085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804583C-03F0-4473-88B9-B4E3A4C76172}" type="datetime1">
              <a:rPr lang="zh-CN" altLang="en-US"/>
              <a:pPr>
                <a:defRPr/>
              </a:pPr>
              <a:t>2021/9/4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a:t>Lecture 01-</a:t>
            </a:r>
            <a:fld id="{BB6DEAA5-9818-4C4A-B6CB-6B6723EEF9C7}" type="slidenum">
              <a:rPr lang="en-US" altLang="zh-CN"/>
              <a:pPr>
                <a:defRPr/>
              </a:pPr>
              <a:t>‹#›</a:t>
            </a:fld>
            <a:endParaRPr lang="en-US" altLang="zh-CN"/>
          </a:p>
        </p:txBody>
      </p:sp>
    </p:spTree>
    <p:extLst>
      <p:ext uri="{BB962C8B-B14F-4D97-AF65-F5344CB8AC3E}">
        <p14:creationId xmlns:p14="http://schemas.microsoft.com/office/powerpoint/2010/main" val="1308664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FE0FE318-706C-4A6C-9462-D13AEC5C4DEE}" type="datetime1">
              <a:rPr lang="zh-CN" altLang="en-US"/>
              <a:pPr>
                <a:defRPr/>
              </a:pPr>
              <a:t>2021/9/4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a:t>Lecture 01-</a:t>
            </a:r>
            <a:fld id="{87CF357B-F165-41F6-8F69-DE819794B9FE}" type="slidenum">
              <a:rPr lang="en-US" altLang="zh-CN"/>
              <a:pPr>
                <a:defRPr/>
              </a:pPr>
              <a:t>‹#›</a:t>
            </a:fld>
            <a:endParaRPr lang="en-US" altLang="zh-CN"/>
          </a:p>
        </p:txBody>
      </p:sp>
    </p:spTree>
    <p:extLst>
      <p:ext uri="{BB962C8B-B14F-4D97-AF65-F5344CB8AC3E}">
        <p14:creationId xmlns:p14="http://schemas.microsoft.com/office/powerpoint/2010/main" val="1037294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4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275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lvl1pPr>
              <a:defRPr/>
            </a:lvl1pPr>
          </a:lstStyle>
          <a:p>
            <a:pPr>
              <a:defRPr/>
            </a:pPr>
            <a:fld id="{0DC45A04-FE4F-4378-AC51-02721A29C768}" type="datetime1">
              <a:rPr lang="zh-CN" altLang="en-US"/>
              <a:pPr>
                <a:defRPr/>
              </a:pPr>
              <a:t>2021/9/4</a:t>
            </a:fld>
            <a:endParaRPr lang="en-US"/>
          </a:p>
        </p:txBody>
      </p:sp>
      <p:sp>
        <p:nvSpPr>
          <p:cNvPr id="5" name="Footer 4"/>
          <p:cNvSpPr>
            <a:spLocks noGrp="1"/>
          </p:cNvSpPr>
          <p:nvPr>
            <p:ph type="ftr" sz="quarter" idx="11"/>
          </p:nvPr>
        </p:nvSpPr>
        <p:spPr/>
        <p:txBody>
          <a:bodyPr/>
          <a:lstStyle>
            <a:lvl1pPr>
              <a:defRPr/>
            </a:lvl1pPr>
          </a:lstStyle>
          <a:p>
            <a:pPr>
              <a:defRPr/>
            </a:pPr>
            <a:r>
              <a:rPr lang="zh-CN" altLang="en-US"/>
              <a:t>余腊生    版权所有，违者必究</a:t>
            </a:r>
            <a:endParaRPr lang="en-US"/>
          </a:p>
        </p:txBody>
      </p:sp>
      <p:sp>
        <p:nvSpPr>
          <p:cNvPr id="6" name="Slide number 5"/>
          <p:cNvSpPr>
            <a:spLocks noGrp="1"/>
          </p:cNvSpPr>
          <p:nvPr>
            <p:ph type="sldNum" sz="quarter" idx="12"/>
          </p:nvPr>
        </p:nvSpPr>
        <p:spPr/>
        <p:txBody>
          <a:bodyPr/>
          <a:lstStyle>
            <a:lvl1pPr>
              <a:defRPr/>
            </a:lvl1pPr>
          </a:lstStyle>
          <a:p>
            <a:pPr>
              <a:defRPr/>
            </a:pPr>
            <a:r>
              <a:rPr lang="en-US" altLang="zh-CN"/>
              <a:t>Lecture 02-</a:t>
            </a:r>
            <a:fld id="{281D751C-5188-4D11-9A4D-105EBC69011D}" type="slidenum">
              <a:rPr lang="en-US"/>
              <a:pPr>
                <a:defRPr/>
              </a:pPr>
              <a:t>‹#›</a:t>
            </a:fld>
            <a:endParaRPr lang="en-US"/>
          </a:p>
        </p:txBody>
      </p:sp>
    </p:spTree>
    <p:extLst>
      <p:ext uri="{BB962C8B-B14F-4D97-AF65-F5344CB8AC3E}">
        <p14:creationId xmlns:p14="http://schemas.microsoft.com/office/powerpoint/2010/main" val="4235988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pPr>
              <a:defRPr/>
            </a:pPr>
            <a:r>
              <a:rPr lang="zh-CN" altLang="en-US"/>
              <a:t>余腊生    版权所有，违者必究</a:t>
            </a:r>
            <a:endParaRPr lang="en-AU" dirty="0"/>
          </a:p>
        </p:txBody>
      </p:sp>
      <p:sp>
        <p:nvSpPr>
          <p:cNvPr id="5" name="Rectangle 4"/>
          <p:cNvSpPr>
            <a:spLocks noGrp="1" noChangeArrowheads="1"/>
          </p:cNvSpPr>
          <p:nvPr>
            <p:ph type="dt" sz="half" idx="11"/>
          </p:nvPr>
        </p:nvSpPr>
        <p:spPr/>
        <p:txBody>
          <a:bodyPr/>
          <a:lstStyle>
            <a:lvl1pPr>
              <a:defRPr/>
            </a:lvl1pPr>
          </a:lstStyle>
          <a:p>
            <a:pPr>
              <a:defRPr/>
            </a:pPr>
            <a:fld id="{3B659DC3-39DE-4BD9-AEFE-8556A8D89DA0}" type="datetime1">
              <a:rPr lang="zh-CN" altLang="en-US"/>
              <a:pPr>
                <a:defRPr/>
              </a:pPr>
              <a:t>2021/9/4</a:t>
            </a:fld>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r>
              <a:rPr lang="en-US" altLang="zh-CN"/>
              <a:t>Lecture 01-</a:t>
            </a:r>
            <a:fld id="{F167D7E0-E0D0-4D7B-9F5F-015D1CF40461}" type="slidenum">
              <a:rPr lang="en-US" altLang="zh-CN"/>
              <a:pPr>
                <a:defRPr/>
              </a:pPr>
              <a:t>‹#›</a:t>
            </a:fld>
            <a:endParaRPr lang="en-US" altLang="zh-CN"/>
          </a:p>
        </p:txBody>
      </p:sp>
    </p:spTree>
    <p:extLst>
      <p:ext uri="{BB962C8B-B14F-4D97-AF65-F5344CB8AC3E}">
        <p14:creationId xmlns:p14="http://schemas.microsoft.com/office/powerpoint/2010/main" val="4018837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000084"/>
        </a:solidFill>
        <a:effectLst/>
      </p:bgPr>
    </p:bg>
    <p:spTree>
      <p:nvGrpSpPr>
        <p:cNvPr id="1" name=""/>
        <p:cNvGrpSpPr/>
        <p:nvPr/>
      </p:nvGrpSpPr>
      <p:grpSpPr>
        <a:xfrm>
          <a:off x="0" y="0"/>
          <a:ext cx="0" cy="0"/>
          <a:chOff x="0" y="0"/>
          <a:chExt cx="0" cy="0"/>
        </a:xfrm>
      </p:grpSpPr>
      <p:sp>
        <p:nvSpPr>
          <p:cNvPr id="2" name="Rectangle 10">
            <a:hlinkClick r:id="" action="ppaction://hlinkshowjump?jump=nextslide"/>
          </p:cNvPr>
          <p:cNvSpPr>
            <a:spLocks noChangeArrowheads="1"/>
          </p:cNvSpPr>
          <p:nvPr userDrawn="1"/>
        </p:nvSpPr>
        <p:spPr bwMode="auto">
          <a:xfrm>
            <a:off x="7620000" y="6435725"/>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3" name="Rectangle 11">
            <a:hlinkClick r:id="" action="ppaction://hlinkshowjump?jump=previousslide"/>
          </p:cNvPr>
          <p:cNvSpPr>
            <a:spLocks noChangeArrowheads="1"/>
          </p:cNvSpPr>
          <p:nvPr userDrawn="1"/>
        </p:nvSpPr>
        <p:spPr bwMode="auto">
          <a:xfrm>
            <a:off x="6858000" y="6435725"/>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4" name="Rectangle 12"/>
          <p:cNvSpPr>
            <a:spLocks noChangeArrowheads="1"/>
          </p:cNvSpPr>
          <p:nvPr userDrawn="1"/>
        </p:nvSpPr>
        <p:spPr bwMode="auto">
          <a:xfrm>
            <a:off x="7561263" y="6457950"/>
            <a:ext cx="1306512"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defRPr/>
            </a:pPr>
            <a:fld id="{4797CFA6-B65F-4E52-BC87-14355ADDDD00}" type="slidenum">
              <a:rPr kumimoji="0" lang="en-US" altLang="zh-CN" sz="1400" smtClean="0">
                <a:solidFill>
                  <a:srgbClr val="00C8C8"/>
                </a:solidFill>
                <a:latin typeface="宋体" panose="02010600030101010101" pitchFamily="2" charset="-122"/>
              </a:rPr>
              <a:pPr algn="r" eaLnBrk="1" hangingPunct="1">
                <a:defRPr/>
              </a:pPr>
              <a:t>‹#›</a:t>
            </a:fld>
            <a:r>
              <a:rPr kumimoji="0" lang="zh-CN" altLang="en-US" sz="1400" smtClean="0">
                <a:solidFill>
                  <a:srgbClr val="00C8C8"/>
                </a:solidFill>
                <a:latin typeface="宋体" panose="02010600030101010101" pitchFamily="2" charset="-122"/>
              </a:rPr>
              <a:t>／</a:t>
            </a:r>
            <a:r>
              <a:rPr kumimoji="0" lang="en-US" altLang="zh-CN" sz="1400" smtClean="0">
                <a:solidFill>
                  <a:srgbClr val="00C8C8"/>
                </a:solidFill>
                <a:latin typeface="宋体" panose="02010600030101010101" pitchFamily="2" charset="-122"/>
              </a:rPr>
              <a:t>112</a:t>
            </a:r>
          </a:p>
        </p:txBody>
      </p:sp>
      <p:sp>
        <p:nvSpPr>
          <p:cNvPr id="5" name="Rectangle 13">
            <a:hlinkClick r:id="rId2" action="ppaction://hlinksldjump"/>
          </p:cNvPr>
          <p:cNvSpPr>
            <a:spLocks noChangeArrowheads="1"/>
          </p:cNvSpPr>
          <p:nvPr userDrawn="1"/>
        </p:nvSpPr>
        <p:spPr bwMode="auto">
          <a:xfrm>
            <a:off x="8534400" y="6435725"/>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6" name="Rectangle 15">
            <a:hlinkClick r:id="rId2" action="ppaction://hlinksldjump"/>
          </p:cNvPr>
          <p:cNvSpPr>
            <a:spLocks noChangeArrowheads="1"/>
          </p:cNvSpPr>
          <p:nvPr userDrawn="1"/>
        </p:nvSpPr>
        <p:spPr bwMode="auto">
          <a:xfrm>
            <a:off x="8686800" y="64008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Tree>
    <p:extLst>
      <p:ext uri="{BB962C8B-B14F-4D97-AF65-F5344CB8AC3E}">
        <p14:creationId xmlns:p14="http://schemas.microsoft.com/office/powerpoint/2010/main" val="793988499"/>
      </p:ext>
    </p:extLst>
  </p:cSld>
  <p:clrMapOvr>
    <a:masterClrMapping/>
  </p:clrMapOvr>
  <p:transition spd="med">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7168EEC-1A98-4C41-8347-3B176670DC0A}" type="datetime1">
              <a:rPr lang="zh-CN" altLang="en-US"/>
              <a:pPr>
                <a:defRPr/>
              </a:pPr>
              <a:t>2021/9/4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a:t>Lecture 01-</a:t>
            </a:r>
            <a:fld id="{7E1F6159-6D67-4A56-9AFB-E8B201DE6668}" type="slidenum">
              <a:rPr lang="en-US" altLang="zh-CN"/>
              <a:pPr>
                <a:defRPr/>
              </a:pPr>
              <a:t>‹#›</a:t>
            </a:fld>
            <a:endParaRPr lang="en-US" altLang="zh-CN"/>
          </a:p>
        </p:txBody>
      </p:sp>
    </p:spTree>
    <p:extLst>
      <p:ext uri="{BB962C8B-B14F-4D97-AF65-F5344CB8AC3E}">
        <p14:creationId xmlns:p14="http://schemas.microsoft.com/office/powerpoint/2010/main" val="1660406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9284956"/>
      </p:ext>
    </p:extLst>
  </p:cSld>
  <p:clrMapOvr>
    <a:masterClrMapping/>
  </p:clrMapOvr>
  <p:transition spd="med">
    <p:pull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83122270"/>
      </p:ext>
    </p:extLst>
  </p:cSld>
  <p:clrMapOvr>
    <a:masterClrMapping/>
  </p:clrMapOvr>
  <p:transition spd="med">
    <p:pull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1112036"/>
      </p:ext>
    </p:extLst>
  </p:cSld>
  <p:clrMapOvr>
    <a:masterClrMapping/>
  </p:clrMapOvr>
  <p:transition spd="med">
    <p:pull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4486948"/>
      </p:ext>
    </p:extLst>
  </p:cSld>
  <p:clrMapOvr>
    <a:masterClrMapping/>
  </p:clrMapOvr>
  <p:transition spd="med">
    <p:pull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075122580"/>
      </p:ext>
    </p:extLst>
  </p:cSld>
  <p:clrMapOvr>
    <a:masterClrMapping/>
  </p:clrMapOvr>
  <p:transition spd="med">
    <p:pull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864020"/>
      </p:ext>
    </p:extLst>
  </p:cSld>
  <p:clrMapOvr>
    <a:masterClrMapping/>
  </p:clrMapOvr>
  <p:transition spd="med">
    <p:pull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505380291"/>
      </p:ext>
    </p:extLst>
  </p:cSld>
  <p:clrMapOvr>
    <a:masterClrMapping/>
  </p:clrMapOvr>
  <p:transition spd="med">
    <p:pull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74616774"/>
      </p:ext>
    </p:extLst>
  </p:cSld>
  <p:clrMapOvr>
    <a:masterClrMapping/>
  </p:clrMapOvr>
  <p:transition spd="med">
    <p:pull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40579673"/>
      </p:ext>
    </p:extLst>
  </p:cSld>
  <p:clrMapOvr>
    <a:masterClrMapping/>
  </p:clrMapOvr>
  <p:transition spd="med">
    <p:pull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0688" y="344488"/>
            <a:ext cx="2103437"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44488"/>
            <a:ext cx="6161088" cy="57816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1839892"/>
      </p:ext>
    </p:extLst>
  </p:cSld>
  <p:clrMapOvr>
    <a:masterClrMapping/>
  </p:clrMapOvr>
  <p:transition spd="med">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93DF5B5-FDA6-4B8E-BF7D-E202EA745623}" type="datetime1">
              <a:rPr lang="zh-CN" altLang="en-US"/>
              <a:pPr>
                <a:defRPr/>
              </a:pPr>
              <a:t>2021/9/4</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6" name="Rectangle 6"/>
          <p:cNvSpPr>
            <a:spLocks noGrp="1" noChangeArrowheads="1"/>
          </p:cNvSpPr>
          <p:nvPr>
            <p:ph type="sldNum" sz="quarter" idx="12"/>
          </p:nvPr>
        </p:nvSpPr>
        <p:spPr/>
        <p:txBody>
          <a:bodyPr/>
          <a:lstStyle>
            <a:lvl1pPr>
              <a:defRPr/>
            </a:lvl1pPr>
          </a:lstStyle>
          <a:p>
            <a:pPr>
              <a:defRPr/>
            </a:pPr>
            <a:r>
              <a:rPr lang="en-US" altLang="zh-CN"/>
              <a:t>Lecture 01- </a:t>
            </a:r>
            <a:fld id="{9D4A3704-B312-43F3-9FE5-6A12632E74E6}" type="slidenum">
              <a:rPr lang="en-US" altLang="zh-CN"/>
              <a:pPr>
                <a:defRPr/>
              </a:pPr>
              <a:t>‹#›</a:t>
            </a:fld>
            <a:endParaRPr lang="en-US" altLang="zh-CN"/>
          </a:p>
        </p:txBody>
      </p:sp>
    </p:spTree>
    <p:extLst>
      <p:ext uri="{BB962C8B-B14F-4D97-AF65-F5344CB8AC3E}">
        <p14:creationId xmlns:p14="http://schemas.microsoft.com/office/powerpoint/2010/main" val="322119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1F16BF3-20B1-4891-96D4-05DABC4A7741}" type="datetime1">
              <a:rPr lang="zh-CN" altLang="en-US"/>
              <a:pPr>
                <a:defRPr/>
              </a:pPr>
              <a:t>2021/9/4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a:t>Lecture 01-</a:t>
            </a:r>
            <a:fld id="{627730B1-2C4A-4986-886E-36AA0808A049}" type="slidenum">
              <a:rPr lang="en-US" altLang="zh-CN"/>
              <a:pPr>
                <a:defRPr/>
              </a:pPr>
              <a:t>‹#›</a:t>
            </a:fld>
            <a:endParaRPr lang="en-US" altLang="zh-CN"/>
          </a:p>
        </p:txBody>
      </p:sp>
    </p:spTree>
    <p:extLst>
      <p:ext uri="{BB962C8B-B14F-4D97-AF65-F5344CB8AC3E}">
        <p14:creationId xmlns:p14="http://schemas.microsoft.com/office/powerpoint/2010/main" val="307180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07A3A1F0-6600-4429-A8A7-CB4F9C1284EC}" type="datetime1">
              <a:rPr lang="zh-CN" altLang="en-US"/>
              <a:pPr>
                <a:defRPr/>
              </a:pPr>
              <a:t>2021/9/4</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zh-CN"/>
              <a:t>Lecture 01-</a:t>
            </a:r>
            <a:fld id="{090145D4-6434-4ACA-B9C6-E414899A00BA}" type="slidenum">
              <a:rPr lang="en-US" altLang="zh-CN"/>
              <a:pPr>
                <a:defRPr/>
              </a:pPr>
              <a:t>‹#›</a:t>
            </a:fld>
            <a:endParaRPr lang="en-US" altLang="zh-CN"/>
          </a:p>
        </p:txBody>
      </p:sp>
    </p:spTree>
    <p:extLst>
      <p:ext uri="{BB962C8B-B14F-4D97-AF65-F5344CB8AC3E}">
        <p14:creationId xmlns:p14="http://schemas.microsoft.com/office/powerpoint/2010/main" val="128066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1A95A01F-7517-4F33-9B5C-89A33D503E22}" type="datetime1">
              <a:rPr lang="zh-CN" altLang="en-US"/>
              <a:pPr>
                <a:defRPr/>
              </a:pPr>
              <a:t>2021/9/4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zh-CN"/>
              <a:t>Lecture 01-</a:t>
            </a:r>
            <a:fld id="{9CFD925B-CA3F-4518-9B6E-553BE0E240A7}" type="slidenum">
              <a:rPr lang="en-US" altLang="zh-CN"/>
              <a:pPr>
                <a:defRPr/>
              </a:pPr>
              <a:t>‹#›</a:t>
            </a:fld>
            <a:endParaRPr lang="en-US" altLang="zh-CN"/>
          </a:p>
        </p:txBody>
      </p:sp>
    </p:spTree>
    <p:extLst>
      <p:ext uri="{BB962C8B-B14F-4D97-AF65-F5344CB8AC3E}">
        <p14:creationId xmlns:p14="http://schemas.microsoft.com/office/powerpoint/2010/main" val="1430163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BE2F119-64CD-4D99-8ECC-2DBEF2EB24AF}" type="datetime1">
              <a:rPr lang="zh-CN" altLang="en-US"/>
              <a:pPr>
                <a:defRPr/>
              </a:pPr>
              <a:t>2021/9/4</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zh-CN"/>
              <a:t>Lecture 01-</a:t>
            </a:r>
            <a:fld id="{C59A09D7-30B9-47C5-9F55-CD442FFCA4B2}" type="slidenum">
              <a:rPr lang="en-US" altLang="zh-CN"/>
              <a:pPr>
                <a:defRPr/>
              </a:pPr>
              <a:t>‹#›</a:t>
            </a:fld>
            <a:endParaRPr lang="en-US" altLang="zh-CN"/>
          </a:p>
        </p:txBody>
      </p:sp>
    </p:spTree>
    <p:extLst>
      <p:ext uri="{BB962C8B-B14F-4D97-AF65-F5344CB8AC3E}">
        <p14:creationId xmlns:p14="http://schemas.microsoft.com/office/powerpoint/2010/main" val="57485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A192306-9C90-406A-896C-7AD4800BF014}" type="datetime1">
              <a:rPr lang="zh-CN" altLang="en-US"/>
              <a:pPr>
                <a:defRPr/>
              </a:pPr>
              <a:t>2021/9/4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a:t>Lecture 01-</a:t>
            </a:r>
            <a:fld id="{F8A23C8E-7C11-4B26-8A5A-5B3E6FC70AC5}" type="slidenum">
              <a:rPr lang="en-US" altLang="zh-CN"/>
              <a:pPr>
                <a:defRPr/>
              </a:pPr>
              <a:t>‹#›</a:t>
            </a:fld>
            <a:endParaRPr lang="en-US" altLang="zh-CN"/>
          </a:p>
        </p:txBody>
      </p:sp>
    </p:spTree>
    <p:extLst>
      <p:ext uri="{BB962C8B-B14F-4D97-AF65-F5344CB8AC3E}">
        <p14:creationId xmlns:p14="http://schemas.microsoft.com/office/powerpoint/2010/main" val="62021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E8901EF-157A-4875-9D3B-38DD8EFE2552}" type="datetime1">
              <a:rPr lang="zh-CN" altLang="en-US"/>
              <a:pPr>
                <a:defRPr/>
              </a:pPr>
              <a:t>2021/9/4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a:t>Lecture 01-</a:t>
            </a:r>
            <a:fld id="{D07D0777-42F0-41F7-BC09-FB5BFFD43EEA}" type="slidenum">
              <a:rPr lang="en-US" altLang="zh-CN"/>
              <a:pPr>
                <a:defRPr/>
              </a:pPr>
              <a:t>‹#›</a:t>
            </a:fld>
            <a:endParaRPr lang="en-US" altLang="zh-CN"/>
          </a:p>
        </p:txBody>
      </p:sp>
    </p:spTree>
    <p:extLst>
      <p:ext uri="{BB962C8B-B14F-4D97-AF65-F5344CB8AC3E}">
        <p14:creationId xmlns:p14="http://schemas.microsoft.com/office/powerpoint/2010/main" val="1703907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 Target="../slides/slide129.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fld id="{3DA5D6B5-86AB-4F73-8106-32FB684DDECE}" type="datetime1">
              <a:rPr lang="zh-CN" altLang="en-US"/>
              <a:pPr>
                <a:defRPr/>
              </a:pPr>
              <a:t>2021/9/4</a:t>
            </a:fld>
            <a:endParaRPr lang="en-US" altLang="zh-CN"/>
          </a:p>
        </p:txBody>
      </p:sp>
      <p:sp>
        <p:nvSpPr>
          <p:cNvPr id="1029" name="Rectangle 5"/>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r>
              <a:rPr lang="zh-CN" altLang="en-US"/>
              <a:t>余腊生  </a:t>
            </a:r>
          </a:p>
          <a:p>
            <a:pPr>
              <a:defRPr/>
            </a:pPr>
            <a:r>
              <a:rPr lang="zh-CN" altLang="en-US"/>
              <a:t> </a:t>
            </a:r>
            <a:r>
              <a:rPr lang="zh-CN" altLang="en-US">
                <a:solidFill>
                  <a:srgbClr val="FF0066"/>
                </a:solidFill>
              </a:rPr>
              <a:t>版权所有，违者必究</a:t>
            </a:r>
          </a:p>
        </p:txBody>
      </p:sp>
      <p:sp>
        <p:nvSpPr>
          <p:cNvPr id="1030"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r>
              <a:rPr lang="en-US" altLang="zh-CN"/>
              <a:t>Lecture 01-</a:t>
            </a:r>
            <a:fld id="{106BF971-F315-4025-8B36-304C8794177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74" r:id="rId1"/>
    <p:sldLayoutId id="2147484575" r:id="rId2"/>
    <p:sldLayoutId id="214748459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 id="2147484584" r:id="rId12"/>
    <p:sldLayoutId id="2147484585" r:id="rId13"/>
    <p:sldLayoutId id="2147484586" r:id="rId14"/>
    <p:sldLayoutId id="2147484597" r:id="rId15"/>
    <p:sldLayoutId id="2147484598" r:id="rId16"/>
    <p:sldLayoutId id="2147484599" r:id="rId17"/>
    <p:sldLayoutId id="2147484603" r:id="rId18"/>
  </p:sldLayoutIdLst>
  <p:timing>
    <p:tnLst>
      <p:par>
        <p:cTn id="1" dur="indefinite" restart="never" nodeType="tmRoot"/>
      </p:par>
    </p:tnLst>
  </p:timing>
  <p:hf hdr="0"/>
  <p:txStyles>
    <p:title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2050" name="Rectangle 43"/>
          <p:cNvSpPr>
            <a:spLocks noGrp="1" noChangeArrowheads="1"/>
          </p:cNvSpPr>
          <p:nvPr>
            <p:ph type="title"/>
          </p:nvPr>
        </p:nvSpPr>
        <p:spPr bwMode="auto">
          <a:xfrm>
            <a:off x="3159125" y="344488"/>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44">
            <a:hlinkClick r:id="" action="ppaction://hlinkshowjump?jump=nextslide"/>
          </p:cNvPr>
          <p:cNvSpPr>
            <a:spLocks noChangeArrowheads="1"/>
          </p:cNvSpPr>
          <p:nvPr userDrawn="1"/>
        </p:nvSpPr>
        <p:spPr bwMode="auto">
          <a:xfrm>
            <a:off x="7620000" y="64770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2053" name="Rectangle 45">
            <a:hlinkClick r:id="" action="ppaction://hlinkshowjump?jump=previousslide"/>
          </p:cNvPr>
          <p:cNvSpPr>
            <a:spLocks noChangeArrowheads="1"/>
          </p:cNvSpPr>
          <p:nvPr userDrawn="1"/>
        </p:nvSpPr>
        <p:spPr bwMode="auto">
          <a:xfrm>
            <a:off x="6858000" y="64770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2054" name="Rectangle 46">
            <a:hlinkClick r:id="rId13" action="ppaction://hlinksldjump"/>
          </p:cNvPr>
          <p:cNvSpPr>
            <a:spLocks noChangeArrowheads="1"/>
          </p:cNvSpPr>
          <p:nvPr userDrawn="1"/>
        </p:nvSpPr>
        <p:spPr bwMode="auto">
          <a:xfrm>
            <a:off x="8780463" y="6503988"/>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
        <p:nvSpPr>
          <p:cNvPr id="2055" name="Rectangle 47"/>
          <p:cNvSpPr>
            <a:spLocks noChangeArrowheads="1"/>
          </p:cNvSpPr>
          <p:nvPr userDrawn="1"/>
        </p:nvSpPr>
        <p:spPr bwMode="auto">
          <a:xfrm>
            <a:off x="7561263" y="6499225"/>
            <a:ext cx="1306512"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defRPr/>
            </a:pPr>
            <a:fld id="{E6129713-8FC0-4AAA-8FCA-792E0378A0FA}" type="slidenum">
              <a:rPr kumimoji="0" lang="en-US" altLang="zh-CN" sz="1400" smtClean="0">
                <a:solidFill>
                  <a:srgbClr val="00C8C8"/>
                </a:solidFill>
                <a:latin typeface="宋体" panose="02010600030101010101" pitchFamily="2" charset="-122"/>
              </a:rPr>
              <a:pPr algn="r" eaLnBrk="1" hangingPunct="1">
                <a:defRPr/>
              </a:pPr>
              <a:t>‹#›</a:t>
            </a:fld>
            <a:r>
              <a:rPr kumimoji="0" lang="zh-CN" altLang="en-US" sz="1400" smtClean="0">
                <a:solidFill>
                  <a:srgbClr val="00C8C8"/>
                </a:solidFill>
                <a:latin typeface="宋体" panose="02010600030101010101" pitchFamily="2" charset="-122"/>
              </a:rPr>
              <a:t>／</a:t>
            </a:r>
            <a:r>
              <a:rPr kumimoji="0" lang="en-US" altLang="zh-CN" sz="1400" smtClean="0">
                <a:solidFill>
                  <a:srgbClr val="00C8C8"/>
                </a:solidFill>
                <a:latin typeface="宋体" panose="02010600030101010101" pitchFamily="2" charset="-122"/>
              </a:rPr>
              <a:t>112</a:t>
            </a:r>
          </a:p>
        </p:txBody>
      </p:sp>
      <p:sp>
        <p:nvSpPr>
          <p:cNvPr id="2056" name="Rectangle 48">
            <a:hlinkClick r:id="rId14" action="ppaction://hlinksldjump"/>
          </p:cNvPr>
          <p:cNvSpPr>
            <a:spLocks noChangeArrowheads="1"/>
          </p:cNvSpPr>
          <p:nvPr userDrawn="1"/>
        </p:nvSpPr>
        <p:spPr bwMode="auto">
          <a:xfrm>
            <a:off x="8534400" y="64770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1" smtClean="0">
              <a:solidFill>
                <a:srgbClr val="FFFF67"/>
              </a:solidFill>
              <a:latin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4600" r:id="rId1"/>
    <p:sldLayoutId id="2147484601" r:id="rId2"/>
    <p:sldLayoutId id="2147484587" r:id="rId3"/>
    <p:sldLayoutId id="2147484588" r:id="rId4"/>
    <p:sldLayoutId id="2147484589" r:id="rId5"/>
    <p:sldLayoutId id="2147484590" r:id="rId6"/>
    <p:sldLayoutId id="2147484602" r:id="rId7"/>
    <p:sldLayoutId id="2147484591" r:id="rId8"/>
    <p:sldLayoutId id="2147484592" r:id="rId9"/>
    <p:sldLayoutId id="2147484593" r:id="rId10"/>
    <p:sldLayoutId id="2147484594" r:id="rId11"/>
  </p:sldLayoutIdLst>
  <p:transition spd="med">
    <p:pull dir="rd"/>
  </p:transition>
  <p:timing>
    <p:tnLst>
      <p:par>
        <p:cTn id="1" dur="indefinite" restart="never" nodeType="tmRoot"/>
      </p:par>
    </p:tnLst>
  </p:timing>
  <p:hf hdr="0"/>
  <p:txStyles>
    <p:titleStyle>
      <a:lvl1pPr algn="ctr" rtl="0" eaLnBrk="0" fontAlgn="base" hangingPunct="0">
        <a:spcBef>
          <a:spcPct val="0"/>
        </a:spcBef>
        <a:spcAft>
          <a:spcPct val="0"/>
        </a:spcAft>
        <a:defRPr kumimoji="1" sz="2000">
          <a:solidFill>
            <a:srgbClr val="00FFFF"/>
          </a:solidFill>
          <a:latin typeface="+mj-lt"/>
          <a:ea typeface="+mj-ea"/>
          <a:cs typeface="+mj-cs"/>
        </a:defRPr>
      </a:lvl1pPr>
      <a:lvl2pPr algn="ctr" rtl="0" eaLnBrk="0" fontAlgn="base" hangingPunct="0">
        <a:spcBef>
          <a:spcPct val="0"/>
        </a:spcBef>
        <a:spcAft>
          <a:spcPct val="0"/>
        </a:spcAft>
        <a:defRPr kumimoji="1" sz="2000">
          <a:solidFill>
            <a:srgbClr val="00FFFF"/>
          </a:solidFill>
          <a:latin typeface="黑体" pitchFamily="49" charset="-122"/>
          <a:ea typeface="黑体" pitchFamily="49" charset="-122"/>
        </a:defRPr>
      </a:lvl2pPr>
      <a:lvl3pPr algn="ctr" rtl="0" eaLnBrk="0" fontAlgn="base" hangingPunct="0">
        <a:spcBef>
          <a:spcPct val="0"/>
        </a:spcBef>
        <a:spcAft>
          <a:spcPct val="0"/>
        </a:spcAft>
        <a:defRPr kumimoji="1" sz="2000">
          <a:solidFill>
            <a:srgbClr val="00FFFF"/>
          </a:solidFill>
          <a:latin typeface="黑体" pitchFamily="49" charset="-122"/>
          <a:ea typeface="黑体" pitchFamily="49" charset="-122"/>
        </a:defRPr>
      </a:lvl3pPr>
      <a:lvl4pPr algn="ctr" rtl="0" eaLnBrk="0" fontAlgn="base" hangingPunct="0">
        <a:spcBef>
          <a:spcPct val="0"/>
        </a:spcBef>
        <a:spcAft>
          <a:spcPct val="0"/>
        </a:spcAft>
        <a:defRPr kumimoji="1" sz="2000">
          <a:solidFill>
            <a:srgbClr val="00FFFF"/>
          </a:solidFill>
          <a:latin typeface="黑体" pitchFamily="49" charset="-122"/>
          <a:ea typeface="黑体" pitchFamily="49" charset="-122"/>
        </a:defRPr>
      </a:lvl4pPr>
      <a:lvl5pPr algn="ctr" rtl="0" eaLnBrk="0" fontAlgn="base" hangingPunct="0">
        <a:spcBef>
          <a:spcPct val="0"/>
        </a:spcBef>
        <a:spcAft>
          <a:spcPct val="0"/>
        </a:spcAft>
        <a:defRPr kumimoji="1" sz="2000">
          <a:solidFill>
            <a:srgbClr val="00FFFF"/>
          </a:solidFill>
          <a:latin typeface="黑体" pitchFamily="49" charset="-122"/>
          <a:ea typeface="黑体" pitchFamily="49" charset="-122"/>
        </a:defRPr>
      </a:lvl5pPr>
      <a:lvl6pPr marL="457200" algn="ctr" rtl="0" fontAlgn="base">
        <a:spcBef>
          <a:spcPct val="0"/>
        </a:spcBef>
        <a:spcAft>
          <a:spcPct val="0"/>
        </a:spcAft>
        <a:defRPr kumimoji="1" sz="2000">
          <a:solidFill>
            <a:srgbClr val="00FFFF"/>
          </a:solidFill>
          <a:latin typeface="黑体" pitchFamily="49" charset="-122"/>
          <a:ea typeface="黑体" pitchFamily="49" charset="-122"/>
        </a:defRPr>
      </a:lvl6pPr>
      <a:lvl7pPr marL="914400" algn="ctr" rtl="0" fontAlgn="base">
        <a:spcBef>
          <a:spcPct val="0"/>
        </a:spcBef>
        <a:spcAft>
          <a:spcPct val="0"/>
        </a:spcAft>
        <a:defRPr kumimoji="1" sz="2000">
          <a:solidFill>
            <a:srgbClr val="00FFFF"/>
          </a:solidFill>
          <a:latin typeface="黑体" pitchFamily="49" charset="-122"/>
          <a:ea typeface="黑体" pitchFamily="49" charset="-122"/>
        </a:defRPr>
      </a:lvl7pPr>
      <a:lvl8pPr marL="1371600" algn="ctr" rtl="0" fontAlgn="base">
        <a:spcBef>
          <a:spcPct val="0"/>
        </a:spcBef>
        <a:spcAft>
          <a:spcPct val="0"/>
        </a:spcAft>
        <a:defRPr kumimoji="1" sz="2000">
          <a:solidFill>
            <a:srgbClr val="00FFFF"/>
          </a:solidFill>
          <a:latin typeface="黑体" pitchFamily="49" charset="-122"/>
          <a:ea typeface="黑体" pitchFamily="49" charset="-122"/>
        </a:defRPr>
      </a:lvl8pPr>
      <a:lvl9pPr marL="1828800" algn="ctr" rtl="0" fontAlgn="base">
        <a:spcBef>
          <a:spcPct val="0"/>
        </a:spcBef>
        <a:spcAft>
          <a:spcPct val="0"/>
        </a:spcAft>
        <a:defRPr kumimoji="1" sz="2000">
          <a:solidFill>
            <a:srgbClr val="00FFFF"/>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97.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98.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00.wmf"/><Relationship Id="rId5" Type="http://schemas.openxmlformats.org/officeDocument/2006/relationships/oleObject" Target="../embeddings/oleObject15.bin"/><Relationship Id="rId4" Type="http://schemas.openxmlformats.org/officeDocument/2006/relationships/image" Target="../media/image99.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01.wmf"/></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06.wmf"/><Relationship Id="rId5" Type="http://schemas.openxmlformats.org/officeDocument/2006/relationships/oleObject" Target="../embeddings/oleObject18.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20.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09.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10.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111.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http://www.tpc.or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12.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113.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114.wmf"/><Relationship Id="rId4" Type="http://schemas.openxmlformats.org/officeDocument/2006/relationships/oleObject" Target="../embeddings/oleObject26.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16.wmf"/><Relationship Id="rId5" Type="http://schemas.openxmlformats.org/officeDocument/2006/relationships/oleObject" Target="../embeddings/oleObject28.bin"/><Relationship Id="rId4" Type="http://schemas.openxmlformats.org/officeDocument/2006/relationships/image" Target="../media/image115.wmf"/></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117.wmf"/><Relationship Id="rId4" Type="http://schemas.openxmlformats.org/officeDocument/2006/relationships/oleObject" Target="../embeddings/oleObject29.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18.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2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133.emf"/><Relationship Id="rId4" Type="http://schemas.openxmlformats.org/officeDocument/2006/relationships/oleObject" Target="../embeddings/Microsoft_Excel_97-2003____1.xls"/></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7.xml"/><Relationship Id="rId5" Type="http://schemas.openxmlformats.org/officeDocument/2006/relationships/image" Target="../media/image138.png"/><Relationship Id="rId4" Type="http://schemas.openxmlformats.org/officeDocument/2006/relationships/image" Target="../media/image13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users.ece.cmu.edu/~omutlu/pub/dram-access-refresh-parallelization_chang_hpca14-talk.pdf" TargetMode="External"/><Relationship Id="rId2" Type="http://schemas.openxmlformats.org/officeDocument/2006/relationships/hyperlink" Target="http://users.ece.cmu.edu/~omutlu/pub/liu_isca12_talk.pdf"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8.png"/><Relationship Id="rId18" Type="http://schemas.openxmlformats.org/officeDocument/2006/relationships/image" Target="../media/image42.png"/><Relationship Id="rId3" Type="http://schemas.openxmlformats.org/officeDocument/2006/relationships/notesSlide" Target="../notesSlides/notesSlide24.xml"/><Relationship Id="rId7" Type="http://schemas.openxmlformats.org/officeDocument/2006/relationships/image" Target="../media/image46.png"/><Relationship Id="rId12" Type="http://schemas.openxmlformats.org/officeDocument/2006/relationships/image" Target="../media/image41.png"/><Relationship Id="rId17" Type="http://schemas.openxmlformats.org/officeDocument/2006/relationships/oleObject" Target="../embeddings/oleObject4.bin"/><Relationship Id="rId2" Type="http://schemas.openxmlformats.org/officeDocument/2006/relationships/slideLayout" Target="../slideLayouts/slideLayout6.xml"/><Relationship Id="rId16" Type="http://schemas.openxmlformats.org/officeDocument/2006/relationships/image" Target="../media/image51.png"/><Relationship Id="rId20" Type="http://schemas.openxmlformats.org/officeDocument/2006/relationships/image" Target="../media/image53.jpeg"/><Relationship Id="rId1" Type="http://schemas.openxmlformats.org/officeDocument/2006/relationships/vmlDrawing" Target="../drawings/vmlDrawing2.vml"/><Relationship Id="rId6" Type="http://schemas.openxmlformats.org/officeDocument/2006/relationships/image" Target="../media/image45.png"/><Relationship Id="rId11" Type="http://schemas.openxmlformats.org/officeDocument/2006/relationships/oleObject" Target="../embeddings/oleObject3.bin"/><Relationship Id="rId5" Type="http://schemas.openxmlformats.org/officeDocument/2006/relationships/image" Target="../media/image44.png"/><Relationship Id="rId15" Type="http://schemas.openxmlformats.org/officeDocument/2006/relationships/image" Target="../media/image50.png"/><Relationship Id="rId10" Type="http://schemas.openxmlformats.org/officeDocument/2006/relationships/image" Target="../media/image47.jpeg"/><Relationship Id="rId19" Type="http://schemas.openxmlformats.org/officeDocument/2006/relationships/image" Target="../media/image52.jpeg"/><Relationship Id="rId4" Type="http://schemas.openxmlformats.org/officeDocument/2006/relationships/image" Target="../media/image43.png"/><Relationship Id="rId9" Type="http://schemas.openxmlformats.org/officeDocument/2006/relationships/image" Target="../media/image40.png"/><Relationship Id="rId14" Type="http://schemas.openxmlformats.org/officeDocument/2006/relationships/image" Target="../media/image49.jpeg"/></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5.xml"/><Relationship Id="rId7"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54.png"/><Relationship Id="rId5" Type="http://schemas.openxmlformats.org/officeDocument/2006/relationships/oleObject" Target="../embeddings/oleObject5.bin"/><Relationship Id="rId4" Type="http://schemas.openxmlformats.org/officeDocument/2006/relationships/image" Target="../media/image56.jpeg"/><Relationship Id="rId9" Type="http://schemas.openxmlformats.org/officeDocument/2006/relationships/image" Target="../media/image57.jpeg"/></Relationships>
</file>

<file path=ppt/slides/_rels/slide5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notesSlide" Target="../notesSlides/notesSlide26.xml"/><Relationship Id="rId7"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6.xml"/><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2.wm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3.w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6.wmf"/><Relationship Id="rId5" Type="http://schemas.openxmlformats.org/officeDocument/2006/relationships/oleObject" Target="../embeddings/oleObject11.bin"/><Relationship Id="rId4" Type="http://schemas.openxmlformats.org/officeDocument/2006/relationships/image" Target="../media/image95.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PPBand4"/>
          <p:cNvSpPr txBox="1">
            <a:spLocks noChangeArrowheads="1"/>
          </p:cNvSpPr>
          <p:nvPr/>
        </p:nvSpPr>
        <p:spPr bwMode="auto">
          <a:xfrm>
            <a:off x="190500" y="1196975"/>
            <a:ext cx="8763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4400" b="1" i="1" dirty="0">
                <a:solidFill>
                  <a:srgbClr val="0070C0"/>
                </a:solidFill>
                <a:latin typeface="Arial" panose="020B0604020202020204" pitchFamily="34" charset="0"/>
              </a:rPr>
              <a:t>Computer Architecture</a:t>
            </a:r>
            <a:endParaRPr lang="en-US" altLang="zh-CN" sz="4400" b="1" dirty="0">
              <a:solidFill>
                <a:srgbClr val="0070C0"/>
              </a:solidFill>
              <a:latin typeface="黑体" panose="02010609060101010101" pitchFamily="49" charset="-122"/>
              <a:ea typeface="黑体" panose="02010609060101010101" pitchFamily="49" charset="-122"/>
            </a:endParaRPr>
          </a:p>
          <a:p>
            <a:pPr algn="ctr" eaLnBrk="1" hangingPunct="1"/>
            <a:r>
              <a:rPr lang="en-US" altLang="zh-CN" sz="3600" b="1" dirty="0">
                <a:latin typeface="黑体" panose="02010609060101010101" pitchFamily="49" charset="-122"/>
                <a:ea typeface="黑体" panose="02010609060101010101" pitchFamily="49" charset="-122"/>
              </a:rPr>
              <a:t>By Yu </a:t>
            </a:r>
            <a:r>
              <a:rPr lang="en-US" altLang="zh-CN" sz="3600" b="1" dirty="0" err="1">
                <a:latin typeface="黑体" panose="02010609060101010101" pitchFamily="49" charset="-122"/>
                <a:ea typeface="黑体" panose="02010609060101010101" pitchFamily="49" charset="-122"/>
              </a:rPr>
              <a:t>Lasheng</a:t>
            </a:r>
            <a:endParaRPr lang="en-US" altLang="zh-CN" sz="3600" b="1" dirty="0">
              <a:latin typeface="黑体" panose="02010609060101010101" pitchFamily="49" charset="-122"/>
              <a:ea typeface="黑体" panose="02010609060101010101" pitchFamily="49" charset="-122"/>
            </a:endParaRPr>
          </a:p>
          <a:p>
            <a:pPr eaLnBrk="1" hangingPunct="1">
              <a:lnSpc>
                <a:spcPct val="90000"/>
              </a:lnSpc>
              <a:buFontTx/>
              <a:buNone/>
            </a:pPr>
            <a:r>
              <a:rPr lang="en-US" altLang="zh-CN" b="1" dirty="0">
                <a:latin typeface="Arial" panose="020B0604020202020204" pitchFamily="34" charset="0"/>
              </a:rPr>
              <a:t>School of Computer  Science and Engineering</a:t>
            </a:r>
            <a:endParaRPr lang="en-US" altLang="zh-CN" b="1" dirty="0">
              <a:latin typeface="黑体" panose="02010609060101010101" pitchFamily="49" charset="-122"/>
              <a:ea typeface="黑体" panose="02010609060101010101" pitchFamily="49" charset="-122"/>
            </a:endParaRPr>
          </a:p>
        </p:txBody>
      </p:sp>
      <p:sp>
        <p:nvSpPr>
          <p:cNvPr id="1331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1DD0383-CB83-4306-B9F0-391BE265E6B7}" type="datetime1">
              <a:rPr lang="zh-CN" altLang="en-US" sz="1200" smtClean="0"/>
              <a:pPr>
                <a:spcBef>
                  <a:spcPct val="0"/>
                </a:spcBef>
                <a:buFontTx/>
                <a:buNone/>
              </a:pPr>
              <a:t>2021/9/4</a:t>
            </a:fld>
            <a:endParaRPr lang="en-US" altLang="zh-CN" sz="1200" smtClean="0"/>
          </a:p>
        </p:txBody>
      </p:sp>
      <p:sp>
        <p:nvSpPr>
          <p:cNvPr id="1331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31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5171350-4228-4B52-82D1-A28FA36C1419}" type="slidenum">
              <a:rPr lang="en-US" altLang="zh-CN" sz="1200" smtClean="0"/>
              <a:pPr>
                <a:spcBef>
                  <a:spcPct val="0"/>
                </a:spcBef>
                <a:buFontTx/>
                <a:buNone/>
              </a:pPr>
              <a:t>1</a:t>
            </a:fld>
            <a:endParaRPr lang="en-US" altLang="zh-CN" sz="1200" smtClean="0"/>
          </a:p>
        </p:txBody>
      </p:sp>
      <p:pic>
        <p:nvPicPr>
          <p:cNvPr id="1331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8" y="3429000"/>
            <a:ext cx="38862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矩形 1"/>
          <p:cNvSpPr>
            <a:spLocks noChangeArrowheads="1"/>
          </p:cNvSpPr>
          <p:nvPr/>
        </p:nvSpPr>
        <p:spPr bwMode="auto">
          <a:xfrm>
            <a:off x="4716463" y="3459163"/>
            <a:ext cx="4427537"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Arial" panose="020B0604020202020204" pitchFamily="34" charset="0"/>
              </a:rPr>
              <a:t>Email:     </a:t>
            </a:r>
            <a:r>
              <a:rPr lang="en-US" altLang="zh-CN" sz="2000" b="1">
                <a:solidFill>
                  <a:srgbClr val="FF0000"/>
                </a:solidFill>
                <a:latin typeface="Arial" panose="020B0604020202020204" pitchFamily="34" charset="0"/>
              </a:rPr>
              <a:t>apple6097@163.com</a:t>
            </a:r>
            <a:r>
              <a:rPr lang="en-US" altLang="zh-CN" sz="2000" b="1">
                <a:latin typeface="Arial" panose="020B0604020202020204" pitchFamily="34" charset="0"/>
              </a:rPr>
              <a:t> </a:t>
            </a:r>
          </a:p>
          <a:p>
            <a:pPr eaLnBrk="1" hangingPunct="1">
              <a:lnSpc>
                <a:spcPct val="90000"/>
              </a:lnSpc>
              <a:spcBef>
                <a:spcPct val="0"/>
              </a:spcBef>
              <a:buFontTx/>
              <a:buNone/>
            </a:pPr>
            <a:r>
              <a:rPr lang="en-US" altLang="zh-CN" sz="2000" b="1">
                <a:latin typeface="Arial" panose="020B0604020202020204" pitchFamily="34" charset="0"/>
              </a:rPr>
              <a:t>Sharing Email:   </a:t>
            </a:r>
          </a:p>
          <a:p>
            <a:pPr eaLnBrk="1" hangingPunct="1">
              <a:lnSpc>
                <a:spcPct val="90000"/>
              </a:lnSpc>
              <a:spcBef>
                <a:spcPct val="0"/>
              </a:spcBef>
              <a:buFontTx/>
              <a:buNone/>
            </a:pPr>
            <a:r>
              <a:rPr lang="en-US" altLang="zh-CN" sz="1800" b="1">
                <a:solidFill>
                  <a:srgbClr val="7030A0"/>
                </a:solidFill>
                <a:latin typeface="Arial" panose="020B0604020202020204" pitchFamily="34" charset="0"/>
              </a:rPr>
              <a:t>assignment_arch@163.com/architect</a:t>
            </a:r>
            <a:r>
              <a:rPr lang="en-US" altLang="zh-CN" sz="2000" b="1">
                <a:solidFill>
                  <a:srgbClr val="7030A0"/>
                </a:solidFill>
                <a:latin typeface="Arial" panose="020B0604020202020204" pitchFamily="34" charset="0"/>
              </a:rPr>
              <a:t/>
            </a:r>
            <a:br>
              <a:rPr lang="en-US" altLang="zh-CN" sz="2000" b="1">
                <a:solidFill>
                  <a:srgbClr val="7030A0"/>
                </a:solidFill>
                <a:latin typeface="Arial" panose="020B0604020202020204" pitchFamily="34" charset="0"/>
              </a:rPr>
            </a:br>
            <a:r>
              <a:rPr lang="en-US" altLang="zh-CN" sz="2000" b="1">
                <a:latin typeface="Arial" panose="020B0604020202020204" pitchFamily="34" charset="0"/>
              </a:rPr>
              <a:t>Office:     </a:t>
            </a:r>
          </a:p>
          <a:p>
            <a:pPr eaLnBrk="1" hangingPunct="1">
              <a:lnSpc>
                <a:spcPct val="90000"/>
              </a:lnSpc>
              <a:spcBef>
                <a:spcPct val="0"/>
              </a:spcBef>
              <a:buFontTx/>
              <a:buNone/>
            </a:pPr>
            <a:r>
              <a:rPr lang="zh-CN" altLang="en-US" sz="1800" b="1">
                <a:solidFill>
                  <a:srgbClr val="7030A0"/>
                </a:solidFill>
                <a:latin typeface="Arial" panose="020B0604020202020204" pitchFamily="34" charset="0"/>
              </a:rPr>
              <a:t>计算机楼 </a:t>
            </a:r>
            <a:r>
              <a:rPr lang="en-US" altLang="zh-CN" sz="1800" b="1">
                <a:solidFill>
                  <a:srgbClr val="7030A0"/>
                </a:solidFill>
                <a:latin typeface="Arial" panose="020B0604020202020204" pitchFamily="34" charset="0"/>
              </a:rPr>
              <a:t>/southern campus blding 2</a:t>
            </a:r>
          </a:p>
          <a:p>
            <a:pPr eaLnBrk="1" hangingPunct="1">
              <a:lnSpc>
                <a:spcPct val="90000"/>
              </a:lnSpc>
              <a:spcBef>
                <a:spcPct val="0"/>
              </a:spcBef>
              <a:buFontTx/>
              <a:buNone/>
            </a:pPr>
            <a:r>
              <a:rPr lang="en-US" altLang="zh-CN" sz="1600" b="1">
                <a:latin typeface="Arial" panose="020B0604020202020204" pitchFamily="34" charset="0"/>
              </a:rPr>
              <a:t>QQ</a:t>
            </a:r>
            <a:r>
              <a:rPr lang="zh-CN" altLang="en-US" sz="1600" b="1">
                <a:latin typeface="Arial" panose="020B0604020202020204" pitchFamily="34" charset="0"/>
              </a:rPr>
              <a:t>群</a:t>
            </a:r>
            <a:br>
              <a:rPr lang="zh-CN" altLang="en-US" sz="1600" b="1">
                <a:latin typeface="Arial" panose="020B0604020202020204" pitchFamily="34" charset="0"/>
              </a:rPr>
            </a:br>
            <a:endParaRPr lang="en-US" altLang="zh-CN" sz="2000" b="1">
              <a:latin typeface="黑体" panose="02010609060101010101" pitchFamily="49" charset="-122"/>
              <a:ea typeface="黑体" panose="02010609060101010101" pitchFamily="49" charset="-122"/>
            </a:endParaRPr>
          </a:p>
        </p:txBody>
      </p:sp>
      <p:pic>
        <p:nvPicPr>
          <p:cNvPr id="1332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5005388"/>
            <a:ext cx="2387600"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Box 3"/>
          <p:cNvSpPr txBox="1">
            <a:spLocks noChangeArrowheads="1"/>
          </p:cNvSpPr>
          <p:nvPr/>
        </p:nvSpPr>
        <p:spPr bwMode="auto">
          <a:xfrm>
            <a:off x="7726363" y="5827713"/>
            <a:ext cx="1104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nl-NL" altLang="zh-CN" sz="1600" i="1"/>
              <a:t>TPU board</a:t>
            </a:r>
            <a:endParaRPr lang="en-US" altLang="zh-CN" sz="1600" i="1"/>
          </a:p>
        </p:txBody>
      </p:sp>
      <p:sp>
        <p:nvSpPr>
          <p:cNvPr id="13322" name="TextBox 11"/>
          <p:cNvSpPr txBox="1">
            <a:spLocks noChangeArrowheads="1"/>
          </p:cNvSpPr>
          <p:nvPr/>
        </p:nvSpPr>
        <p:spPr bwMode="auto">
          <a:xfrm>
            <a:off x="1139825" y="6211888"/>
            <a:ext cx="1352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nl-NL" altLang="zh-CN" sz="1600" i="1"/>
              <a:t>TPU datapath</a:t>
            </a:r>
            <a:endParaRPr lang="en-US" altLang="zh-CN" sz="1600" i="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370" name="标题 1"/>
          <p:cNvSpPr>
            <a:spLocks noGrp="1"/>
          </p:cNvSpPr>
          <p:nvPr>
            <p:ph type="title"/>
          </p:nvPr>
        </p:nvSpPr>
        <p:spPr/>
        <p:txBody>
          <a:bodyPr/>
          <a:lstStyle/>
          <a:p>
            <a:r>
              <a:rPr lang="en-US" altLang="zh-CN" smtClean="0"/>
              <a:t>OISC</a:t>
            </a:r>
            <a:endParaRPr lang="zh-CN" altLang="en-US" smtClean="0"/>
          </a:p>
        </p:txBody>
      </p:sp>
      <p:sp>
        <p:nvSpPr>
          <p:cNvPr id="314371" name="内容占位符 2"/>
          <p:cNvSpPr>
            <a:spLocks noGrp="1"/>
          </p:cNvSpPr>
          <p:nvPr>
            <p:ph idx="1"/>
          </p:nvPr>
        </p:nvSpPr>
        <p:spPr/>
        <p:txBody>
          <a:bodyPr/>
          <a:lstStyle/>
          <a:p>
            <a:endParaRPr lang="zh-CN" altLang="en-US" smtClean="0"/>
          </a:p>
        </p:txBody>
      </p:sp>
      <p:sp>
        <p:nvSpPr>
          <p:cNvPr id="31437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494F93B-5C3F-4796-B26F-14FDF3CFE9D3}" type="datetime1">
              <a:rPr lang="zh-CN" altLang="en-US" sz="1200" smtClean="0"/>
              <a:pPr>
                <a:spcBef>
                  <a:spcPct val="0"/>
                </a:spcBef>
                <a:buFontTx/>
                <a:buNone/>
              </a:pPr>
              <a:t>2021/9/4</a:t>
            </a:fld>
            <a:endParaRPr lang="en-US" altLang="zh-CN" sz="1200" smtClean="0"/>
          </a:p>
        </p:txBody>
      </p:sp>
      <p:sp>
        <p:nvSpPr>
          <p:cNvPr id="31437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143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9908A84-E953-4832-A438-B87EA7799325}" type="slidenum">
              <a:rPr lang="en-US" altLang="zh-CN" sz="1200" smtClean="0"/>
              <a:pPr>
                <a:spcBef>
                  <a:spcPct val="0"/>
                </a:spcBef>
                <a:buFontTx/>
                <a:buNone/>
              </a:pPr>
              <a:t>10</a:t>
            </a:fld>
            <a:endParaRPr lang="en-US" altLang="zh-CN" sz="1200" smtClean="0"/>
          </a:p>
        </p:txBody>
      </p:sp>
      <p:pic>
        <p:nvPicPr>
          <p:cNvPr id="31437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658764"/>
            <a:ext cx="6172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168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464E8B5-828D-4383-8F7A-ACAC501F1A1F}" type="datetime1">
              <a:rPr lang="zh-CN" altLang="en-US" sz="1200" smtClean="0"/>
              <a:pPr>
                <a:spcBef>
                  <a:spcPct val="0"/>
                </a:spcBef>
                <a:buFontTx/>
                <a:buNone/>
              </a:pPr>
              <a:t>2021/9/4</a:t>
            </a:fld>
            <a:endParaRPr lang="en-US" altLang="zh-CN" sz="1200" smtClean="0"/>
          </a:p>
        </p:txBody>
      </p:sp>
      <p:sp>
        <p:nvSpPr>
          <p:cNvPr id="162819" name="PPBand113"/>
          <p:cNvSpPr txBox="1">
            <a:spLocks noChangeArrowheads="1"/>
          </p:cNvSpPr>
          <p:nvPr/>
        </p:nvSpPr>
        <p:spPr bwMode="auto">
          <a:xfrm>
            <a:off x="685800" y="225425"/>
            <a:ext cx="7131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3200" b="1">
                <a:latin typeface="宋体" panose="02010600030101010101" pitchFamily="2" charset="-122"/>
              </a:rPr>
              <a:t>第二节 系统结构设计</a:t>
            </a:r>
          </a:p>
        </p:txBody>
      </p:sp>
      <p:sp>
        <p:nvSpPr>
          <p:cNvPr id="238595" name="PPBand114"/>
          <p:cNvSpPr txBox="1">
            <a:spLocks noChangeArrowheads="1"/>
          </p:cNvSpPr>
          <p:nvPr/>
        </p:nvSpPr>
        <p:spPr bwMode="auto">
          <a:xfrm>
            <a:off x="228600" y="914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FF3300"/>
                </a:solidFill>
                <a:ea typeface="黑体" panose="02010609060101010101" pitchFamily="49" charset="-122"/>
              </a:rPr>
              <a:t>一、计算机系统设计思路</a:t>
            </a:r>
          </a:p>
        </p:txBody>
      </p:sp>
      <p:sp>
        <p:nvSpPr>
          <p:cNvPr id="238596" name="PPBand115"/>
          <p:cNvSpPr txBox="1">
            <a:spLocks noChangeArrowheads="1"/>
          </p:cNvSpPr>
          <p:nvPr/>
        </p:nvSpPr>
        <p:spPr bwMode="auto">
          <a:xfrm>
            <a:off x="228600" y="15240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FF3399"/>
                </a:solidFill>
                <a:latin typeface="微软雅黑" panose="020B0503020204020204" pitchFamily="34" charset="-122"/>
                <a:ea typeface="微软雅黑" panose="020B0503020204020204" pitchFamily="34" charset="-122"/>
              </a:rPr>
              <a:t>1.</a:t>
            </a:r>
            <a:r>
              <a:rPr lang="zh-CN" altLang="en-US" sz="2400" b="1" dirty="0">
                <a:solidFill>
                  <a:srgbClr val="FF3399"/>
                </a:solidFill>
                <a:latin typeface="微软雅黑" panose="020B0503020204020204" pitchFamily="34" charset="-122"/>
                <a:ea typeface="微软雅黑" panose="020B0503020204020204" pitchFamily="34" charset="-122"/>
              </a:rPr>
              <a:t>由上向下方法</a:t>
            </a:r>
          </a:p>
        </p:txBody>
      </p:sp>
      <p:sp>
        <p:nvSpPr>
          <p:cNvPr id="238597" name="PPBand116"/>
          <p:cNvSpPr txBox="1">
            <a:spLocks noChangeArrowheads="1"/>
          </p:cNvSpPr>
          <p:nvPr/>
        </p:nvSpPr>
        <p:spPr bwMode="auto">
          <a:xfrm>
            <a:off x="228600" y="3457575"/>
            <a:ext cx="8702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微软雅黑" panose="020B0503020204020204" pitchFamily="34" charset="-122"/>
                <a:ea typeface="微软雅黑" panose="020B0503020204020204" pitchFamily="34" charset="-122"/>
              </a:rPr>
              <a:t>2.</a:t>
            </a:r>
            <a:r>
              <a:rPr lang="zh-CN" altLang="en-US" sz="2400" b="1">
                <a:solidFill>
                  <a:srgbClr val="CC3300"/>
                </a:solidFill>
                <a:latin typeface="微软雅黑" panose="020B0503020204020204" pitchFamily="34" charset="-122"/>
                <a:ea typeface="微软雅黑" panose="020B0503020204020204" pitchFamily="34" charset="-122"/>
              </a:rPr>
              <a:t>由下向上方法</a:t>
            </a:r>
            <a:endParaRPr lang="zh-CN" altLang="en-US" sz="2400" b="1">
              <a:latin typeface="微软雅黑" panose="020B0503020204020204" pitchFamily="34" charset="-122"/>
              <a:ea typeface="微软雅黑" panose="020B0503020204020204" pitchFamily="34" charset="-122"/>
            </a:endParaRPr>
          </a:p>
        </p:txBody>
      </p:sp>
      <p:sp>
        <p:nvSpPr>
          <p:cNvPr id="238598" name="PPBand117"/>
          <p:cNvSpPr txBox="1">
            <a:spLocks noChangeArrowheads="1"/>
          </p:cNvSpPr>
          <p:nvPr/>
        </p:nvSpPr>
        <p:spPr bwMode="auto">
          <a:xfrm>
            <a:off x="228600" y="1981200"/>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适合于专用机的设计，从应用到实现级，周期几年。</a:t>
            </a:r>
          </a:p>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  缺点：当应用对象或范围变化时，效率急剧下降。</a:t>
            </a:r>
          </a:p>
        </p:txBody>
      </p:sp>
      <p:sp>
        <p:nvSpPr>
          <p:cNvPr id="238599" name="PPBand118"/>
          <p:cNvSpPr txBox="1">
            <a:spLocks noChangeArrowheads="1"/>
          </p:cNvSpPr>
          <p:nvPr/>
        </p:nvSpPr>
        <p:spPr bwMode="auto">
          <a:xfrm>
            <a:off x="228600" y="28956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原因：软、硬件脱节，不能利用最新的软件技术。</a:t>
            </a:r>
          </a:p>
        </p:txBody>
      </p:sp>
      <p:sp>
        <p:nvSpPr>
          <p:cNvPr id="238600" name="PPBand119"/>
          <p:cNvSpPr txBox="1">
            <a:spLocks noChangeArrowheads="1"/>
          </p:cNvSpPr>
          <p:nvPr/>
        </p:nvSpPr>
        <p:spPr bwMode="auto">
          <a:xfrm>
            <a:off x="228600" y="4038600"/>
            <a:ext cx="8626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前提：硬件不能改变。</a:t>
            </a:r>
          </a:p>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  缺点：易形成软、硬脱节，软件不能获得最新硬件的支持，结果软件繁杂、效率低。</a:t>
            </a:r>
          </a:p>
        </p:txBody>
      </p:sp>
      <p:sp>
        <p:nvSpPr>
          <p:cNvPr id="16282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282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3B1DF58B-7DB8-45C5-8A13-FA579446DB3B}" type="slidenum">
              <a:rPr lang="en-US" altLang="zh-CN" sz="1200" smtClean="0"/>
              <a:pPr>
                <a:spcBef>
                  <a:spcPct val="0"/>
                </a:spcBef>
                <a:buFontTx/>
                <a:buNone/>
              </a:pPr>
              <a:t>100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85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85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85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85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8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autoUpdateAnimBg="0"/>
      <p:bldP spid="238596" grpId="0" autoUpdateAnimBg="0"/>
      <p:bldP spid="238597" grpId="0" autoUpdateAnimBg="0"/>
      <p:bldP spid="238598" grpId="0" autoUpdateAnimBg="0"/>
      <p:bldP spid="238599" grpId="0" autoUpdateAnimBg="0"/>
      <p:bldP spid="23860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888C0B0-0077-4F8A-9A57-E767F1FFD109}" type="datetime1">
              <a:rPr lang="zh-CN" altLang="en-US" sz="1200" smtClean="0"/>
              <a:pPr>
                <a:spcBef>
                  <a:spcPct val="0"/>
                </a:spcBef>
                <a:buFontTx/>
                <a:buNone/>
              </a:pPr>
              <a:t>2021/9/4</a:t>
            </a:fld>
            <a:endParaRPr lang="en-US" altLang="zh-CN" sz="1200" smtClean="0"/>
          </a:p>
        </p:txBody>
      </p:sp>
      <p:sp>
        <p:nvSpPr>
          <p:cNvPr id="163843" name="PPBand120"/>
          <p:cNvSpPr txBox="1">
            <a:spLocks noChangeArrowheads="1"/>
          </p:cNvSpPr>
          <p:nvPr/>
        </p:nvSpPr>
        <p:spPr bwMode="auto">
          <a:xfrm>
            <a:off x="228600" y="228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微软雅黑" panose="020B0503020204020204" pitchFamily="34" charset="-122"/>
                <a:ea typeface="微软雅黑" panose="020B0503020204020204" pitchFamily="34" charset="-122"/>
              </a:rPr>
              <a:t>3.</a:t>
            </a:r>
            <a:r>
              <a:rPr lang="zh-CN" altLang="en-US" sz="2400" b="1">
                <a:solidFill>
                  <a:srgbClr val="CC3300"/>
                </a:solidFill>
                <a:latin typeface="微软雅黑" panose="020B0503020204020204" pitchFamily="34" charset="-122"/>
                <a:ea typeface="微软雅黑" panose="020B0503020204020204" pitchFamily="34" charset="-122"/>
              </a:rPr>
              <a:t>从中间开始方法</a:t>
            </a:r>
            <a:endParaRPr lang="zh-CN" altLang="en-US" sz="2400" b="1">
              <a:latin typeface="微软雅黑" panose="020B0503020204020204" pitchFamily="34" charset="-122"/>
              <a:ea typeface="微软雅黑" panose="020B0503020204020204" pitchFamily="34" charset="-122"/>
            </a:endParaRPr>
          </a:p>
        </p:txBody>
      </p:sp>
      <p:sp>
        <p:nvSpPr>
          <p:cNvPr id="239619" name="PPBand121"/>
          <p:cNvSpPr txBox="1">
            <a:spLocks noChangeArrowheads="1"/>
          </p:cNvSpPr>
          <p:nvPr/>
        </p:nvSpPr>
        <p:spPr bwMode="auto">
          <a:xfrm>
            <a:off x="179388" y="765175"/>
            <a:ext cx="77279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从软、硬件交界面开始设计。</a:t>
            </a:r>
          </a:p>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  要求首先进行软、硬件功能分配，同时</a:t>
            </a:r>
          </a:p>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考虑硬件能为软件提供什么支持。</a:t>
            </a:r>
          </a:p>
        </p:txBody>
      </p:sp>
      <p:sp>
        <p:nvSpPr>
          <p:cNvPr id="239620" name="PPBand122"/>
          <p:cNvSpPr txBox="1">
            <a:spLocks noChangeArrowheads="1"/>
          </p:cNvSpPr>
          <p:nvPr/>
        </p:nvSpPr>
        <p:spPr bwMode="auto">
          <a:xfrm>
            <a:off x="228600" y="210185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优点：避免软、硬件脱节，设计周期短，有利于优化设计。</a:t>
            </a:r>
          </a:p>
        </p:txBody>
      </p:sp>
      <p:sp>
        <p:nvSpPr>
          <p:cNvPr id="239621" name="PPBand123"/>
          <p:cNvSpPr txBox="1">
            <a:spLocks noChangeArrowheads="1"/>
          </p:cNvSpPr>
          <p:nvPr/>
        </p:nvSpPr>
        <p:spPr bwMode="auto">
          <a:xfrm>
            <a:off x="228600" y="3060700"/>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缺点：对设计人员要求较高，要求具有有效的软件设计环境和开发工具，便于分析、评价和设计。</a:t>
            </a:r>
          </a:p>
        </p:txBody>
      </p:sp>
      <p:sp>
        <p:nvSpPr>
          <p:cNvPr id="239622" name="PPBand124"/>
          <p:cNvSpPr txBox="1">
            <a:spLocks noChangeArrowheads="1"/>
          </p:cNvSpPr>
          <p:nvPr/>
        </p:nvSpPr>
        <p:spPr bwMode="auto">
          <a:xfrm>
            <a:off x="228600" y="400685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6600"/>
                </a:solidFill>
                <a:latin typeface="微软雅黑" panose="020B0503020204020204" pitchFamily="34" charset="-122"/>
                <a:ea typeface="微软雅黑" panose="020B0503020204020204" pitchFamily="34" charset="-122"/>
              </a:rPr>
              <a:t>  </a:t>
            </a:r>
            <a:r>
              <a:rPr lang="zh-CN" altLang="en-US" sz="2400" b="1">
                <a:solidFill>
                  <a:srgbClr val="CC6600"/>
                </a:solidFill>
                <a:latin typeface="微软雅黑" panose="020B0503020204020204" pitchFamily="34" charset="-122"/>
                <a:ea typeface="微软雅黑" panose="020B0503020204020204" pitchFamily="34" charset="-122"/>
              </a:rPr>
              <a:t>此方法引发了计算机系统结构的研究，并很快占有主导地位。</a:t>
            </a:r>
          </a:p>
        </p:txBody>
      </p:sp>
      <p:sp>
        <p:nvSpPr>
          <p:cNvPr id="16384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384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FC1F082-D299-4E37-8EF8-78BC6E9622E3}" type="slidenum">
              <a:rPr lang="en-US" altLang="zh-CN" sz="1200" smtClean="0"/>
              <a:pPr>
                <a:spcBef>
                  <a:spcPct val="0"/>
                </a:spcBef>
                <a:buFontTx/>
                <a:buNone/>
              </a:pPr>
              <a:t>101</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96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96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96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9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autoUpdateAnimBg="0"/>
      <p:bldP spid="239620" grpId="0" autoUpdateAnimBg="0"/>
      <p:bldP spid="239621" grpId="0" autoUpdateAnimBg="0"/>
      <p:bldP spid="239622"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456B063-EA42-41C3-873A-A9F2A9CE3018}" type="datetime1">
              <a:rPr lang="zh-CN" altLang="en-US" sz="1200" smtClean="0"/>
              <a:pPr>
                <a:spcBef>
                  <a:spcPct val="0"/>
                </a:spcBef>
                <a:buFontTx/>
                <a:buNone/>
              </a:pPr>
              <a:t>2021/9/4</a:t>
            </a:fld>
            <a:endParaRPr lang="en-US" altLang="zh-CN" sz="1200" smtClean="0"/>
          </a:p>
        </p:txBody>
      </p:sp>
      <p:sp>
        <p:nvSpPr>
          <p:cNvPr id="164867" name="PPBand125"/>
          <p:cNvSpPr txBox="1">
            <a:spLocks noChangeArrowheads="1"/>
          </p:cNvSpPr>
          <p:nvPr/>
        </p:nvSpPr>
        <p:spPr bwMode="auto">
          <a:xfrm>
            <a:off x="228600" y="27940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FF3300"/>
                </a:solidFill>
                <a:ea typeface="黑体" panose="02010609060101010101" pitchFamily="49" charset="-122"/>
              </a:rPr>
              <a:t>二、系统结构的设计步骤</a:t>
            </a:r>
          </a:p>
        </p:txBody>
      </p:sp>
      <p:sp>
        <p:nvSpPr>
          <p:cNvPr id="240643" name="PPBand126"/>
          <p:cNvSpPr txBox="1">
            <a:spLocks noChangeArrowheads="1"/>
          </p:cNvSpPr>
          <p:nvPr/>
        </p:nvSpPr>
        <p:spPr bwMode="auto">
          <a:xfrm>
            <a:off x="280988" y="8905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latin typeface="宋体" panose="02010600030101010101" pitchFamily="2" charset="-122"/>
              </a:rPr>
              <a:t>1.</a:t>
            </a:r>
            <a:r>
              <a:rPr lang="zh-CN" altLang="en-US" sz="2400" b="1">
                <a:solidFill>
                  <a:srgbClr val="FF3399"/>
                </a:solidFill>
                <a:latin typeface="宋体" panose="02010600030101010101" pitchFamily="2" charset="-122"/>
              </a:rPr>
              <a:t>需求分析</a:t>
            </a:r>
          </a:p>
        </p:txBody>
      </p:sp>
      <p:sp>
        <p:nvSpPr>
          <p:cNvPr id="240644" name="PPBand127"/>
          <p:cNvSpPr txBox="1">
            <a:spLocks noChangeArrowheads="1"/>
          </p:cNvSpPr>
          <p:nvPr/>
        </p:nvSpPr>
        <p:spPr bwMode="auto">
          <a:xfrm>
            <a:off x="228600" y="1370013"/>
            <a:ext cx="82318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主要在应用环境、所用语言的种类及</a:t>
            </a:r>
            <a:r>
              <a:rPr lang="zh-CN" altLang="en-US" sz="2400" b="1" dirty="0" smtClean="0">
                <a:latin typeface="宋体" panose="02010600030101010101" pitchFamily="2" charset="-122"/>
              </a:rPr>
              <a:t>特性</a:t>
            </a:r>
            <a:r>
              <a:rPr lang="zh-CN" altLang="en-US" sz="2400" b="1" dirty="0">
                <a:latin typeface="宋体" panose="02010600030101010101" pitchFamily="2" charset="-122"/>
              </a:rPr>
              <a:t>、对</a:t>
            </a:r>
            <a:r>
              <a:rPr lang="en-US" altLang="zh-CN" sz="2400" b="1" dirty="0">
                <a:latin typeface="宋体" panose="02010600030101010101" pitchFamily="2" charset="-122"/>
              </a:rPr>
              <a:t>OS</a:t>
            </a:r>
            <a:r>
              <a:rPr lang="zh-CN" altLang="en-US" sz="2400" b="1" dirty="0">
                <a:latin typeface="宋体" panose="02010600030101010101" pitchFamily="2" charset="-122"/>
              </a:rPr>
              <a:t>的特殊要求、所用外设特性、</a:t>
            </a:r>
            <a:r>
              <a:rPr lang="zh-CN" altLang="en-US" sz="2400" b="1" dirty="0" smtClean="0">
                <a:latin typeface="宋体" panose="02010600030101010101" pitchFamily="2" charset="-122"/>
              </a:rPr>
              <a:t>技术</a:t>
            </a:r>
            <a:r>
              <a:rPr lang="zh-CN" altLang="en-US" sz="2400" b="1" dirty="0">
                <a:latin typeface="宋体" panose="02010600030101010101" pitchFamily="2" charset="-122"/>
              </a:rPr>
              <a:t>经济指标、市场分析等方面。</a:t>
            </a:r>
          </a:p>
        </p:txBody>
      </p:sp>
      <p:sp>
        <p:nvSpPr>
          <p:cNvPr id="240645" name="PPBand128"/>
          <p:cNvSpPr txBox="1">
            <a:spLocks noChangeArrowheads="1"/>
          </p:cNvSpPr>
          <p:nvPr/>
        </p:nvSpPr>
        <p:spPr bwMode="auto">
          <a:xfrm>
            <a:off x="311150" y="2276872"/>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latin typeface="宋体" panose="02010600030101010101" pitchFamily="2" charset="-122"/>
              </a:rPr>
              <a:t>2.</a:t>
            </a:r>
            <a:r>
              <a:rPr lang="zh-CN" altLang="en-US" sz="2400" b="1">
                <a:solidFill>
                  <a:srgbClr val="FF3399"/>
                </a:solidFill>
                <a:latin typeface="宋体" panose="02010600030101010101" pitchFamily="2" charset="-122"/>
              </a:rPr>
              <a:t>需求说明</a:t>
            </a:r>
          </a:p>
        </p:txBody>
      </p:sp>
      <p:sp>
        <p:nvSpPr>
          <p:cNvPr id="240646" name="PPBand129"/>
          <p:cNvSpPr txBox="1">
            <a:spLocks noChangeArrowheads="1"/>
          </p:cNvSpPr>
          <p:nvPr/>
        </p:nvSpPr>
        <p:spPr bwMode="auto">
          <a:xfrm>
            <a:off x="228600" y="2757885"/>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主要包括设计准则、功能说明、器件性能说明等。</a:t>
            </a:r>
          </a:p>
        </p:txBody>
      </p:sp>
      <p:sp>
        <p:nvSpPr>
          <p:cNvPr id="240647" name="PPBand130"/>
          <p:cNvSpPr txBox="1">
            <a:spLocks noChangeArrowheads="1"/>
          </p:cNvSpPr>
          <p:nvPr/>
        </p:nvSpPr>
        <p:spPr bwMode="auto">
          <a:xfrm>
            <a:off x="304800" y="3343672"/>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latin typeface="宋体" panose="02010600030101010101" pitchFamily="2" charset="-122"/>
              </a:rPr>
              <a:t>3.</a:t>
            </a:r>
            <a:r>
              <a:rPr lang="zh-CN" altLang="en-US" sz="2400" b="1">
                <a:solidFill>
                  <a:srgbClr val="FF3399"/>
                </a:solidFill>
                <a:latin typeface="宋体" panose="02010600030101010101" pitchFamily="2" charset="-122"/>
              </a:rPr>
              <a:t>概念性设计</a:t>
            </a:r>
          </a:p>
        </p:txBody>
      </p:sp>
      <p:sp>
        <p:nvSpPr>
          <p:cNvPr id="240648" name="PPBand131"/>
          <p:cNvSpPr txBox="1">
            <a:spLocks noChangeArrowheads="1"/>
          </p:cNvSpPr>
          <p:nvPr/>
        </p:nvSpPr>
        <p:spPr bwMode="auto">
          <a:xfrm>
            <a:off x="304800" y="3824685"/>
            <a:ext cx="847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进行软、硬件功能分析，确定机器级界面。</a:t>
            </a:r>
          </a:p>
        </p:txBody>
      </p:sp>
      <p:sp>
        <p:nvSpPr>
          <p:cNvPr id="240649" name="PPBand132"/>
          <p:cNvSpPr txBox="1">
            <a:spLocks noChangeArrowheads="1"/>
          </p:cNvSpPr>
          <p:nvPr/>
        </p:nvSpPr>
        <p:spPr bwMode="auto">
          <a:xfrm>
            <a:off x="304800" y="4410472"/>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latin typeface="宋体" panose="02010600030101010101" pitchFamily="2" charset="-122"/>
              </a:rPr>
              <a:t>4.</a:t>
            </a:r>
            <a:r>
              <a:rPr lang="zh-CN" altLang="en-US" sz="2400" b="1">
                <a:solidFill>
                  <a:srgbClr val="FF3399"/>
                </a:solidFill>
                <a:latin typeface="宋体" panose="02010600030101010101" pitchFamily="2" charset="-122"/>
              </a:rPr>
              <a:t>具体设计</a:t>
            </a:r>
          </a:p>
        </p:txBody>
      </p:sp>
      <p:sp>
        <p:nvSpPr>
          <p:cNvPr id="240650" name="PPBand133"/>
          <p:cNvSpPr txBox="1">
            <a:spLocks noChangeArrowheads="1"/>
          </p:cNvSpPr>
          <p:nvPr/>
        </p:nvSpPr>
        <p:spPr bwMode="auto">
          <a:xfrm>
            <a:off x="304800" y="4815285"/>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机器级界面各方面的确切定义，可考虑几种方案。</a:t>
            </a:r>
          </a:p>
        </p:txBody>
      </p:sp>
      <p:sp>
        <p:nvSpPr>
          <p:cNvPr id="240651" name="PPBand134"/>
          <p:cNvSpPr txBox="1">
            <a:spLocks noChangeArrowheads="1"/>
          </p:cNvSpPr>
          <p:nvPr/>
        </p:nvSpPr>
        <p:spPr bwMode="auto">
          <a:xfrm>
            <a:off x="304800" y="5348685"/>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latin typeface="宋体" panose="02010600030101010101" pitchFamily="2" charset="-122"/>
              </a:rPr>
              <a:t>5.</a:t>
            </a:r>
            <a:r>
              <a:rPr lang="zh-CN" altLang="en-US" sz="2400" b="1">
                <a:solidFill>
                  <a:srgbClr val="FF3399"/>
                </a:solidFill>
                <a:latin typeface="宋体" panose="02010600030101010101" pitchFamily="2" charset="-122"/>
              </a:rPr>
              <a:t>反复进行优化设计及评价</a:t>
            </a:r>
          </a:p>
        </p:txBody>
      </p:sp>
      <p:sp>
        <p:nvSpPr>
          <p:cNvPr id="16487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487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9A7AD75-6037-4834-88C8-56B06647B201}" type="slidenum">
              <a:rPr lang="en-US" altLang="zh-CN" sz="1200" smtClean="0"/>
              <a:pPr>
                <a:spcBef>
                  <a:spcPct val="0"/>
                </a:spcBef>
                <a:buFontTx/>
                <a:buNone/>
              </a:pPr>
              <a:t>102</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06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406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06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406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06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406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06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406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0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autoUpdateAnimBg="0"/>
      <p:bldP spid="240644" grpId="0" autoUpdateAnimBg="0"/>
      <p:bldP spid="240645" grpId="0" autoUpdateAnimBg="0"/>
      <p:bldP spid="240646" grpId="0" autoUpdateAnimBg="0"/>
      <p:bldP spid="240647" grpId="0" autoUpdateAnimBg="0"/>
      <p:bldP spid="240648" grpId="0" autoUpdateAnimBg="0"/>
      <p:bldP spid="240649" grpId="0" autoUpdateAnimBg="0"/>
      <p:bldP spid="240650" grpId="0" autoUpdateAnimBg="0"/>
      <p:bldP spid="240651"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AD45971-BA86-4597-BE4F-F0307283C8C1}" type="datetime1">
              <a:rPr lang="zh-CN" altLang="en-US" sz="1200" smtClean="0"/>
              <a:pPr>
                <a:spcBef>
                  <a:spcPct val="0"/>
                </a:spcBef>
                <a:buFontTx/>
                <a:buNone/>
              </a:pPr>
              <a:t>2021/9/4</a:t>
            </a:fld>
            <a:endParaRPr lang="en-US" altLang="zh-CN" sz="1200" smtClean="0"/>
          </a:p>
        </p:txBody>
      </p:sp>
      <p:sp>
        <p:nvSpPr>
          <p:cNvPr id="165891" name="Rectangle 6"/>
          <p:cNvSpPr>
            <a:spLocks noGrp="1" noChangeArrowheads="1"/>
          </p:cNvSpPr>
          <p:nvPr>
            <p:ph type="title"/>
          </p:nvPr>
        </p:nvSpPr>
        <p:spPr>
          <a:xfrm>
            <a:off x="384175" y="1501775"/>
            <a:ext cx="8004175" cy="1143000"/>
          </a:xfrm>
        </p:spPr>
        <p:txBody>
          <a:bodyPr/>
          <a:lstStyle/>
          <a:p>
            <a:pPr algn="l" eaLnBrk="1" hangingPunct="1"/>
            <a:r>
              <a:rPr kumimoji="0" lang="en-US" altLang="zh-TW" sz="1800" i="1" u="sng" smtClean="0">
                <a:solidFill>
                  <a:schemeClr val="accent2"/>
                </a:solidFill>
                <a:latin typeface="Arial" panose="020B0604020202020204" pitchFamily="34" charset="0"/>
                <a:ea typeface="PMingLiU" panose="02020500000000000000" pitchFamily="18" charset="-120"/>
              </a:rPr>
              <a:t>Already known how to define, measure and summarize performance, then we can explore some of the principles and guidelines in design and analysis of computers. </a:t>
            </a:r>
            <a:br>
              <a:rPr kumimoji="0" lang="en-US" altLang="zh-TW" sz="1800" i="1" u="sng" smtClean="0">
                <a:solidFill>
                  <a:schemeClr val="accent2"/>
                </a:solidFill>
                <a:latin typeface="Arial" panose="020B0604020202020204" pitchFamily="34" charset="0"/>
                <a:ea typeface="PMingLiU" panose="02020500000000000000" pitchFamily="18" charset="-120"/>
              </a:rPr>
            </a:br>
            <a:endParaRPr lang="en-US" altLang="zh-CN" sz="1800" smtClean="0">
              <a:solidFill>
                <a:srgbClr val="D60093"/>
              </a:solidFill>
            </a:endParaRPr>
          </a:p>
        </p:txBody>
      </p:sp>
      <p:sp>
        <p:nvSpPr>
          <p:cNvPr id="220167" name="Rectangle 7"/>
          <p:cNvSpPr>
            <a:spLocks noGrp="1" noChangeArrowheads="1"/>
          </p:cNvSpPr>
          <p:nvPr>
            <p:ph type="body" idx="1"/>
          </p:nvPr>
        </p:nvSpPr>
        <p:spPr>
          <a:xfrm>
            <a:off x="827088" y="2492375"/>
            <a:ext cx="8534400" cy="5105400"/>
          </a:xfrm>
        </p:spPr>
        <p:txBody>
          <a:bodyPr/>
          <a:lstStyle/>
          <a:p>
            <a:pPr eaLnBrk="1" hangingPunct="1"/>
            <a:r>
              <a:rPr lang="en-US" altLang="zh-CN" dirty="0" smtClean="0">
                <a:solidFill>
                  <a:srgbClr val="FFC000"/>
                </a:solidFill>
              </a:rPr>
              <a:t>Take Advantage of Parallelism</a:t>
            </a:r>
          </a:p>
          <a:p>
            <a:pPr eaLnBrk="1" hangingPunct="1"/>
            <a:r>
              <a:rPr lang="en-US" altLang="zh-CN" dirty="0" smtClean="0">
                <a:solidFill>
                  <a:srgbClr val="00B050"/>
                </a:solidFill>
              </a:rPr>
              <a:t>Focus on the Common Case</a:t>
            </a:r>
          </a:p>
          <a:p>
            <a:pPr lvl="1" eaLnBrk="1" hangingPunct="1"/>
            <a:r>
              <a:rPr lang="en-US" altLang="zh-CN" dirty="0" smtClean="0"/>
              <a:t>Amdahl’s Law (or Gustafson's Law)</a:t>
            </a:r>
          </a:p>
          <a:p>
            <a:pPr lvl="1" eaLnBrk="1" hangingPunct="1"/>
            <a:r>
              <a:rPr lang="en-US" altLang="zh-CN" dirty="0" smtClean="0"/>
              <a:t>E.g. common case supported by special hardware; uncommon cases in software</a:t>
            </a:r>
          </a:p>
          <a:p>
            <a:pPr eaLnBrk="1" hangingPunct="1"/>
            <a:r>
              <a:rPr lang="en-US" altLang="zh-CN" dirty="0" smtClean="0">
                <a:solidFill>
                  <a:srgbClr val="0070C0"/>
                </a:solidFill>
              </a:rPr>
              <a:t>Principle of Locality</a:t>
            </a:r>
          </a:p>
          <a:p>
            <a:pPr eaLnBrk="1" hangingPunct="1"/>
            <a:r>
              <a:rPr lang="en-US" altLang="zh-CN" dirty="0" smtClean="0">
                <a:solidFill>
                  <a:srgbClr val="D60093"/>
                </a:solidFill>
              </a:rPr>
              <a:t>The Performance Equation</a:t>
            </a:r>
          </a:p>
        </p:txBody>
      </p:sp>
      <p:sp>
        <p:nvSpPr>
          <p:cNvPr id="8" name="Rectangle 2"/>
          <p:cNvSpPr txBox="1">
            <a:spLocks noChangeArrowheads="1"/>
          </p:cNvSpPr>
          <p:nvPr/>
        </p:nvSpPr>
        <p:spPr bwMode="auto">
          <a:xfrm>
            <a:off x="107950" y="328613"/>
            <a:ext cx="858678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eaLnBrk="1" hangingPunct="1">
              <a:lnSpc>
                <a:spcPct val="90000"/>
              </a:lnSpc>
              <a:defRPr/>
            </a:pPr>
            <a:r>
              <a:rPr lang="zh-CN" altLang="en-US" sz="3200" kern="0" dirty="0" smtClean="0">
                <a:solidFill>
                  <a:schemeClr val="tx1"/>
                </a:solidFill>
                <a:ea typeface="PMingLiU" panose="02020500000000000000" pitchFamily="18" charset="-120"/>
              </a:rPr>
              <a:t>三、</a:t>
            </a:r>
            <a:r>
              <a:rPr lang="zh-TW" altLang="en-US" sz="3200" kern="0" dirty="0" smtClean="0">
                <a:solidFill>
                  <a:schemeClr val="tx1"/>
                </a:solidFill>
                <a:ea typeface="PMingLiU" panose="02020500000000000000" pitchFamily="18" charset="-120"/>
              </a:rPr>
              <a:t> </a:t>
            </a:r>
            <a:r>
              <a:rPr lang="en-US" altLang="zh-TW" kern="0" dirty="0" smtClean="0">
                <a:solidFill>
                  <a:schemeClr val="tx1"/>
                </a:solidFill>
                <a:ea typeface="PMingLiU" panose="02020500000000000000" pitchFamily="18" charset="-120"/>
              </a:rPr>
              <a:t>Quantitative Principles of Computer Design</a:t>
            </a:r>
          </a:p>
        </p:txBody>
      </p:sp>
      <p:sp>
        <p:nvSpPr>
          <p:cNvPr id="165894"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589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79C9D67-D006-4E40-9C32-D3BE3E751918}" type="slidenum">
              <a:rPr lang="en-US" altLang="zh-CN" sz="1200" smtClean="0"/>
              <a:pPr>
                <a:spcBef>
                  <a:spcPct val="0"/>
                </a:spcBef>
                <a:buFontTx/>
                <a:buNone/>
              </a:pPr>
              <a:t>103</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0167">
                                            <p:txEl>
                                              <p:pRg st="0" end="0"/>
                                            </p:txEl>
                                          </p:spTgt>
                                        </p:tgtEl>
                                        <p:attrNameLst>
                                          <p:attrName>style.visibility</p:attrName>
                                        </p:attrNameLst>
                                      </p:cBhvr>
                                      <p:to>
                                        <p:strVal val="visible"/>
                                      </p:to>
                                    </p:set>
                                    <p:animEffect transition="in" filter="wipe(down)">
                                      <p:cBhvr>
                                        <p:cTn id="7" dur="500"/>
                                        <p:tgtEl>
                                          <p:spTgt spid="2201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0167">
                                            <p:txEl>
                                              <p:pRg st="1" end="1"/>
                                            </p:txEl>
                                          </p:spTgt>
                                        </p:tgtEl>
                                        <p:attrNameLst>
                                          <p:attrName>style.visibility</p:attrName>
                                        </p:attrNameLst>
                                      </p:cBhvr>
                                      <p:to>
                                        <p:strVal val="visible"/>
                                      </p:to>
                                    </p:set>
                                    <p:animEffect transition="in" filter="wipe(down)">
                                      <p:cBhvr>
                                        <p:cTn id="12" dur="500"/>
                                        <p:tgtEl>
                                          <p:spTgt spid="220167">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0167">
                                            <p:txEl>
                                              <p:pRg st="2" end="2"/>
                                            </p:txEl>
                                          </p:spTgt>
                                        </p:tgtEl>
                                        <p:attrNameLst>
                                          <p:attrName>style.visibility</p:attrName>
                                        </p:attrNameLst>
                                      </p:cBhvr>
                                      <p:to>
                                        <p:strVal val="visible"/>
                                      </p:to>
                                    </p:set>
                                    <p:animEffect transition="in" filter="wipe(down)">
                                      <p:cBhvr>
                                        <p:cTn id="15" dur="500"/>
                                        <p:tgtEl>
                                          <p:spTgt spid="220167">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0167">
                                            <p:txEl>
                                              <p:pRg st="3" end="3"/>
                                            </p:txEl>
                                          </p:spTgt>
                                        </p:tgtEl>
                                        <p:attrNameLst>
                                          <p:attrName>style.visibility</p:attrName>
                                        </p:attrNameLst>
                                      </p:cBhvr>
                                      <p:to>
                                        <p:strVal val="visible"/>
                                      </p:to>
                                    </p:set>
                                    <p:animEffect transition="in" filter="wipe(down)">
                                      <p:cBhvr>
                                        <p:cTn id="18" dur="500"/>
                                        <p:tgtEl>
                                          <p:spTgt spid="22016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0167">
                                            <p:txEl>
                                              <p:pRg st="4" end="4"/>
                                            </p:txEl>
                                          </p:spTgt>
                                        </p:tgtEl>
                                        <p:attrNameLst>
                                          <p:attrName>style.visibility</p:attrName>
                                        </p:attrNameLst>
                                      </p:cBhvr>
                                      <p:to>
                                        <p:strVal val="visible"/>
                                      </p:to>
                                    </p:set>
                                    <p:animEffect transition="in" filter="wipe(down)">
                                      <p:cBhvr>
                                        <p:cTn id="23" dur="500"/>
                                        <p:tgtEl>
                                          <p:spTgt spid="220167">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20167">
                                            <p:txEl>
                                              <p:pRg st="5" end="5"/>
                                            </p:txEl>
                                          </p:spTgt>
                                        </p:tgtEl>
                                        <p:attrNameLst>
                                          <p:attrName>style.visibility</p:attrName>
                                        </p:attrNameLst>
                                      </p:cBhvr>
                                      <p:to>
                                        <p:strVal val="visible"/>
                                      </p:to>
                                    </p:set>
                                    <p:animEffect transition="in" filter="wipe(down)">
                                      <p:cBhvr>
                                        <p:cTn id="28" dur="500"/>
                                        <p:tgtEl>
                                          <p:spTgt spid="2201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86E75B9-D4F3-491A-8542-D75D1AFE32F9}" type="datetime1">
              <a:rPr lang="zh-CN" altLang="en-US" sz="1200" smtClean="0"/>
              <a:pPr>
                <a:spcBef>
                  <a:spcPct val="0"/>
                </a:spcBef>
                <a:buFontTx/>
                <a:buNone/>
              </a:pPr>
              <a:t>2021/9/4</a:t>
            </a:fld>
            <a:endParaRPr lang="en-US" altLang="zh-CN" sz="1200" smtClean="0"/>
          </a:p>
        </p:txBody>
      </p:sp>
      <p:sp>
        <p:nvSpPr>
          <p:cNvPr id="167939" name="Rectangle 2"/>
          <p:cNvSpPr>
            <a:spLocks noGrp="1" noChangeArrowheads="1"/>
          </p:cNvSpPr>
          <p:nvPr>
            <p:ph type="title"/>
          </p:nvPr>
        </p:nvSpPr>
        <p:spPr>
          <a:xfrm>
            <a:off x="685800" y="44450"/>
            <a:ext cx="7772400" cy="1143000"/>
          </a:xfrm>
        </p:spPr>
        <p:txBody>
          <a:bodyPr/>
          <a:lstStyle/>
          <a:p>
            <a:pPr eaLnBrk="1" hangingPunct="1"/>
            <a:r>
              <a:rPr lang="en-US" altLang="zh-CN" sz="3600" smtClean="0"/>
              <a:t>Parallelism</a:t>
            </a:r>
          </a:p>
        </p:txBody>
      </p:sp>
      <p:sp>
        <p:nvSpPr>
          <p:cNvPr id="167940" name="Rectangle 3"/>
          <p:cNvSpPr>
            <a:spLocks noGrp="1" noChangeArrowheads="1"/>
          </p:cNvSpPr>
          <p:nvPr>
            <p:ph type="body" idx="1"/>
          </p:nvPr>
        </p:nvSpPr>
        <p:spPr>
          <a:xfrm>
            <a:off x="685800" y="1416050"/>
            <a:ext cx="7772400" cy="4114800"/>
          </a:xfrm>
        </p:spPr>
        <p:txBody>
          <a:bodyPr/>
          <a:lstStyle/>
          <a:p>
            <a:pPr eaLnBrk="1" hangingPunct="1">
              <a:buFontTx/>
              <a:buNone/>
            </a:pPr>
            <a:r>
              <a:rPr lang="en-US" altLang="zh-CN" sz="2400" dirty="0" smtClean="0">
                <a:solidFill>
                  <a:srgbClr val="D60093"/>
                </a:solidFill>
              </a:rPr>
              <a:t>How to improve performance?</a:t>
            </a:r>
          </a:p>
          <a:p>
            <a:pPr eaLnBrk="1" hangingPunct="1"/>
            <a:endParaRPr lang="en-US" altLang="zh-CN" sz="2400" dirty="0" smtClean="0"/>
          </a:p>
          <a:p>
            <a:pPr eaLnBrk="1" hangingPunct="1"/>
            <a:r>
              <a:rPr lang="en-US" altLang="zh-CN" sz="2400" dirty="0" smtClean="0"/>
              <a:t>(Super)-pipelining</a:t>
            </a:r>
          </a:p>
          <a:p>
            <a:pPr eaLnBrk="1" hangingPunct="1"/>
            <a:r>
              <a:rPr lang="en-US" altLang="zh-CN" sz="2400" dirty="0" smtClean="0"/>
              <a:t>Powerful instructions</a:t>
            </a:r>
          </a:p>
          <a:p>
            <a:pPr lvl="1" eaLnBrk="1" hangingPunct="1"/>
            <a:r>
              <a:rPr lang="en-US" altLang="zh-CN" sz="2000" dirty="0" smtClean="0"/>
              <a:t>MD-technique</a:t>
            </a:r>
          </a:p>
          <a:p>
            <a:pPr lvl="2" eaLnBrk="1" hangingPunct="1"/>
            <a:r>
              <a:rPr lang="en-US" altLang="zh-CN" sz="1800" dirty="0" smtClean="0"/>
              <a:t>multiple data operands per operation</a:t>
            </a:r>
          </a:p>
          <a:p>
            <a:pPr lvl="1" eaLnBrk="1" hangingPunct="1"/>
            <a:r>
              <a:rPr lang="en-US" altLang="zh-CN" sz="2000" dirty="0" smtClean="0"/>
              <a:t>MO-technique</a:t>
            </a:r>
          </a:p>
          <a:p>
            <a:pPr lvl="2" eaLnBrk="1" hangingPunct="1"/>
            <a:r>
              <a:rPr lang="en-US" altLang="zh-CN" sz="1800" dirty="0" smtClean="0"/>
              <a:t>multiple operations per instruction</a:t>
            </a:r>
          </a:p>
          <a:p>
            <a:pPr eaLnBrk="1" hangingPunct="1"/>
            <a:r>
              <a:rPr lang="en-US" altLang="zh-CN" sz="2400" dirty="0" smtClean="0"/>
              <a:t>Multiple instruction issue</a:t>
            </a:r>
          </a:p>
          <a:p>
            <a:pPr lvl="1" eaLnBrk="1" hangingPunct="1"/>
            <a:r>
              <a:rPr lang="en-US" altLang="zh-CN" sz="2000" dirty="0" smtClean="0"/>
              <a:t>single instruction-program stream</a:t>
            </a:r>
          </a:p>
          <a:p>
            <a:pPr lvl="1" eaLnBrk="1" hangingPunct="1"/>
            <a:r>
              <a:rPr lang="en-US" altLang="zh-CN" sz="2000" dirty="0" smtClean="0"/>
              <a:t>multiple streams (or programs, or tasks)</a:t>
            </a:r>
          </a:p>
        </p:txBody>
      </p:sp>
      <p:sp>
        <p:nvSpPr>
          <p:cNvPr id="167941"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794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A253308-9035-4A7E-BA53-5FD9172DD59A}" type="slidenum">
              <a:rPr lang="en-US" altLang="zh-CN" sz="1200" smtClean="0"/>
              <a:pPr>
                <a:spcBef>
                  <a:spcPct val="0"/>
                </a:spcBef>
                <a:buFontTx/>
                <a:buNone/>
              </a:pPr>
              <a:t>104</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940">
                                            <p:txEl>
                                              <p:pRg st="2" end="2"/>
                                            </p:txEl>
                                          </p:spTgt>
                                        </p:tgtEl>
                                        <p:attrNameLst>
                                          <p:attrName>style.visibility</p:attrName>
                                        </p:attrNameLst>
                                      </p:cBhvr>
                                      <p:to>
                                        <p:strVal val="visible"/>
                                      </p:to>
                                    </p:set>
                                    <p:anim calcmode="lin" valueType="num">
                                      <p:cBhvr additive="base">
                                        <p:cTn id="7" dur="500" fill="hold"/>
                                        <p:tgtEl>
                                          <p:spTgt spid="16794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40">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940">
                                            <p:txEl>
                                              <p:pRg st="3" end="3"/>
                                            </p:txEl>
                                          </p:spTgt>
                                        </p:tgtEl>
                                        <p:attrNameLst>
                                          <p:attrName>style.visibility</p:attrName>
                                        </p:attrNameLst>
                                      </p:cBhvr>
                                      <p:to>
                                        <p:strVal val="visible"/>
                                      </p:to>
                                    </p:set>
                                    <p:anim calcmode="lin" valueType="num">
                                      <p:cBhvr additive="base">
                                        <p:cTn id="11" dur="500" fill="hold"/>
                                        <p:tgtEl>
                                          <p:spTgt spid="167940">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940">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7940">
                                            <p:txEl>
                                              <p:pRg st="4" end="4"/>
                                            </p:txEl>
                                          </p:spTgt>
                                        </p:tgtEl>
                                        <p:attrNameLst>
                                          <p:attrName>style.visibility</p:attrName>
                                        </p:attrNameLst>
                                      </p:cBhvr>
                                      <p:to>
                                        <p:strVal val="visible"/>
                                      </p:to>
                                    </p:set>
                                    <p:anim calcmode="lin" valueType="num">
                                      <p:cBhvr additive="base">
                                        <p:cTn id="15" dur="500" fill="hold"/>
                                        <p:tgtEl>
                                          <p:spTgt spid="167940">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7940">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7940">
                                            <p:txEl>
                                              <p:pRg st="5" end="5"/>
                                            </p:txEl>
                                          </p:spTgt>
                                        </p:tgtEl>
                                        <p:attrNameLst>
                                          <p:attrName>style.visibility</p:attrName>
                                        </p:attrNameLst>
                                      </p:cBhvr>
                                      <p:to>
                                        <p:strVal val="visible"/>
                                      </p:to>
                                    </p:set>
                                    <p:anim calcmode="lin" valueType="num">
                                      <p:cBhvr additive="base">
                                        <p:cTn id="19" dur="500" fill="hold"/>
                                        <p:tgtEl>
                                          <p:spTgt spid="167940">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7940">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7940">
                                            <p:txEl>
                                              <p:pRg st="6" end="6"/>
                                            </p:txEl>
                                          </p:spTgt>
                                        </p:tgtEl>
                                        <p:attrNameLst>
                                          <p:attrName>style.visibility</p:attrName>
                                        </p:attrNameLst>
                                      </p:cBhvr>
                                      <p:to>
                                        <p:strVal val="visible"/>
                                      </p:to>
                                    </p:set>
                                    <p:anim calcmode="lin" valueType="num">
                                      <p:cBhvr additive="base">
                                        <p:cTn id="23" dur="500" fill="hold"/>
                                        <p:tgtEl>
                                          <p:spTgt spid="167940">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7940">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7940">
                                            <p:txEl>
                                              <p:pRg st="7" end="7"/>
                                            </p:txEl>
                                          </p:spTgt>
                                        </p:tgtEl>
                                        <p:attrNameLst>
                                          <p:attrName>style.visibility</p:attrName>
                                        </p:attrNameLst>
                                      </p:cBhvr>
                                      <p:to>
                                        <p:strVal val="visible"/>
                                      </p:to>
                                    </p:set>
                                    <p:anim calcmode="lin" valueType="num">
                                      <p:cBhvr additive="base">
                                        <p:cTn id="27" dur="500" fill="hold"/>
                                        <p:tgtEl>
                                          <p:spTgt spid="167940">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7940">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7940">
                                            <p:txEl>
                                              <p:pRg st="8" end="8"/>
                                            </p:txEl>
                                          </p:spTgt>
                                        </p:tgtEl>
                                        <p:attrNameLst>
                                          <p:attrName>style.visibility</p:attrName>
                                        </p:attrNameLst>
                                      </p:cBhvr>
                                      <p:to>
                                        <p:strVal val="visible"/>
                                      </p:to>
                                    </p:set>
                                    <p:anim calcmode="lin" valueType="num">
                                      <p:cBhvr additive="base">
                                        <p:cTn id="31" dur="500" fill="hold"/>
                                        <p:tgtEl>
                                          <p:spTgt spid="167940">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7940">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7940">
                                            <p:txEl>
                                              <p:pRg st="9" end="9"/>
                                            </p:txEl>
                                          </p:spTgt>
                                        </p:tgtEl>
                                        <p:attrNameLst>
                                          <p:attrName>style.visibility</p:attrName>
                                        </p:attrNameLst>
                                      </p:cBhvr>
                                      <p:to>
                                        <p:strVal val="visible"/>
                                      </p:to>
                                    </p:set>
                                    <p:anim calcmode="lin" valueType="num">
                                      <p:cBhvr additive="base">
                                        <p:cTn id="35" dur="500" fill="hold"/>
                                        <p:tgtEl>
                                          <p:spTgt spid="167940">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7940">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7940">
                                            <p:txEl>
                                              <p:pRg st="10" end="10"/>
                                            </p:txEl>
                                          </p:spTgt>
                                        </p:tgtEl>
                                        <p:attrNameLst>
                                          <p:attrName>style.visibility</p:attrName>
                                        </p:attrNameLst>
                                      </p:cBhvr>
                                      <p:to>
                                        <p:strVal val="visible"/>
                                      </p:to>
                                    </p:set>
                                    <p:anim calcmode="lin" valueType="num">
                                      <p:cBhvr additive="base">
                                        <p:cTn id="39" dur="500" fill="hold"/>
                                        <p:tgtEl>
                                          <p:spTgt spid="167940">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794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D89B613-130E-4018-AC29-FB30F30F8E46}" type="datetime1">
              <a:rPr lang="zh-CN" altLang="en-US" sz="1200" smtClean="0"/>
              <a:pPr>
                <a:spcBef>
                  <a:spcPct val="0"/>
                </a:spcBef>
                <a:buFontTx/>
                <a:buNone/>
              </a:pPr>
              <a:t>2021/9/4</a:t>
            </a:fld>
            <a:endParaRPr lang="en-US" altLang="zh-CN" sz="1200" smtClean="0"/>
          </a:p>
        </p:txBody>
      </p:sp>
      <p:sp>
        <p:nvSpPr>
          <p:cNvPr id="110596" name="Rectangle 2"/>
          <p:cNvSpPr>
            <a:spLocks noGrp="1" noChangeArrowheads="1"/>
          </p:cNvSpPr>
          <p:nvPr>
            <p:ph type="body" idx="1"/>
          </p:nvPr>
        </p:nvSpPr>
        <p:spPr>
          <a:xfrm>
            <a:off x="252413" y="1412875"/>
            <a:ext cx="8440737" cy="5040313"/>
          </a:xfrm>
        </p:spPr>
        <p:txBody>
          <a:bodyPr/>
          <a:lstStyle/>
          <a:p>
            <a:pPr marL="387350" indent="-387350" eaLnBrk="1" hangingPunct="1">
              <a:spcBef>
                <a:spcPct val="10000"/>
              </a:spcBef>
              <a:buFont typeface="Wingdings" panose="05000000000000000000" pitchFamily="2" charset="2"/>
              <a:buChar char="q"/>
              <a:defRPr/>
            </a:pPr>
            <a:r>
              <a:rPr lang="en-US" altLang="zh-TW" sz="2000" b="1" dirty="0" smtClean="0">
                <a:ea typeface="PMingLiU" panose="02020500000000000000" pitchFamily="18" charset="-120"/>
              </a:rPr>
              <a:t>Important fundamental observations come from the properties of programs.</a:t>
            </a:r>
          </a:p>
          <a:p>
            <a:pPr marL="787400" lvl="1" indent="-387350" eaLnBrk="1" hangingPunct="1">
              <a:spcBef>
                <a:spcPct val="10000"/>
              </a:spcBef>
              <a:buFont typeface="Wingdings" panose="05000000000000000000" pitchFamily="2" charset="2"/>
              <a:buChar char="Ø"/>
              <a:defRPr/>
            </a:pPr>
            <a:r>
              <a:rPr lang="en-US" altLang="zh-TW" sz="1800" b="1" dirty="0" smtClean="0">
                <a:ea typeface="PMingLiU" panose="02020500000000000000" pitchFamily="18" charset="-120"/>
              </a:rPr>
              <a:t>Principle of locality: </a:t>
            </a:r>
            <a:r>
              <a:rPr lang="en-US" altLang="zh-TW" sz="1800" b="1" dirty="0" smtClean="0">
                <a:solidFill>
                  <a:srgbClr val="7030A0"/>
                </a:solidFill>
                <a:ea typeface="PMingLiU" panose="02020500000000000000" pitchFamily="18" charset="-120"/>
              </a:rPr>
              <a:t>Programs tend to reuse data and instructions they have used recently</a:t>
            </a:r>
            <a:r>
              <a:rPr lang="en-US" altLang="zh-TW" sz="1800" dirty="0" smtClean="0">
                <a:ea typeface="PMingLiU" panose="02020500000000000000" pitchFamily="18" charset="-120"/>
              </a:rPr>
              <a:t>.</a:t>
            </a:r>
          </a:p>
          <a:p>
            <a:pPr marL="387350" indent="-387350" eaLnBrk="1" hangingPunct="1">
              <a:spcBef>
                <a:spcPct val="10000"/>
              </a:spcBef>
              <a:buFont typeface="Wingdings" panose="05000000000000000000" pitchFamily="2" charset="2"/>
              <a:buChar char="q"/>
              <a:defRPr/>
            </a:pPr>
            <a:r>
              <a:rPr lang="en-US" altLang="zh-TW" sz="2000" b="1" dirty="0" smtClean="0">
                <a:ea typeface="PMingLiU" panose="02020500000000000000" pitchFamily="18" charset="-120"/>
              </a:rPr>
              <a:t>There are two different types of locality: (Ref. Chapter 5)</a:t>
            </a:r>
          </a:p>
          <a:p>
            <a:pPr marL="863600" lvl="1" eaLnBrk="1" hangingPunct="1">
              <a:spcBef>
                <a:spcPct val="10000"/>
              </a:spcBef>
              <a:buFont typeface="Wingdings" panose="05000000000000000000" pitchFamily="2" charset="2"/>
              <a:buChar char="Ø"/>
              <a:defRPr/>
            </a:pPr>
            <a:r>
              <a:rPr lang="en-US" altLang="zh-TW" sz="2000" b="1" dirty="0" smtClean="0">
                <a:solidFill>
                  <a:srgbClr val="CC00FF"/>
                </a:solidFill>
                <a:ea typeface="PMingLiU" panose="02020500000000000000" pitchFamily="18" charset="-120"/>
              </a:rPr>
              <a:t>Temporal Locality</a:t>
            </a:r>
            <a:r>
              <a:rPr lang="en-US" altLang="zh-TW" sz="2000" b="1" dirty="0" smtClean="0">
                <a:ea typeface="PMingLiU" panose="02020500000000000000" pitchFamily="18" charset="-120"/>
              </a:rPr>
              <a:t> (locality in time):</a:t>
            </a:r>
            <a:r>
              <a:rPr lang="en-US" altLang="zh-TW" sz="2000" dirty="0" smtClean="0">
                <a:ea typeface="PMingLiU" panose="02020500000000000000" pitchFamily="18" charset="-120"/>
              </a:rPr>
              <a:t>  If an item is referenced, it will tend to be referenced again soon (loops, reuse, etc.)</a:t>
            </a:r>
          </a:p>
          <a:p>
            <a:pPr marL="863600" lvl="1" eaLnBrk="1" hangingPunct="1">
              <a:spcBef>
                <a:spcPct val="10000"/>
              </a:spcBef>
              <a:buFont typeface="Wingdings" panose="05000000000000000000" pitchFamily="2" charset="2"/>
              <a:buChar char="Ø"/>
              <a:defRPr/>
            </a:pPr>
            <a:r>
              <a:rPr lang="en-US" altLang="zh-TW" sz="2000" b="1" dirty="0" smtClean="0">
                <a:solidFill>
                  <a:srgbClr val="CC00FF"/>
                </a:solidFill>
                <a:ea typeface="PMingLiU" panose="02020500000000000000" pitchFamily="18" charset="-120"/>
              </a:rPr>
              <a:t>Spatial Locality</a:t>
            </a:r>
            <a:r>
              <a:rPr lang="en-US" altLang="zh-TW" sz="2000" b="1" dirty="0" smtClean="0">
                <a:ea typeface="PMingLiU" panose="02020500000000000000" pitchFamily="18" charset="-120"/>
              </a:rPr>
              <a:t> (locality in space/location):</a:t>
            </a:r>
            <a:r>
              <a:rPr lang="en-US" altLang="zh-TW" sz="2000" dirty="0" smtClean="0">
                <a:ea typeface="PMingLiU" panose="02020500000000000000" pitchFamily="18" charset="-120"/>
              </a:rPr>
              <a:t>  If an item is referenced, items whose addresses are close one another tend to be referenced soon (straight line code, array access, etc.)</a:t>
            </a:r>
          </a:p>
          <a:p>
            <a:pPr marL="387350" indent="-387350" eaLnBrk="1" hangingPunct="1">
              <a:spcBef>
                <a:spcPct val="10000"/>
              </a:spcBef>
              <a:buFont typeface="Wingdings" panose="05000000000000000000" pitchFamily="2" charset="2"/>
              <a:buChar char="q"/>
              <a:defRPr/>
            </a:pPr>
            <a:r>
              <a:rPr lang="en-US" altLang="zh-TW" sz="2000" b="1" dirty="0" smtClean="0">
                <a:ea typeface="PMingLiU" panose="02020500000000000000" pitchFamily="18" charset="-120"/>
              </a:rPr>
              <a:t>We can </a:t>
            </a:r>
            <a:r>
              <a:rPr lang="en-US" altLang="zh-TW" sz="2000" i="1" dirty="0" smtClean="0">
                <a:solidFill>
                  <a:schemeClr val="accent2"/>
                </a:solidFill>
                <a:ea typeface="PMingLiU" panose="02020500000000000000" pitchFamily="18" charset="-120"/>
              </a:rPr>
              <a:t>predict</a:t>
            </a:r>
            <a:r>
              <a:rPr lang="en-US" altLang="zh-TW" sz="2000" b="1" dirty="0" smtClean="0">
                <a:ea typeface="PMingLiU" panose="02020500000000000000" pitchFamily="18" charset="-120"/>
              </a:rPr>
              <a:t> with reasonable accuracy what </a:t>
            </a:r>
            <a:r>
              <a:rPr lang="en-US" altLang="zh-TW" sz="2000" i="1" dirty="0" smtClean="0">
                <a:solidFill>
                  <a:schemeClr val="accent2"/>
                </a:solidFill>
                <a:ea typeface="PMingLiU" panose="02020500000000000000" pitchFamily="18" charset="-120"/>
              </a:rPr>
              <a:t>instructions and data</a:t>
            </a:r>
            <a:r>
              <a:rPr lang="en-US" altLang="zh-TW" sz="2000" b="1" dirty="0" smtClean="0">
                <a:ea typeface="PMingLiU" panose="02020500000000000000" pitchFamily="18" charset="-120"/>
              </a:rPr>
              <a:t>  a program will use in the near future based on its accesses in the past.</a:t>
            </a:r>
          </a:p>
          <a:p>
            <a:pPr marL="387350" indent="-387350" eaLnBrk="1" hangingPunct="1">
              <a:spcBef>
                <a:spcPct val="10000"/>
              </a:spcBef>
              <a:buFont typeface="Wingdings" panose="05000000000000000000" pitchFamily="2" charset="2"/>
              <a:buChar char="q"/>
              <a:defRPr/>
            </a:pPr>
            <a:r>
              <a:rPr lang="en-US" altLang="zh-TW" sz="2000" b="1" dirty="0" smtClean="0">
                <a:solidFill>
                  <a:srgbClr val="00B0F0"/>
                </a:solidFill>
                <a:ea typeface="PMingLiU" panose="02020500000000000000" pitchFamily="18" charset="-120"/>
              </a:rPr>
              <a:t>A program spends 90% of its execution time in only 10% of the code.</a:t>
            </a:r>
          </a:p>
        </p:txBody>
      </p:sp>
      <p:sp>
        <p:nvSpPr>
          <p:cNvPr id="169988" name="Rectangle 3"/>
          <p:cNvSpPr>
            <a:spLocks noGrp="1" noChangeArrowheads="1"/>
          </p:cNvSpPr>
          <p:nvPr>
            <p:ph type="title"/>
          </p:nvPr>
        </p:nvSpPr>
        <p:spPr>
          <a:xfrm>
            <a:off x="715963" y="333375"/>
            <a:ext cx="7772400" cy="935038"/>
          </a:xfrm>
        </p:spPr>
        <p:txBody>
          <a:bodyPr/>
          <a:lstStyle/>
          <a:p>
            <a:pPr eaLnBrk="1" hangingPunct="1"/>
            <a:r>
              <a:rPr lang="en-US" altLang="zh-TW" smtClean="0">
                <a:solidFill>
                  <a:srgbClr val="FF3300"/>
                </a:solidFill>
              </a:rPr>
              <a:t>Principle of Locality</a:t>
            </a:r>
          </a:p>
        </p:txBody>
      </p:sp>
      <p:sp>
        <p:nvSpPr>
          <p:cNvPr id="2" name="矩形 1"/>
          <p:cNvSpPr>
            <a:spLocks noChangeArrowheads="1"/>
          </p:cNvSpPr>
          <p:nvPr/>
        </p:nvSpPr>
        <p:spPr bwMode="auto">
          <a:xfrm>
            <a:off x="963588" y="5806976"/>
            <a:ext cx="7372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FontTx/>
              <a:buNone/>
            </a:pPr>
            <a:r>
              <a:rPr lang="en-US" altLang="zh-CN" sz="2400" dirty="0">
                <a:solidFill>
                  <a:srgbClr val="FF0000"/>
                </a:solidFill>
              </a:rPr>
              <a:t>Last 30 years, HW  relied on locality for memory </a:t>
            </a:r>
            <a:r>
              <a:rPr lang="en-US" altLang="zh-CN" sz="2400" dirty="0" err="1">
                <a:solidFill>
                  <a:srgbClr val="FF0000"/>
                </a:solidFill>
              </a:rPr>
              <a:t>perf</a:t>
            </a:r>
            <a:r>
              <a:rPr lang="en-US" altLang="zh-CN" sz="2400" dirty="0">
                <a:solidFill>
                  <a:srgbClr val="FF0000"/>
                </a:solidFill>
              </a:rPr>
              <a:t>.</a:t>
            </a:r>
          </a:p>
        </p:txBody>
      </p:sp>
      <p:sp>
        <p:nvSpPr>
          <p:cNvPr id="16999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999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3F948FD-29FA-4272-AC1A-7239EAC3EE26}" type="slidenum">
              <a:rPr lang="en-US" altLang="zh-CN" sz="1200" smtClean="0"/>
              <a:pPr>
                <a:spcBef>
                  <a:spcPct val="0"/>
                </a:spcBef>
                <a:buFontTx/>
                <a:buNone/>
              </a:pPr>
              <a:t>105</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596">
                                            <p:txEl>
                                              <p:pRg st="0" end="0"/>
                                            </p:txEl>
                                          </p:spTgt>
                                        </p:tgtEl>
                                        <p:attrNameLst>
                                          <p:attrName>style.visibility</p:attrName>
                                        </p:attrNameLst>
                                      </p:cBhvr>
                                      <p:to>
                                        <p:strVal val="visible"/>
                                      </p:to>
                                    </p:set>
                                    <p:anim calcmode="lin" valueType="num">
                                      <p:cBhvr additive="base">
                                        <p:cTn id="7" dur="500" fill="hold"/>
                                        <p:tgtEl>
                                          <p:spTgt spid="1105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0596">
                                            <p:txEl>
                                              <p:pRg st="1" end="1"/>
                                            </p:txEl>
                                          </p:spTgt>
                                        </p:tgtEl>
                                        <p:attrNameLst>
                                          <p:attrName>style.visibility</p:attrName>
                                        </p:attrNameLst>
                                      </p:cBhvr>
                                      <p:to>
                                        <p:strVal val="visible"/>
                                      </p:to>
                                    </p:set>
                                    <p:anim calcmode="lin" valueType="num">
                                      <p:cBhvr additive="base">
                                        <p:cTn id="11" dur="500" fill="hold"/>
                                        <p:tgtEl>
                                          <p:spTgt spid="11059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5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0596">
                                            <p:txEl>
                                              <p:pRg st="2" end="2"/>
                                            </p:txEl>
                                          </p:spTgt>
                                        </p:tgtEl>
                                        <p:attrNameLst>
                                          <p:attrName>style.visibility</p:attrName>
                                        </p:attrNameLst>
                                      </p:cBhvr>
                                      <p:to>
                                        <p:strVal val="visible"/>
                                      </p:to>
                                    </p:set>
                                    <p:anim calcmode="lin" valueType="num">
                                      <p:cBhvr additive="base">
                                        <p:cTn id="17" dur="500" fill="hold"/>
                                        <p:tgtEl>
                                          <p:spTgt spid="11059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059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0596">
                                            <p:txEl>
                                              <p:pRg st="3" end="3"/>
                                            </p:txEl>
                                          </p:spTgt>
                                        </p:tgtEl>
                                        <p:attrNameLst>
                                          <p:attrName>style.visibility</p:attrName>
                                        </p:attrNameLst>
                                      </p:cBhvr>
                                      <p:to>
                                        <p:strVal val="visible"/>
                                      </p:to>
                                    </p:set>
                                    <p:anim calcmode="lin" valueType="num">
                                      <p:cBhvr additive="base">
                                        <p:cTn id="21" dur="500" fill="hold"/>
                                        <p:tgtEl>
                                          <p:spTgt spid="11059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059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0596">
                                            <p:txEl>
                                              <p:pRg st="4" end="4"/>
                                            </p:txEl>
                                          </p:spTgt>
                                        </p:tgtEl>
                                        <p:attrNameLst>
                                          <p:attrName>style.visibility</p:attrName>
                                        </p:attrNameLst>
                                      </p:cBhvr>
                                      <p:to>
                                        <p:strVal val="visible"/>
                                      </p:to>
                                    </p:set>
                                    <p:anim calcmode="lin" valueType="num">
                                      <p:cBhvr additive="base">
                                        <p:cTn id="25" dur="500" fill="hold"/>
                                        <p:tgtEl>
                                          <p:spTgt spid="11059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059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0596">
                                            <p:txEl>
                                              <p:pRg st="5" end="5"/>
                                            </p:txEl>
                                          </p:spTgt>
                                        </p:tgtEl>
                                        <p:attrNameLst>
                                          <p:attrName>style.visibility</p:attrName>
                                        </p:attrNameLst>
                                      </p:cBhvr>
                                      <p:to>
                                        <p:strVal val="visible"/>
                                      </p:to>
                                    </p:set>
                                    <p:anim calcmode="lin" valueType="num">
                                      <p:cBhvr additive="base">
                                        <p:cTn id="31" dur="500" fill="hold"/>
                                        <p:tgtEl>
                                          <p:spTgt spid="11059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0596">
                                            <p:txEl>
                                              <p:pRg st="6" end="6"/>
                                            </p:txEl>
                                          </p:spTgt>
                                        </p:tgtEl>
                                        <p:attrNameLst>
                                          <p:attrName>style.visibility</p:attrName>
                                        </p:attrNameLst>
                                      </p:cBhvr>
                                      <p:to>
                                        <p:strVal val="visible"/>
                                      </p:to>
                                    </p:set>
                                    <p:anim calcmode="lin" valueType="num">
                                      <p:cBhvr additive="base">
                                        <p:cTn id="37" dur="500" fill="hold"/>
                                        <p:tgtEl>
                                          <p:spTgt spid="11059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059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build="p"/>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E5BB13E-F3D5-4B2E-B4F4-BDBB4E7D0D34}" type="datetime1">
              <a:rPr lang="zh-CN" altLang="en-US" sz="1200" smtClean="0"/>
              <a:pPr>
                <a:spcBef>
                  <a:spcPct val="0"/>
                </a:spcBef>
                <a:buFontTx/>
                <a:buNone/>
              </a:pPr>
              <a:t>2021/9/4</a:t>
            </a:fld>
            <a:endParaRPr lang="en-US" altLang="zh-CN" sz="1200" smtClean="0"/>
          </a:p>
        </p:txBody>
      </p:sp>
      <p:sp>
        <p:nvSpPr>
          <p:cNvPr id="26629" name="Rectangle 17"/>
          <p:cNvSpPr>
            <a:spLocks noChangeArrowheads="1"/>
          </p:cNvSpPr>
          <p:nvPr/>
        </p:nvSpPr>
        <p:spPr bwMode="auto">
          <a:xfrm>
            <a:off x="2033588" y="4792663"/>
            <a:ext cx="3937000" cy="508000"/>
          </a:xfrm>
          <a:prstGeom prst="rect">
            <a:avLst/>
          </a:prstGeom>
          <a:solidFill>
            <a:srgbClr val="99CCFF"/>
          </a:solidFill>
          <a:ln w="25400">
            <a:solidFill>
              <a:schemeClr val="hlink"/>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26630" name="Rectangle 15"/>
          <p:cNvSpPr>
            <a:spLocks noChangeArrowheads="1"/>
          </p:cNvSpPr>
          <p:nvPr/>
        </p:nvSpPr>
        <p:spPr bwMode="auto">
          <a:xfrm>
            <a:off x="3095625" y="2112963"/>
            <a:ext cx="1504950" cy="412750"/>
          </a:xfrm>
          <a:prstGeom prst="rect">
            <a:avLst/>
          </a:prstGeom>
          <a:solidFill>
            <a:srgbClr val="CCFF66"/>
          </a:solidFill>
          <a:ln w="25400">
            <a:solidFill>
              <a:schemeClr val="hlink"/>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26631" name="Rectangle 39"/>
          <p:cNvSpPr>
            <a:spLocks noChangeArrowheads="1"/>
          </p:cNvSpPr>
          <p:nvPr/>
        </p:nvSpPr>
        <p:spPr bwMode="auto">
          <a:xfrm>
            <a:off x="2855913" y="2859088"/>
            <a:ext cx="1955800" cy="508000"/>
          </a:xfrm>
          <a:prstGeom prst="rect">
            <a:avLst/>
          </a:prstGeom>
          <a:solidFill>
            <a:srgbClr val="CCFF66"/>
          </a:solidFill>
          <a:ln w="25400">
            <a:solidFill>
              <a:schemeClr val="hlink"/>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26632" name="Rectangle 16"/>
          <p:cNvSpPr>
            <a:spLocks noChangeArrowheads="1"/>
          </p:cNvSpPr>
          <p:nvPr/>
        </p:nvSpPr>
        <p:spPr bwMode="auto">
          <a:xfrm>
            <a:off x="2566988" y="3725863"/>
            <a:ext cx="2870200" cy="508000"/>
          </a:xfrm>
          <a:prstGeom prst="rect">
            <a:avLst/>
          </a:prstGeom>
          <a:solidFill>
            <a:srgbClr val="FFFF66"/>
          </a:solidFill>
          <a:ln w="25400">
            <a:solidFill>
              <a:schemeClr val="hlink"/>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172039" name="Rectangle 2"/>
          <p:cNvSpPr>
            <a:spLocks noGrp="1" noChangeArrowheads="1"/>
          </p:cNvSpPr>
          <p:nvPr>
            <p:ph type="title"/>
          </p:nvPr>
        </p:nvSpPr>
        <p:spPr>
          <a:xfrm>
            <a:off x="1196975" y="169863"/>
            <a:ext cx="6472238" cy="409575"/>
          </a:xfrm>
        </p:spPr>
        <p:txBody>
          <a:bodyPr lIns="90488" tIns="44450" rIns="90488" bIns="44450"/>
          <a:lstStyle/>
          <a:p>
            <a:pPr eaLnBrk="1" hangingPunct="1"/>
            <a:r>
              <a:rPr lang="en-US" altLang="zh-CN" dirty="0" smtClean="0">
                <a:sym typeface="Wingdings" panose="05000000000000000000" pitchFamily="2" charset="2"/>
              </a:rPr>
              <a:t></a:t>
            </a:r>
            <a:r>
              <a:rPr lang="en-US" altLang="zh-CN" dirty="0" smtClean="0"/>
              <a:t>Memory Hierarchy Levels</a:t>
            </a:r>
          </a:p>
        </p:txBody>
      </p:sp>
      <p:sp>
        <p:nvSpPr>
          <p:cNvPr id="26634" name="Rectangle 3"/>
          <p:cNvSpPr>
            <a:spLocks noChangeArrowheads="1"/>
          </p:cNvSpPr>
          <p:nvPr/>
        </p:nvSpPr>
        <p:spPr bwMode="auto">
          <a:xfrm>
            <a:off x="358775" y="1358900"/>
            <a:ext cx="24304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CPU Registers</a:t>
            </a:r>
          </a:p>
          <a:p>
            <a:pPr>
              <a:lnSpc>
                <a:spcPct val="90000"/>
              </a:lnSpc>
              <a:spcBef>
                <a:spcPct val="0"/>
              </a:spcBef>
              <a:buFontTx/>
              <a:buNone/>
            </a:pPr>
            <a:r>
              <a:rPr lang="en-US" altLang="zh-CN" sz="1400" b="1">
                <a:latin typeface="Comic Sans MS" panose="030F0702030302020204" pitchFamily="66" charset="0"/>
              </a:rPr>
              <a:t>100s Bytes</a:t>
            </a:r>
          </a:p>
          <a:p>
            <a:pPr>
              <a:lnSpc>
                <a:spcPct val="90000"/>
              </a:lnSpc>
              <a:spcBef>
                <a:spcPct val="0"/>
              </a:spcBef>
              <a:buFontTx/>
              <a:buNone/>
            </a:pPr>
            <a:r>
              <a:rPr lang="en-US" altLang="zh-CN" sz="1400" b="1">
                <a:latin typeface="Comic Sans MS" panose="030F0702030302020204" pitchFamily="66" charset="0"/>
              </a:rPr>
              <a:t>300 – 500 ps (0.3-0.5 ns)</a:t>
            </a:r>
          </a:p>
        </p:txBody>
      </p:sp>
      <p:sp>
        <p:nvSpPr>
          <p:cNvPr id="26635" name="Rectangle 4"/>
          <p:cNvSpPr>
            <a:spLocks noChangeArrowheads="1"/>
          </p:cNvSpPr>
          <p:nvPr/>
        </p:nvSpPr>
        <p:spPr bwMode="auto">
          <a:xfrm>
            <a:off x="358775" y="2246313"/>
            <a:ext cx="169386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L1 and L2 Cache</a:t>
            </a:r>
          </a:p>
          <a:p>
            <a:pPr>
              <a:lnSpc>
                <a:spcPct val="90000"/>
              </a:lnSpc>
              <a:spcBef>
                <a:spcPct val="0"/>
              </a:spcBef>
              <a:buFontTx/>
              <a:buNone/>
            </a:pPr>
            <a:r>
              <a:rPr lang="en-US" altLang="zh-CN" sz="1400" b="1">
                <a:latin typeface="Comic Sans MS" panose="030F0702030302020204" pitchFamily="66" charset="0"/>
              </a:rPr>
              <a:t>10s-100s K Bytes</a:t>
            </a:r>
          </a:p>
          <a:p>
            <a:pPr>
              <a:lnSpc>
                <a:spcPct val="90000"/>
              </a:lnSpc>
              <a:spcBef>
                <a:spcPct val="0"/>
              </a:spcBef>
              <a:buFontTx/>
              <a:buNone/>
            </a:pPr>
            <a:r>
              <a:rPr lang="en-US" altLang="zh-CN" sz="1400" b="1">
                <a:latin typeface="Comic Sans MS" panose="030F0702030302020204" pitchFamily="66" charset="0"/>
              </a:rPr>
              <a:t>~1 ns - ~10 ns</a:t>
            </a:r>
          </a:p>
          <a:p>
            <a:pPr>
              <a:lnSpc>
                <a:spcPct val="90000"/>
              </a:lnSpc>
              <a:spcBef>
                <a:spcPct val="0"/>
              </a:spcBef>
              <a:buFontTx/>
              <a:buNone/>
            </a:pPr>
            <a:r>
              <a:rPr lang="en-US" altLang="zh-CN" sz="1400" b="1">
                <a:latin typeface="Comic Sans MS" panose="030F0702030302020204" pitchFamily="66" charset="0"/>
              </a:rPr>
              <a:t>~ $100s/ GByte</a:t>
            </a:r>
          </a:p>
        </p:txBody>
      </p:sp>
      <p:sp>
        <p:nvSpPr>
          <p:cNvPr id="26636" name="Rectangle 5"/>
          <p:cNvSpPr>
            <a:spLocks noChangeArrowheads="1"/>
          </p:cNvSpPr>
          <p:nvPr/>
        </p:nvSpPr>
        <p:spPr bwMode="auto">
          <a:xfrm>
            <a:off x="344488" y="3484563"/>
            <a:ext cx="13366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Main Memory</a:t>
            </a:r>
          </a:p>
          <a:p>
            <a:pPr>
              <a:lnSpc>
                <a:spcPct val="90000"/>
              </a:lnSpc>
              <a:spcBef>
                <a:spcPct val="0"/>
              </a:spcBef>
              <a:buFontTx/>
              <a:buNone/>
            </a:pPr>
            <a:r>
              <a:rPr lang="en-US" altLang="zh-CN" sz="1400" b="1">
                <a:latin typeface="Comic Sans MS" panose="030F0702030302020204" pitchFamily="66" charset="0"/>
              </a:rPr>
              <a:t>G Bytes</a:t>
            </a:r>
          </a:p>
          <a:p>
            <a:pPr>
              <a:lnSpc>
                <a:spcPct val="90000"/>
              </a:lnSpc>
              <a:spcBef>
                <a:spcPct val="0"/>
              </a:spcBef>
              <a:buFontTx/>
              <a:buNone/>
            </a:pPr>
            <a:r>
              <a:rPr lang="en-US" altLang="zh-CN" sz="1400" b="1">
                <a:latin typeface="Comic Sans MS" panose="030F0702030302020204" pitchFamily="66" charset="0"/>
              </a:rPr>
              <a:t>80ns- 200ns</a:t>
            </a:r>
          </a:p>
          <a:p>
            <a:pPr>
              <a:lnSpc>
                <a:spcPct val="90000"/>
              </a:lnSpc>
              <a:spcBef>
                <a:spcPct val="0"/>
              </a:spcBef>
              <a:buFontTx/>
              <a:buNone/>
            </a:pPr>
            <a:r>
              <a:rPr lang="en-US" altLang="zh-CN" sz="1400" b="1">
                <a:latin typeface="Comic Sans MS" panose="030F0702030302020204" pitchFamily="66" charset="0"/>
              </a:rPr>
              <a:t>~ $10/ GByte</a:t>
            </a:r>
          </a:p>
        </p:txBody>
      </p:sp>
      <p:sp>
        <p:nvSpPr>
          <p:cNvPr id="26637" name="Rectangle 6"/>
          <p:cNvSpPr>
            <a:spLocks noChangeArrowheads="1"/>
          </p:cNvSpPr>
          <p:nvPr/>
        </p:nvSpPr>
        <p:spPr bwMode="auto">
          <a:xfrm>
            <a:off x="192088" y="4627563"/>
            <a:ext cx="194468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Disk</a:t>
            </a:r>
          </a:p>
          <a:p>
            <a:pPr>
              <a:lnSpc>
                <a:spcPct val="90000"/>
              </a:lnSpc>
              <a:spcBef>
                <a:spcPct val="0"/>
              </a:spcBef>
              <a:buFontTx/>
              <a:buNone/>
            </a:pPr>
            <a:r>
              <a:rPr lang="en-US" altLang="zh-CN" sz="1400" b="1">
                <a:latin typeface="Comic Sans MS" panose="030F0702030302020204" pitchFamily="66" charset="0"/>
              </a:rPr>
              <a:t>10s T Bytes, 10 ms </a:t>
            </a:r>
            <a:br>
              <a:rPr lang="en-US" altLang="zh-CN" sz="1400" b="1">
                <a:latin typeface="Comic Sans MS" panose="030F0702030302020204" pitchFamily="66" charset="0"/>
              </a:rPr>
            </a:br>
            <a:r>
              <a:rPr lang="en-US" altLang="zh-CN" sz="1400" b="1">
                <a:latin typeface="Comic Sans MS" panose="030F0702030302020204" pitchFamily="66" charset="0"/>
              </a:rPr>
              <a:t>(10,000,000 ns)</a:t>
            </a:r>
          </a:p>
          <a:p>
            <a:pPr>
              <a:lnSpc>
                <a:spcPct val="90000"/>
              </a:lnSpc>
              <a:spcBef>
                <a:spcPct val="0"/>
              </a:spcBef>
              <a:buFontTx/>
              <a:buNone/>
            </a:pPr>
            <a:r>
              <a:rPr lang="en-US" altLang="zh-CN" sz="1400" b="1">
                <a:latin typeface="Comic Sans MS" panose="030F0702030302020204" pitchFamily="66" charset="0"/>
              </a:rPr>
              <a:t>~ $0.1 / GByte</a:t>
            </a:r>
          </a:p>
        </p:txBody>
      </p:sp>
      <p:sp>
        <p:nvSpPr>
          <p:cNvPr id="26638" name="Rectangle 7"/>
          <p:cNvSpPr>
            <a:spLocks noChangeArrowheads="1"/>
          </p:cNvSpPr>
          <p:nvPr/>
        </p:nvSpPr>
        <p:spPr bwMode="auto">
          <a:xfrm>
            <a:off x="244475" y="669925"/>
            <a:ext cx="20605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Capacity</a:t>
            </a:r>
          </a:p>
          <a:p>
            <a:pPr>
              <a:lnSpc>
                <a:spcPct val="90000"/>
              </a:lnSpc>
              <a:spcBef>
                <a:spcPct val="0"/>
              </a:spcBef>
              <a:buFontTx/>
              <a:buNone/>
            </a:pPr>
            <a:r>
              <a:rPr lang="en-US" altLang="zh-CN" sz="1400" b="1" i="1">
                <a:latin typeface="Comic Sans MS" panose="030F0702030302020204" pitchFamily="66" charset="0"/>
              </a:rPr>
              <a:t>Access Time</a:t>
            </a:r>
          </a:p>
          <a:p>
            <a:pPr>
              <a:lnSpc>
                <a:spcPct val="90000"/>
              </a:lnSpc>
              <a:spcBef>
                <a:spcPct val="0"/>
              </a:spcBef>
              <a:buFontTx/>
              <a:buNone/>
            </a:pPr>
            <a:r>
              <a:rPr lang="en-US" altLang="zh-CN" sz="1400" b="1" i="1">
                <a:latin typeface="Comic Sans MS" panose="030F0702030302020204" pitchFamily="66" charset="0"/>
              </a:rPr>
              <a:t>Cost</a:t>
            </a:r>
          </a:p>
        </p:txBody>
      </p:sp>
      <p:sp>
        <p:nvSpPr>
          <p:cNvPr id="172045" name="Rectangle 8"/>
          <p:cNvSpPr>
            <a:spLocks noChangeArrowheads="1"/>
          </p:cNvSpPr>
          <p:nvPr/>
        </p:nvSpPr>
        <p:spPr bwMode="auto">
          <a:xfrm>
            <a:off x="344488" y="5846763"/>
            <a:ext cx="1414462"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Tape </a:t>
            </a:r>
          </a:p>
          <a:p>
            <a:pPr>
              <a:lnSpc>
                <a:spcPct val="90000"/>
              </a:lnSpc>
              <a:spcBef>
                <a:spcPct val="0"/>
              </a:spcBef>
              <a:buFontTx/>
              <a:buNone/>
            </a:pPr>
            <a:r>
              <a:rPr lang="en-US" altLang="zh-CN" sz="1400" b="1">
                <a:latin typeface="Comic Sans MS" panose="030F0702030302020204" pitchFamily="66" charset="0"/>
              </a:rPr>
              <a:t>infinite</a:t>
            </a:r>
          </a:p>
          <a:p>
            <a:pPr>
              <a:lnSpc>
                <a:spcPct val="90000"/>
              </a:lnSpc>
              <a:spcBef>
                <a:spcPct val="0"/>
              </a:spcBef>
              <a:buFontTx/>
              <a:buNone/>
            </a:pPr>
            <a:r>
              <a:rPr lang="en-US" altLang="zh-CN" sz="1400" b="1">
                <a:latin typeface="Comic Sans MS" panose="030F0702030302020204" pitchFamily="66" charset="0"/>
              </a:rPr>
              <a:t>sec-min</a:t>
            </a:r>
          </a:p>
          <a:p>
            <a:pPr>
              <a:lnSpc>
                <a:spcPct val="90000"/>
              </a:lnSpc>
              <a:spcBef>
                <a:spcPct val="0"/>
              </a:spcBef>
              <a:buFontTx/>
              <a:buNone/>
            </a:pPr>
            <a:r>
              <a:rPr lang="en-US" altLang="zh-CN" sz="1400" b="1">
                <a:latin typeface="Comic Sans MS" panose="030F0702030302020204" pitchFamily="66" charset="0"/>
              </a:rPr>
              <a:t>~$0.1 / GByte</a:t>
            </a:r>
          </a:p>
          <a:p>
            <a:pPr>
              <a:lnSpc>
                <a:spcPct val="90000"/>
              </a:lnSpc>
              <a:spcBef>
                <a:spcPct val="0"/>
              </a:spcBef>
              <a:buFontTx/>
              <a:buNone/>
            </a:pPr>
            <a:endParaRPr lang="en-US" altLang="zh-CN" sz="1400" b="1">
              <a:latin typeface="Comic Sans MS" panose="030F0702030302020204" pitchFamily="66" charset="0"/>
            </a:endParaRPr>
          </a:p>
        </p:txBody>
      </p:sp>
      <p:sp>
        <p:nvSpPr>
          <p:cNvPr id="26640" name="Rectangle 9"/>
          <p:cNvSpPr>
            <a:spLocks noChangeArrowheads="1"/>
          </p:cNvSpPr>
          <p:nvPr/>
        </p:nvSpPr>
        <p:spPr bwMode="auto">
          <a:xfrm>
            <a:off x="3300413" y="1358900"/>
            <a:ext cx="1146175" cy="431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26641" name="Rectangle 10"/>
          <p:cNvSpPr>
            <a:spLocks noChangeArrowheads="1"/>
          </p:cNvSpPr>
          <p:nvPr/>
        </p:nvSpPr>
        <p:spPr bwMode="auto">
          <a:xfrm>
            <a:off x="3328988" y="1423988"/>
            <a:ext cx="11541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Registers</a:t>
            </a:r>
          </a:p>
        </p:txBody>
      </p:sp>
      <p:sp>
        <p:nvSpPr>
          <p:cNvPr id="26642" name="Rectangle 11"/>
          <p:cNvSpPr>
            <a:spLocks noChangeArrowheads="1"/>
          </p:cNvSpPr>
          <p:nvPr/>
        </p:nvSpPr>
        <p:spPr bwMode="auto">
          <a:xfrm>
            <a:off x="3316288" y="2178050"/>
            <a:ext cx="11366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L1 Cache</a:t>
            </a:r>
          </a:p>
        </p:txBody>
      </p:sp>
      <p:sp>
        <p:nvSpPr>
          <p:cNvPr id="26643" name="Rectangle 12"/>
          <p:cNvSpPr>
            <a:spLocks noChangeArrowheads="1"/>
          </p:cNvSpPr>
          <p:nvPr/>
        </p:nvSpPr>
        <p:spPr bwMode="auto">
          <a:xfrm>
            <a:off x="3405188" y="3814763"/>
            <a:ext cx="990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Memory</a:t>
            </a:r>
          </a:p>
        </p:txBody>
      </p:sp>
      <p:sp>
        <p:nvSpPr>
          <p:cNvPr id="26644" name="Rectangle 13"/>
          <p:cNvSpPr>
            <a:spLocks noChangeArrowheads="1"/>
          </p:cNvSpPr>
          <p:nvPr/>
        </p:nvSpPr>
        <p:spPr bwMode="auto">
          <a:xfrm>
            <a:off x="3405188" y="4881563"/>
            <a:ext cx="5905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Disk</a:t>
            </a:r>
          </a:p>
        </p:txBody>
      </p:sp>
      <p:sp>
        <p:nvSpPr>
          <p:cNvPr id="26645" name="Rectangle 14"/>
          <p:cNvSpPr>
            <a:spLocks noChangeArrowheads="1"/>
          </p:cNvSpPr>
          <p:nvPr/>
        </p:nvSpPr>
        <p:spPr bwMode="auto">
          <a:xfrm>
            <a:off x="3481388" y="6024563"/>
            <a:ext cx="762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Tape </a:t>
            </a:r>
          </a:p>
        </p:txBody>
      </p:sp>
      <p:sp>
        <p:nvSpPr>
          <p:cNvPr id="26646" name="Rectangle 18"/>
          <p:cNvSpPr>
            <a:spLocks noChangeArrowheads="1"/>
          </p:cNvSpPr>
          <p:nvPr/>
        </p:nvSpPr>
        <p:spPr bwMode="auto">
          <a:xfrm>
            <a:off x="1728788" y="5859463"/>
            <a:ext cx="469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26647" name="Line 19"/>
          <p:cNvSpPr>
            <a:spLocks noChangeShapeType="1"/>
          </p:cNvSpPr>
          <p:nvPr/>
        </p:nvSpPr>
        <p:spPr bwMode="auto">
          <a:xfrm>
            <a:off x="3849688" y="1809750"/>
            <a:ext cx="0" cy="30797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8" name="Line 20"/>
          <p:cNvSpPr>
            <a:spLocks noChangeShapeType="1"/>
          </p:cNvSpPr>
          <p:nvPr/>
        </p:nvSpPr>
        <p:spPr bwMode="auto">
          <a:xfrm>
            <a:off x="3849688" y="3375025"/>
            <a:ext cx="0" cy="331788"/>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9" name="Line 21"/>
          <p:cNvSpPr>
            <a:spLocks noChangeShapeType="1"/>
          </p:cNvSpPr>
          <p:nvPr/>
        </p:nvSpPr>
        <p:spPr bwMode="auto">
          <a:xfrm>
            <a:off x="3849688" y="4252913"/>
            <a:ext cx="0" cy="520700"/>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0" name="Line 22"/>
          <p:cNvSpPr>
            <a:spLocks noChangeShapeType="1"/>
          </p:cNvSpPr>
          <p:nvPr/>
        </p:nvSpPr>
        <p:spPr bwMode="auto">
          <a:xfrm>
            <a:off x="3849688" y="5319713"/>
            <a:ext cx="0" cy="5207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1" name="Rectangle 23"/>
          <p:cNvSpPr>
            <a:spLocks noChangeArrowheads="1"/>
          </p:cNvSpPr>
          <p:nvPr/>
        </p:nvSpPr>
        <p:spPr bwMode="auto">
          <a:xfrm>
            <a:off x="3938588" y="1801813"/>
            <a:ext cx="18478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Instr. Operands</a:t>
            </a:r>
          </a:p>
        </p:txBody>
      </p:sp>
      <p:sp>
        <p:nvSpPr>
          <p:cNvPr id="26652" name="Rectangle 24"/>
          <p:cNvSpPr>
            <a:spLocks noChangeArrowheads="1"/>
          </p:cNvSpPr>
          <p:nvPr/>
        </p:nvSpPr>
        <p:spPr bwMode="auto">
          <a:xfrm>
            <a:off x="3938588" y="2570163"/>
            <a:ext cx="8064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Blocks</a:t>
            </a:r>
          </a:p>
        </p:txBody>
      </p:sp>
      <p:sp>
        <p:nvSpPr>
          <p:cNvPr id="26653" name="Rectangle 25"/>
          <p:cNvSpPr>
            <a:spLocks noChangeArrowheads="1"/>
          </p:cNvSpPr>
          <p:nvPr/>
        </p:nvSpPr>
        <p:spPr bwMode="auto">
          <a:xfrm>
            <a:off x="3938588" y="4348163"/>
            <a:ext cx="7207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Pages</a:t>
            </a:r>
          </a:p>
        </p:txBody>
      </p:sp>
      <p:sp>
        <p:nvSpPr>
          <p:cNvPr id="26654" name="Rectangle 26"/>
          <p:cNvSpPr>
            <a:spLocks noChangeArrowheads="1"/>
          </p:cNvSpPr>
          <p:nvPr/>
        </p:nvSpPr>
        <p:spPr bwMode="auto">
          <a:xfrm>
            <a:off x="3938588" y="5414963"/>
            <a:ext cx="6286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Files</a:t>
            </a:r>
          </a:p>
        </p:txBody>
      </p:sp>
      <p:sp>
        <p:nvSpPr>
          <p:cNvPr id="26655" name="Rectangle 27"/>
          <p:cNvSpPr>
            <a:spLocks noChangeArrowheads="1"/>
          </p:cNvSpPr>
          <p:nvPr/>
        </p:nvSpPr>
        <p:spPr bwMode="auto">
          <a:xfrm>
            <a:off x="6326188" y="854075"/>
            <a:ext cx="9683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i="1">
                <a:latin typeface="Comic Sans MS" panose="030F0702030302020204" pitchFamily="66" charset="0"/>
              </a:rPr>
              <a:t>Staging</a:t>
            </a:r>
          </a:p>
          <a:p>
            <a:pPr>
              <a:lnSpc>
                <a:spcPct val="90000"/>
              </a:lnSpc>
              <a:spcBef>
                <a:spcPct val="0"/>
              </a:spcBef>
              <a:buFontTx/>
              <a:buNone/>
            </a:pPr>
            <a:r>
              <a:rPr lang="en-US" altLang="zh-CN" sz="1400" b="1" i="1">
                <a:latin typeface="Comic Sans MS" panose="030F0702030302020204" pitchFamily="66" charset="0"/>
              </a:rPr>
              <a:t>Xfer Unit</a:t>
            </a:r>
          </a:p>
        </p:txBody>
      </p:sp>
      <p:sp>
        <p:nvSpPr>
          <p:cNvPr id="26656" name="Rectangle 28"/>
          <p:cNvSpPr>
            <a:spLocks noChangeArrowheads="1"/>
          </p:cNvSpPr>
          <p:nvPr/>
        </p:nvSpPr>
        <p:spPr bwMode="auto">
          <a:xfrm>
            <a:off x="6053138" y="1700213"/>
            <a:ext cx="13652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Comic Sans MS" panose="030F0702030302020204" pitchFamily="66" charset="0"/>
              </a:rPr>
              <a:t>prog./compiler</a:t>
            </a:r>
          </a:p>
          <a:p>
            <a:pPr>
              <a:lnSpc>
                <a:spcPct val="90000"/>
              </a:lnSpc>
              <a:spcBef>
                <a:spcPct val="0"/>
              </a:spcBef>
              <a:buFontTx/>
              <a:buNone/>
            </a:pPr>
            <a:r>
              <a:rPr lang="en-US" altLang="zh-CN" sz="1400" b="1">
                <a:latin typeface="Comic Sans MS" panose="030F0702030302020204" pitchFamily="66" charset="0"/>
              </a:rPr>
              <a:t>1-8 bytes</a:t>
            </a:r>
          </a:p>
        </p:txBody>
      </p:sp>
      <p:sp>
        <p:nvSpPr>
          <p:cNvPr id="26657" name="Rectangle 29"/>
          <p:cNvSpPr>
            <a:spLocks noChangeArrowheads="1"/>
          </p:cNvSpPr>
          <p:nvPr/>
        </p:nvSpPr>
        <p:spPr bwMode="auto">
          <a:xfrm>
            <a:off x="6188075" y="2438400"/>
            <a:ext cx="12207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Comic Sans MS" panose="030F0702030302020204" pitchFamily="66" charset="0"/>
              </a:rPr>
              <a:t>cache cntl</a:t>
            </a:r>
          </a:p>
          <a:p>
            <a:pPr>
              <a:lnSpc>
                <a:spcPct val="90000"/>
              </a:lnSpc>
              <a:spcBef>
                <a:spcPct val="0"/>
              </a:spcBef>
              <a:buFontTx/>
              <a:buNone/>
            </a:pPr>
            <a:r>
              <a:rPr lang="en-US" altLang="zh-CN" sz="1400" b="1">
                <a:latin typeface="Comic Sans MS" panose="030F0702030302020204" pitchFamily="66" charset="0"/>
              </a:rPr>
              <a:t>32-64 bytes</a:t>
            </a:r>
          </a:p>
        </p:txBody>
      </p:sp>
      <p:sp>
        <p:nvSpPr>
          <p:cNvPr id="26658" name="Rectangle 30"/>
          <p:cNvSpPr>
            <a:spLocks noChangeArrowheads="1"/>
          </p:cNvSpPr>
          <p:nvPr/>
        </p:nvSpPr>
        <p:spPr bwMode="auto">
          <a:xfrm>
            <a:off x="6288088" y="4221163"/>
            <a:ext cx="12207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Comic Sans MS" panose="030F0702030302020204" pitchFamily="66" charset="0"/>
              </a:rPr>
              <a:t>OS</a:t>
            </a:r>
          </a:p>
          <a:p>
            <a:pPr>
              <a:lnSpc>
                <a:spcPct val="90000"/>
              </a:lnSpc>
              <a:spcBef>
                <a:spcPct val="0"/>
              </a:spcBef>
              <a:buFontTx/>
              <a:buNone/>
            </a:pPr>
            <a:r>
              <a:rPr lang="en-US" altLang="zh-CN" sz="1400" b="1">
                <a:latin typeface="Comic Sans MS" panose="030F0702030302020204" pitchFamily="66" charset="0"/>
              </a:rPr>
              <a:t>4K-8K bytes</a:t>
            </a:r>
          </a:p>
        </p:txBody>
      </p:sp>
      <p:sp>
        <p:nvSpPr>
          <p:cNvPr id="26659" name="Rectangle 31"/>
          <p:cNvSpPr>
            <a:spLocks noChangeArrowheads="1"/>
          </p:cNvSpPr>
          <p:nvPr/>
        </p:nvSpPr>
        <p:spPr bwMode="auto">
          <a:xfrm>
            <a:off x="6249988" y="5287963"/>
            <a:ext cx="131921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Comic Sans MS" panose="030F0702030302020204" pitchFamily="66" charset="0"/>
              </a:rPr>
              <a:t>user/operator</a:t>
            </a:r>
          </a:p>
          <a:p>
            <a:pPr>
              <a:lnSpc>
                <a:spcPct val="90000"/>
              </a:lnSpc>
              <a:spcBef>
                <a:spcPct val="0"/>
              </a:spcBef>
              <a:buFontTx/>
              <a:buNone/>
            </a:pPr>
            <a:r>
              <a:rPr lang="en-US" altLang="zh-CN" sz="1400" b="1">
                <a:latin typeface="Comic Sans MS" panose="030F0702030302020204" pitchFamily="66" charset="0"/>
              </a:rPr>
              <a:t>Gbytes</a:t>
            </a:r>
          </a:p>
        </p:txBody>
      </p:sp>
      <p:sp>
        <p:nvSpPr>
          <p:cNvPr id="26660" name="Rectangle 32"/>
          <p:cNvSpPr>
            <a:spLocks noChangeArrowheads="1"/>
          </p:cNvSpPr>
          <p:nvPr/>
        </p:nvSpPr>
        <p:spPr bwMode="auto">
          <a:xfrm>
            <a:off x="7467600" y="1352550"/>
            <a:ext cx="14319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solidFill>
                  <a:srgbClr val="CC3300"/>
                </a:solidFill>
                <a:latin typeface="Comic Sans MS" panose="030F0702030302020204" pitchFamily="66" charset="0"/>
              </a:rPr>
              <a:t>Upper Level</a:t>
            </a:r>
          </a:p>
        </p:txBody>
      </p:sp>
      <p:sp>
        <p:nvSpPr>
          <p:cNvPr id="26661" name="Rectangle 33"/>
          <p:cNvSpPr>
            <a:spLocks noChangeArrowheads="1"/>
          </p:cNvSpPr>
          <p:nvPr/>
        </p:nvSpPr>
        <p:spPr bwMode="auto">
          <a:xfrm>
            <a:off x="7291388" y="6024563"/>
            <a:ext cx="14208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solidFill>
                  <a:srgbClr val="CC3300"/>
                </a:solidFill>
                <a:latin typeface="Comic Sans MS" panose="030F0702030302020204" pitchFamily="66" charset="0"/>
              </a:rPr>
              <a:t>Lower Level</a:t>
            </a:r>
          </a:p>
        </p:txBody>
      </p:sp>
      <p:sp>
        <p:nvSpPr>
          <p:cNvPr id="26662" name="Line 34"/>
          <p:cNvSpPr>
            <a:spLocks noChangeShapeType="1"/>
          </p:cNvSpPr>
          <p:nvPr/>
        </p:nvSpPr>
        <p:spPr bwMode="auto">
          <a:xfrm flipV="1">
            <a:off x="7812088" y="2049463"/>
            <a:ext cx="0" cy="38036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3" name="Rectangle 35"/>
          <p:cNvSpPr>
            <a:spLocks noChangeArrowheads="1"/>
          </p:cNvSpPr>
          <p:nvPr/>
        </p:nvSpPr>
        <p:spPr bwMode="auto">
          <a:xfrm>
            <a:off x="7759700" y="1814513"/>
            <a:ext cx="8143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faster</a:t>
            </a:r>
          </a:p>
        </p:txBody>
      </p:sp>
      <p:sp>
        <p:nvSpPr>
          <p:cNvPr id="26664" name="Line 36"/>
          <p:cNvSpPr>
            <a:spLocks noChangeShapeType="1"/>
          </p:cNvSpPr>
          <p:nvPr/>
        </p:nvSpPr>
        <p:spPr bwMode="auto">
          <a:xfrm>
            <a:off x="8421688" y="2111375"/>
            <a:ext cx="0" cy="34242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5" name="Rectangle 37"/>
          <p:cNvSpPr>
            <a:spLocks noChangeArrowheads="1"/>
          </p:cNvSpPr>
          <p:nvPr/>
        </p:nvSpPr>
        <p:spPr bwMode="auto">
          <a:xfrm>
            <a:off x="8053388" y="5643563"/>
            <a:ext cx="8366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Larger</a:t>
            </a:r>
          </a:p>
        </p:txBody>
      </p:sp>
      <p:sp>
        <p:nvSpPr>
          <p:cNvPr id="26666" name="Rectangle 38"/>
          <p:cNvSpPr>
            <a:spLocks noChangeArrowheads="1"/>
          </p:cNvSpPr>
          <p:nvPr/>
        </p:nvSpPr>
        <p:spPr bwMode="auto">
          <a:xfrm>
            <a:off x="3313113" y="2947988"/>
            <a:ext cx="11366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b="1">
                <a:latin typeface="Comic Sans MS" panose="030F0702030302020204" pitchFamily="66" charset="0"/>
              </a:rPr>
              <a:t>L2 Cache</a:t>
            </a:r>
          </a:p>
        </p:txBody>
      </p:sp>
      <p:sp>
        <p:nvSpPr>
          <p:cNvPr id="26667" name="Line 40"/>
          <p:cNvSpPr>
            <a:spLocks noChangeShapeType="1"/>
          </p:cNvSpPr>
          <p:nvPr/>
        </p:nvSpPr>
        <p:spPr bwMode="auto">
          <a:xfrm>
            <a:off x="3846513" y="2532063"/>
            <a:ext cx="0" cy="355600"/>
          </a:xfrm>
          <a:prstGeom prst="line">
            <a:avLst/>
          </a:prstGeom>
          <a:noFill/>
          <a:ln w="1270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Rectangle 41"/>
          <p:cNvSpPr>
            <a:spLocks noChangeArrowheads="1"/>
          </p:cNvSpPr>
          <p:nvPr/>
        </p:nvSpPr>
        <p:spPr bwMode="auto">
          <a:xfrm>
            <a:off x="6173788" y="3255963"/>
            <a:ext cx="13287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Comic Sans MS" panose="030F0702030302020204" pitchFamily="66" charset="0"/>
              </a:rPr>
              <a:t>cache cntl</a:t>
            </a:r>
          </a:p>
          <a:p>
            <a:pPr>
              <a:lnSpc>
                <a:spcPct val="90000"/>
              </a:lnSpc>
              <a:spcBef>
                <a:spcPct val="0"/>
              </a:spcBef>
              <a:buFontTx/>
              <a:buNone/>
            </a:pPr>
            <a:r>
              <a:rPr lang="en-US" altLang="zh-CN" sz="1400" b="1">
                <a:latin typeface="Comic Sans MS" panose="030F0702030302020204" pitchFamily="66" charset="0"/>
              </a:rPr>
              <a:t>64-128 bytes</a:t>
            </a:r>
          </a:p>
        </p:txBody>
      </p:sp>
      <p:sp>
        <p:nvSpPr>
          <p:cNvPr id="26669" name="Rectangle 42"/>
          <p:cNvSpPr>
            <a:spLocks noChangeArrowheads="1"/>
          </p:cNvSpPr>
          <p:nvPr/>
        </p:nvSpPr>
        <p:spPr bwMode="auto">
          <a:xfrm>
            <a:off x="3971925" y="3400425"/>
            <a:ext cx="8064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lang="en-US" altLang="zh-CN" sz="1800">
                <a:latin typeface="Comic Sans MS" panose="030F0702030302020204" pitchFamily="66" charset="0"/>
              </a:rPr>
              <a:t>Blocks</a:t>
            </a:r>
          </a:p>
        </p:txBody>
      </p:sp>
      <p:sp>
        <p:nvSpPr>
          <p:cNvPr id="230443" name="AutoShape 43"/>
          <p:cNvSpPr>
            <a:spLocks noChangeArrowheads="1"/>
          </p:cNvSpPr>
          <p:nvPr/>
        </p:nvSpPr>
        <p:spPr bwMode="auto">
          <a:xfrm>
            <a:off x="4724400" y="6248400"/>
            <a:ext cx="2514600" cy="457200"/>
          </a:xfrm>
          <a:prstGeom prst="wedgeRoundRectCallout">
            <a:avLst>
              <a:gd name="adj1" fmla="val -74620"/>
              <a:gd name="adj2" fmla="val -52778"/>
              <a:gd name="adj3" fmla="val 16667"/>
            </a:avLst>
          </a:prstGeom>
          <a:solidFill>
            <a:srgbClr val="FFFFCC"/>
          </a:solidFill>
          <a:ln w="9525">
            <a:solidFill>
              <a:schemeClr val="tx1"/>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dirty="0"/>
              <a:t>still needed?</a:t>
            </a:r>
          </a:p>
        </p:txBody>
      </p:sp>
      <p:sp>
        <p:nvSpPr>
          <p:cNvPr id="172077"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dirty="0" smtClean="0"/>
              <a:t>余腊生  </a:t>
            </a:r>
          </a:p>
          <a:p>
            <a:pPr>
              <a:spcBef>
                <a:spcPct val="0"/>
              </a:spcBef>
              <a:buFontTx/>
              <a:buNone/>
            </a:pPr>
            <a:r>
              <a:rPr lang="zh-CN" altLang="en-US" sz="1200" dirty="0" smtClean="0"/>
              <a:t> </a:t>
            </a:r>
            <a:r>
              <a:rPr lang="zh-CN" altLang="en-US" sz="1200" dirty="0" smtClean="0">
                <a:solidFill>
                  <a:srgbClr val="FF0066"/>
                </a:solidFill>
              </a:rPr>
              <a:t>版权所有，违者必究</a:t>
            </a:r>
          </a:p>
        </p:txBody>
      </p:sp>
      <p:sp>
        <p:nvSpPr>
          <p:cNvPr id="17207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A31AD08-3B94-4B1D-B536-C63B12A5499F}" type="slidenum">
              <a:rPr lang="en-US" altLang="zh-CN" sz="1200" smtClean="0"/>
              <a:pPr>
                <a:spcBef>
                  <a:spcPct val="0"/>
                </a:spcBef>
                <a:buFontTx/>
                <a:buNone/>
              </a:pPr>
              <a:t>106</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629"/>
                                        </p:tgtEl>
                                        <p:attrNameLst>
                                          <p:attrName>style.visibility</p:attrName>
                                        </p:attrNameLst>
                                      </p:cBhvr>
                                      <p:to>
                                        <p:strVal val="visible"/>
                                      </p:to>
                                    </p:set>
                                    <p:anim calcmode="lin" valueType="num">
                                      <p:cBhvr additive="base">
                                        <p:cTn id="7" dur="500" fill="hold"/>
                                        <p:tgtEl>
                                          <p:spTgt spid="26629"/>
                                        </p:tgtEl>
                                        <p:attrNameLst>
                                          <p:attrName>ppt_x</p:attrName>
                                        </p:attrNameLst>
                                      </p:cBhvr>
                                      <p:tavLst>
                                        <p:tav tm="0">
                                          <p:val>
                                            <p:strVal val="#ppt_x"/>
                                          </p:val>
                                        </p:tav>
                                        <p:tav tm="100000">
                                          <p:val>
                                            <p:strVal val="#ppt_x"/>
                                          </p:val>
                                        </p:tav>
                                      </p:tavLst>
                                    </p:anim>
                                    <p:anim calcmode="lin" valueType="num">
                                      <p:cBhvr additive="base">
                                        <p:cTn id="8" dur="500" fill="hold"/>
                                        <p:tgtEl>
                                          <p:spTgt spid="266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630"/>
                                        </p:tgtEl>
                                        <p:attrNameLst>
                                          <p:attrName>style.visibility</p:attrName>
                                        </p:attrNameLst>
                                      </p:cBhvr>
                                      <p:to>
                                        <p:strVal val="visible"/>
                                      </p:to>
                                    </p:set>
                                    <p:anim calcmode="lin" valueType="num">
                                      <p:cBhvr additive="base">
                                        <p:cTn id="11" dur="500" fill="hold"/>
                                        <p:tgtEl>
                                          <p:spTgt spid="26630"/>
                                        </p:tgtEl>
                                        <p:attrNameLst>
                                          <p:attrName>ppt_x</p:attrName>
                                        </p:attrNameLst>
                                      </p:cBhvr>
                                      <p:tavLst>
                                        <p:tav tm="0">
                                          <p:val>
                                            <p:strVal val="#ppt_x"/>
                                          </p:val>
                                        </p:tav>
                                        <p:tav tm="100000">
                                          <p:val>
                                            <p:strVal val="#ppt_x"/>
                                          </p:val>
                                        </p:tav>
                                      </p:tavLst>
                                    </p:anim>
                                    <p:anim calcmode="lin" valueType="num">
                                      <p:cBhvr additive="base">
                                        <p:cTn id="12" dur="500" fill="hold"/>
                                        <p:tgtEl>
                                          <p:spTgt spid="266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631"/>
                                        </p:tgtEl>
                                        <p:attrNameLst>
                                          <p:attrName>style.visibility</p:attrName>
                                        </p:attrNameLst>
                                      </p:cBhvr>
                                      <p:to>
                                        <p:strVal val="visible"/>
                                      </p:to>
                                    </p:set>
                                    <p:anim calcmode="lin" valueType="num">
                                      <p:cBhvr additive="base">
                                        <p:cTn id="15" dur="500" fill="hold"/>
                                        <p:tgtEl>
                                          <p:spTgt spid="26631"/>
                                        </p:tgtEl>
                                        <p:attrNameLst>
                                          <p:attrName>ppt_x</p:attrName>
                                        </p:attrNameLst>
                                      </p:cBhvr>
                                      <p:tavLst>
                                        <p:tav tm="0">
                                          <p:val>
                                            <p:strVal val="#ppt_x"/>
                                          </p:val>
                                        </p:tav>
                                        <p:tav tm="100000">
                                          <p:val>
                                            <p:strVal val="#ppt_x"/>
                                          </p:val>
                                        </p:tav>
                                      </p:tavLst>
                                    </p:anim>
                                    <p:anim calcmode="lin" valueType="num">
                                      <p:cBhvr additive="base">
                                        <p:cTn id="16" dur="500" fill="hold"/>
                                        <p:tgtEl>
                                          <p:spTgt spid="266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632"/>
                                        </p:tgtEl>
                                        <p:attrNameLst>
                                          <p:attrName>style.visibility</p:attrName>
                                        </p:attrNameLst>
                                      </p:cBhvr>
                                      <p:to>
                                        <p:strVal val="visible"/>
                                      </p:to>
                                    </p:set>
                                    <p:anim calcmode="lin" valueType="num">
                                      <p:cBhvr additive="base">
                                        <p:cTn id="19" dur="500" fill="hold"/>
                                        <p:tgtEl>
                                          <p:spTgt spid="26632"/>
                                        </p:tgtEl>
                                        <p:attrNameLst>
                                          <p:attrName>ppt_x</p:attrName>
                                        </p:attrNameLst>
                                      </p:cBhvr>
                                      <p:tavLst>
                                        <p:tav tm="0">
                                          <p:val>
                                            <p:strVal val="#ppt_x"/>
                                          </p:val>
                                        </p:tav>
                                        <p:tav tm="100000">
                                          <p:val>
                                            <p:strVal val="#ppt_x"/>
                                          </p:val>
                                        </p:tav>
                                      </p:tavLst>
                                    </p:anim>
                                    <p:anim calcmode="lin" valueType="num">
                                      <p:cBhvr additive="base">
                                        <p:cTn id="20" dur="500" fill="hold"/>
                                        <p:tgtEl>
                                          <p:spTgt spid="266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634"/>
                                        </p:tgtEl>
                                        <p:attrNameLst>
                                          <p:attrName>style.visibility</p:attrName>
                                        </p:attrNameLst>
                                      </p:cBhvr>
                                      <p:to>
                                        <p:strVal val="visible"/>
                                      </p:to>
                                    </p:set>
                                    <p:anim calcmode="lin" valueType="num">
                                      <p:cBhvr additive="base">
                                        <p:cTn id="23" dur="500" fill="hold"/>
                                        <p:tgtEl>
                                          <p:spTgt spid="26634"/>
                                        </p:tgtEl>
                                        <p:attrNameLst>
                                          <p:attrName>ppt_x</p:attrName>
                                        </p:attrNameLst>
                                      </p:cBhvr>
                                      <p:tavLst>
                                        <p:tav tm="0">
                                          <p:val>
                                            <p:strVal val="#ppt_x"/>
                                          </p:val>
                                        </p:tav>
                                        <p:tav tm="100000">
                                          <p:val>
                                            <p:strVal val="#ppt_x"/>
                                          </p:val>
                                        </p:tav>
                                      </p:tavLst>
                                    </p:anim>
                                    <p:anim calcmode="lin" valueType="num">
                                      <p:cBhvr additive="base">
                                        <p:cTn id="24" dur="500" fill="hold"/>
                                        <p:tgtEl>
                                          <p:spTgt spid="266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635"/>
                                        </p:tgtEl>
                                        <p:attrNameLst>
                                          <p:attrName>style.visibility</p:attrName>
                                        </p:attrNameLst>
                                      </p:cBhvr>
                                      <p:to>
                                        <p:strVal val="visible"/>
                                      </p:to>
                                    </p:set>
                                    <p:anim calcmode="lin" valueType="num">
                                      <p:cBhvr additive="base">
                                        <p:cTn id="27" dur="500" fill="hold"/>
                                        <p:tgtEl>
                                          <p:spTgt spid="26635"/>
                                        </p:tgtEl>
                                        <p:attrNameLst>
                                          <p:attrName>ppt_x</p:attrName>
                                        </p:attrNameLst>
                                      </p:cBhvr>
                                      <p:tavLst>
                                        <p:tav tm="0">
                                          <p:val>
                                            <p:strVal val="#ppt_x"/>
                                          </p:val>
                                        </p:tav>
                                        <p:tav tm="100000">
                                          <p:val>
                                            <p:strVal val="#ppt_x"/>
                                          </p:val>
                                        </p:tav>
                                      </p:tavLst>
                                    </p:anim>
                                    <p:anim calcmode="lin" valueType="num">
                                      <p:cBhvr additive="base">
                                        <p:cTn id="28" dur="500" fill="hold"/>
                                        <p:tgtEl>
                                          <p:spTgt spid="266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636"/>
                                        </p:tgtEl>
                                        <p:attrNameLst>
                                          <p:attrName>style.visibility</p:attrName>
                                        </p:attrNameLst>
                                      </p:cBhvr>
                                      <p:to>
                                        <p:strVal val="visible"/>
                                      </p:to>
                                    </p:set>
                                    <p:anim calcmode="lin" valueType="num">
                                      <p:cBhvr additive="base">
                                        <p:cTn id="31" dur="500" fill="hold"/>
                                        <p:tgtEl>
                                          <p:spTgt spid="26636"/>
                                        </p:tgtEl>
                                        <p:attrNameLst>
                                          <p:attrName>ppt_x</p:attrName>
                                        </p:attrNameLst>
                                      </p:cBhvr>
                                      <p:tavLst>
                                        <p:tav tm="0">
                                          <p:val>
                                            <p:strVal val="#ppt_x"/>
                                          </p:val>
                                        </p:tav>
                                        <p:tav tm="100000">
                                          <p:val>
                                            <p:strVal val="#ppt_x"/>
                                          </p:val>
                                        </p:tav>
                                      </p:tavLst>
                                    </p:anim>
                                    <p:anim calcmode="lin" valueType="num">
                                      <p:cBhvr additive="base">
                                        <p:cTn id="32" dur="500" fill="hold"/>
                                        <p:tgtEl>
                                          <p:spTgt spid="266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637"/>
                                        </p:tgtEl>
                                        <p:attrNameLst>
                                          <p:attrName>style.visibility</p:attrName>
                                        </p:attrNameLst>
                                      </p:cBhvr>
                                      <p:to>
                                        <p:strVal val="visible"/>
                                      </p:to>
                                    </p:set>
                                    <p:anim calcmode="lin" valueType="num">
                                      <p:cBhvr additive="base">
                                        <p:cTn id="35" dur="500" fill="hold"/>
                                        <p:tgtEl>
                                          <p:spTgt spid="26637"/>
                                        </p:tgtEl>
                                        <p:attrNameLst>
                                          <p:attrName>ppt_x</p:attrName>
                                        </p:attrNameLst>
                                      </p:cBhvr>
                                      <p:tavLst>
                                        <p:tav tm="0">
                                          <p:val>
                                            <p:strVal val="#ppt_x"/>
                                          </p:val>
                                        </p:tav>
                                        <p:tav tm="100000">
                                          <p:val>
                                            <p:strVal val="#ppt_x"/>
                                          </p:val>
                                        </p:tav>
                                      </p:tavLst>
                                    </p:anim>
                                    <p:anim calcmode="lin" valueType="num">
                                      <p:cBhvr additive="base">
                                        <p:cTn id="36" dur="500" fill="hold"/>
                                        <p:tgtEl>
                                          <p:spTgt spid="266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638"/>
                                        </p:tgtEl>
                                        <p:attrNameLst>
                                          <p:attrName>style.visibility</p:attrName>
                                        </p:attrNameLst>
                                      </p:cBhvr>
                                      <p:to>
                                        <p:strVal val="visible"/>
                                      </p:to>
                                    </p:set>
                                    <p:anim calcmode="lin" valueType="num">
                                      <p:cBhvr additive="base">
                                        <p:cTn id="39" dur="500" fill="hold"/>
                                        <p:tgtEl>
                                          <p:spTgt spid="26638"/>
                                        </p:tgtEl>
                                        <p:attrNameLst>
                                          <p:attrName>ppt_x</p:attrName>
                                        </p:attrNameLst>
                                      </p:cBhvr>
                                      <p:tavLst>
                                        <p:tav tm="0">
                                          <p:val>
                                            <p:strVal val="#ppt_x"/>
                                          </p:val>
                                        </p:tav>
                                        <p:tav tm="100000">
                                          <p:val>
                                            <p:strVal val="#ppt_x"/>
                                          </p:val>
                                        </p:tav>
                                      </p:tavLst>
                                    </p:anim>
                                    <p:anim calcmode="lin" valueType="num">
                                      <p:cBhvr additive="base">
                                        <p:cTn id="40" dur="500" fill="hold"/>
                                        <p:tgtEl>
                                          <p:spTgt spid="266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640"/>
                                        </p:tgtEl>
                                        <p:attrNameLst>
                                          <p:attrName>style.visibility</p:attrName>
                                        </p:attrNameLst>
                                      </p:cBhvr>
                                      <p:to>
                                        <p:strVal val="visible"/>
                                      </p:to>
                                    </p:set>
                                    <p:anim calcmode="lin" valueType="num">
                                      <p:cBhvr additive="base">
                                        <p:cTn id="43" dur="500" fill="hold"/>
                                        <p:tgtEl>
                                          <p:spTgt spid="26640"/>
                                        </p:tgtEl>
                                        <p:attrNameLst>
                                          <p:attrName>ppt_x</p:attrName>
                                        </p:attrNameLst>
                                      </p:cBhvr>
                                      <p:tavLst>
                                        <p:tav tm="0">
                                          <p:val>
                                            <p:strVal val="#ppt_x"/>
                                          </p:val>
                                        </p:tav>
                                        <p:tav tm="100000">
                                          <p:val>
                                            <p:strVal val="#ppt_x"/>
                                          </p:val>
                                        </p:tav>
                                      </p:tavLst>
                                    </p:anim>
                                    <p:anim calcmode="lin" valueType="num">
                                      <p:cBhvr additive="base">
                                        <p:cTn id="44" dur="500" fill="hold"/>
                                        <p:tgtEl>
                                          <p:spTgt spid="266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641"/>
                                        </p:tgtEl>
                                        <p:attrNameLst>
                                          <p:attrName>style.visibility</p:attrName>
                                        </p:attrNameLst>
                                      </p:cBhvr>
                                      <p:to>
                                        <p:strVal val="visible"/>
                                      </p:to>
                                    </p:set>
                                    <p:anim calcmode="lin" valueType="num">
                                      <p:cBhvr additive="base">
                                        <p:cTn id="47" dur="500" fill="hold"/>
                                        <p:tgtEl>
                                          <p:spTgt spid="26641"/>
                                        </p:tgtEl>
                                        <p:attrNameLst>
                                          <p:attrName>ppt_x</p:attrName>
                                        </p:attrNameLst>
                                      </p:cBhvr>
                                      <p:tavLst>
                                        <p:tav tm="0">
                                          <p:val>
                                            <p:strVal val="#ppt_x"/>
                                          </p:val>
                                        </p:tav>
                                        <p:tav tm="100000">
                                          <p:val>
                                            <p:strVal val="#ppt_x"/>
                                          </p:val>
                                        </p:tav>
                                      </p:tavLst>
                                    </p:anim>
                                    <p:anim calcmode="lin" valueType="num">
                                      <p:cBhvr additive="base">
                                        <p:cTn id="48" dur="500" fill="hold"/>
                                        <p:tgtEl>
                                          <p:spTgt spid="266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642"/>
                                        </p:tgtEl>
                                        <p:attrNameLst>
                                          <p:attrName>style.visibility</p:attrName>
                                        </p:attrNameLst>
                                      </p:cBhvr>
                                      <p:to>
                                        <p:strVal val="visible"/>
                                      </p:to>
                                    </p:set>
                                    <p:anim calcmode="lin" valueType="num">
                                      <p:cBhvr additive="base">
                                        <p:cTn id="51" dur="500" fill="hold"/>
                                        <p:tgtEl>
                                          <p:spTgt spid="26642"/>
                                        </p:tgtEl>
                                        <p:attrNameLst>
                                          <p:attrName>ppt_x</p:attrName>
                                        </p:attrNameLst>
                                      </p:cBhvr>
                                      <p:tavLst>
                                        <p:tav tm="0">
                                          <p:val>
                                            <p:strVal val="#ppt_x"/>
                                          </p:val>
                                        </p:tav>
                                        <p:tav tm="100000">
                                          <p:val>
                                            <p:strVal val="#ppt_x"/>
                                          </p:val>
                                        </p:tav>
                                      </p:tavLst>
                                    </p:anim>
                                    <p:anim calcmode="lin" valueType="num">
                                      <p:cBhvr additive="base">
                                        <p:cTn id="52" dur="500" fill="hold"/>
                                        <p:tgtEl>
                                          <p:spTgt spid="266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643"/>
                                        </p:tgtEl>
                                        <p:attrNameLst>
                                          <p:attrName>style.visibility</p:attrName>
                                        </p:attrNameLst>
                                      </p:cBhvr>
                                      <p:to>
                                        <p:strVal val="visible"/>
                                      </p:to>
                                    </p:set>
                                    <p:anim calcmode="lin" valueType="num">
                                      <p:cBhvr additive="base">
                                        <p:cTn id="55" dur="500" fill="hold"/>
                                        <p:tgtEl>
                                          <p:spTgt spid="26643"/>
                                        </p:tgtEl>
                                        <p:attrNameLst>
                                          <p:attrName>ppt_x</p:attrName>
                                        </p:attrNameLst>
                                      </p:cBhvr>
                                      <p:tavLst>
                                        <p:tav tm="0">
                                          <p:val>
                                            <p:strVal val="#ppt_x"/>
                                          </p:val>
                                        </p:tav>
                                        <p:tav tm="100000">
                                          <p:val>
                                            <p:strVal val="#ppt_x"/>
                                          </p:val>
                                        </p:tav>
                                      </p:tavLst>
                                    </p:anim>
                                    <p:anim calcmode="lin" valueType="num">
                                      <p:cBhvr additive="base">
                                        <p:cTn id="56" dur="500" fill="hold"/>
                                        <p:tgtEl>
                                          <p:spTgt spid="266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6644"/>
                                        </p:tgtEl>
                                        <p:attrNameLst>
                                          <p:attrName>style.visibility</p:attrName>
                                        </p:attrNameLst>
                                      </p:cBhvr>
                                      <p:to>
                                        <p:strVal val="visible"/>
                                      </p:to>
                                    </p:set>
                                    <p:anim calcmode="lin" valueType="num">
                                      <p:cBhvr additive="base">
                                        <p:cTn id="59" dur="500" fill="hold"/>
                                        <p:tgtEl>
                                          <p:spTgt spid="26644"/>
                                        </p:tgtEl>
                                        <p:attrNameLst>
                                          <p:attrName>ppt_x</p:attrName>
                                        </p:attrNameLst>
                                      </p:cBhvr>
                                      <p:tavLst>
                                        <p:tav tm="0">
                                          <p:val>
                                            <p:strVal val="#ppt_x"/>
                                          </p:val>
                                        </p:tav>
                                        <p:tav tm="100000">
                                          <p:val>
                                            <p:strVal val="#ppt_x"/>
                                          </p:val>
                                        </p:tav>
                                      </p:tavLst>
                                    </p:anim>
                                    <p:anim calcmode="lin" valueType="num">
                                      <p:cBhvr additive="base">
                                        <p:cTn id="60" dur="500" fill="hold"/>
                                        <p:tgtEl>
                                          <p:spTgt spid="266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645"/>
                                        </p:tgtEl>
                                        <p:attrNameLst>
                                          <p:attrName>style.visibility</p:attrName>
                                        </p:attrNameLst>
                                      </p:cBhvr>
                                      <p:to>
                                        <p:strVal val="visible"/>
                                      </p:to>
                                    </p:set>
                                    <p:anim calcmode="lin" valueType="num">
                                      <p:cBhvr additive="base">
                                        <p:cTn id="63" dur="500" fill="hold"/>
                                        <p:tgtEl>
                                          <p:spTgt spid="26645"/>
                                        </p:tgtEl>
                                        <p:attrNameLst>
                                          <p:attrName>ppt_x</p:attrName>
                                        </p:attrNameLst>
                                      </p:cBhvr>
                                      <p:tavLst>
                                        <p:tav tm="0">
                                          <p:val>
                                            <p:strVal val="#ppt_x"/>
                                          </p:val>
                                        </p:tav>
                                        <p:tav tm="100000">
                                          <p:val>
                                            <p:strVal val="#ppt_x"/>
                                          </p:val>
                                        </p:tav>
                                      </p:tavLst>
                                    </p:anim>
                                    <p:anim calcmode="lin" valueType="num">
                                      <p:cBhvr additive="base">
                                        <p:cTn id="64" dur="500" fill="hold"/>
                                        <p:tgtEl>
                                          <p:spTgt spid="266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646"/>
                                        </p:tgtEl>
                                        <p:attrNameLst>
                                          <p:attrName>style.visibility</p:attrName>
                                        </p:attrNameLst>
                                      </p:cBhvr>
                                      <p:to>
                                        <p:strVal val="visible"/>
                                      </p:to>
                                    </p:set>
                                    <p:anim calcmode="lin" valueType="num">
                                      <p:cBhvr additive="base">
                                        <p:cTn id="67" dur="500" fill="hold"/>
                                        <p:tgtEl>
                                          <p:spTgt spid="26646"/>
                                        </p:tgtEl>
                                        <p:attrNameLst>
                                          <p:attrName>ppt_x</p:attrName>
                                        </p:attrNameLst>
                                      </p:cBhvr>
                                      <p:tavLst>
                                        <p:tav tm="0">
                                          <p:val>
                                            <p:strVal val="#ppt_x"/>
                                          </p:val>
                                        </p:tav>
                                        <p:tav tm="100000">
                                          <p:val>
                                            <p:strVal val="#ppt_x"/>
                                          </p:val>
                                        </p:tav>
                                      </p:tavLst>
                                    </p:anim>
                                    <p:anim calcmode="lin" valueType="num">
                                      <p:cBhvr additive="base">
                                        <p:cTn id="68" dur="500" fill="hold"/>
                                        <p:tgtEl>
                                          <p:spTgt spid="266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647"/>
                                        </p:tgtEl>
                                        <p:attrNameLst>
                                          <p:attrName>style.visibility</p:attrName>
                                        </p:attrNameLst>
                                      </p:cBhvr>
                                      <p:to>
                                        <p:strVal val="visible"/>
                                      </p:to>
                                    </p:set>
                                    <p:anim calcmode="lin" valueType="num">
                                      <p:cBhvr additive="base">
                                        <p:cTn id="71" dur="500" fill="hold"/>
                                        <p:tgtEl>
                                          <p:spTgt spid="26647"/>
                                        </p:tgtEl>
                                        <p:attrNameLst>
                                          <p:attrName>ppt_x</p:attrName>
                                        </p:attrNameLst>
                                      </p:cBhvr>
                                      <p:tavLst>
                                        <p:tav tm="0">
                                          <p:val>
                                            <p:strVal val="#ppt_x"/>
                                          </p:val>
                                        </p:tav>
                                        <p:tav tm="100000">
                                          <p:val>
                                            <p:strVal val="#ppt_x"/>
                                          </p:val>
                                        </p:tav>
                                      </p:tavLst>
                                    </p:anim>
                                    <p:anim calcmode="lin" valueType="num">
                                      <p:cBhvr additive="base">
                                        <p:cTn id="72" dur="500" fill="hold"/>
                                        <p:tgtEl>
                                          <p:spTgt spid="266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648"/>
                                        </p:tgtEl>
                                        <p:attrNameLst>
                                          <p:attrName>style.visibility</p:attrName>
                                        </p:attrNameLst>
                                      </p:cBhvr>
                                      <p:to>
                                        <p:strVal val="visible"/>
                                      </p:to>
                                    </p:set>
                                    <p:anim calcmode="lin" valueType="num">
                                      <p:cBhvr additive="base">
                                        <p:cTn id="75" dur="500" fill="hold"/>
                                        <p:tgtEl>
                                          <p:spTgt spid="26648"/>
                                        </p:tgtEl>
                                        <p:attrNameLst>
                                          <p:attrName>ppt_x</p:attrName>
                                        </p:attrNameLst>
                                      </p:cBhvr>
                                      <p:tavLst>
                                        <p:tav tm="0">
                                          <p:val>
                                            <p:strVal val="#ppt_x"/>
                                          </p:val>
                                        </p:tav>
                                        <p:tav tm="100000">
                                          <p:val>
                                            <p:strVal val="#ppt_x"/>
                                          </p:val>
                                        </p:tav>
                                      </p:tavLst>
                                    </p:anim>
                                    <p:anim calcmode="lin" valueType="num">
                                      <p:cBhvr additive="base">
                                        <p:cTn id="76" dur="500" fill="hold"/>
                                        <p:tgtEl>
                                          <p:spTgt spid="266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649"/>
                                        </p:tgtEl>
                                        <p:attrNameLst>
                                          <p:attrName>style.visibility</p:attrName>
                                        </p:attrNameLst>
                                      </p:cBhvr>
                                      <p:to>
                                        <p:strVal val="visible"/>
                                      </p:to>
                                    </p:set>
                                    <p:anim calcmode="lin" valueType="num">
                                      <p:cBhvr additive="base">
                                        <p:cTn id="79" dur="500" fill="hold"/>
                                        <p:tgtEl>
                                          <p:spTgt spid="26649"/>
                                        </p:tgtEl>
                                        <p:attrNameLst>
                                          <p:attrName>ppt_x</p:attrName>
                                        </p:attrNameLst>
                                      </p:cBhvr>
                                      <p:tavLst>
                                        <p:tav tm="0">
                                          <p:val>
                                            <p:strVal val="#ppt_x"/>
                                          </p:val>
                                        </p:tav>
                                        <p:tav tm="100000">
                                          <p:val>
                                            <p:strVal val="#ppt_x"/>
                                          </p:val>
                                        </p:tav>
                                      </p:tavLst>
                                    </p:anim>
                                    <p:anim calcmode="lin" valueType="num">
                                      <p:cBhvr additive="base">
                                        <p:cTn id="80" dur="500" fill="hold"/>
                                        <p:tgtEl>
                                          <p:spTgt spid="266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6650"/>
                                        </p:tgtEl>
                                        <p:attrNameLst>
                                          <p:attrName>style.visibility</p:attrName>
                                        </p:attrNameLst>
                                      </p:cBhvr>
                                      <p:to>
                                        <p:strVal val="visible"/>
                                      </p:to>
                                    </p:set>
                                    <p:anim calcmode="lin" valueType="num">
                                      <p:cBhvr additive="base">
                                        <p:cTn id="83" dur="500" fill="hold"/>
                                        <p:tgtEl>
                                          <p:spTgt spid="26650"/>
                                        </p:tgtEl>
                                        <p:attrNameLst>
                                          <p:attrName>ppt_x</p:attrName>
                                        </p:attrNameLst>
                                      </p:cBhvr>
                                      <p:tavLst>
                                        <p:tav tm="0">
                                          <p:val>
                                            <p:strVal val="#ppt_x"/>
                                          </p:val>
                                        </p:tav>
                                        <p:tav tm="100000">
                                          <p:val>
                                            <p:strVal val="#ppt_x"/>
                                          </p:val>
                                        </p:tav>
                                      </p:tavLst>
                                    </p:anim>
                                    <p:anim calcmode="lin" valueType="num">
                                      <p:cBhvr additive="base">
                                        <p:cTn id="84" dur="500" fill="hold"/>
                                        <p:tgtEl>
                                          <p:spTgt spid="266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651"/>
                                        </p:tgtEl>
                                        <p:attrNameLst>
                                          <p:attrName>style.visibility</p:attrName>
                                        </p:attrNameLst>
                                      </p:cBhvr>
                                      <p:to>
                                        <p:strVal val="visible"/>
                                      </p:to>
                                    </p:set>
                                    <p:anim calcmode="lin" valueType="num">
                                      <p:cBhvr additive="base">
                                        <p:cTn id="87" dur="500" fill="hold"/>
                                        <p:tgtEl>
                                          <p:spTgt spid="26651"/>
                                        </p:tgtEl>
                                        <p:attrNameLst>
                                          <p:attrName>ppt_x</p:attrName>
                                        </p:attrNameLst>
                                      </p:cBhvr>
                                      <p:tavLst>
                                        <p:tav tm="0">
                                          <p:val>
                                            <p:strVal val="#ppt_x"/>
                                          </p:val>
                                        </p:tav>
                                        <p:tav tm="100000">
                                          <p:val>
                                            <p:strVal val="#ppt_x"/>
                                          </p:val>
                                        </p:tav>
                                      </p:tavLst>
                                    </p:anim>
                                    <p:anim calcmode="lin" valueType="num">
                                      <p:cBhvr additive="base">
                                        <p:cTn id="88" dur="500" fill="hold"/>
                                        <p:tgtEl>
                                          <p:spTgt spid="2665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6652"/>
                                        </p:tgtEl>
                                        <p:attrNameLst>
                                          <p:attrName>style.visibility</p:attrName>
                                        </p:attrNameLst>
                                      </p:cBhvr>
                                      <p:to>
                                        <p:strVal val="visible"/>
                                      </p:to>
                                    </p:set>
                                    <p:anim calcmode="lin" valueType="num">
                                      <p:cBhvr additive="base">
                                        <p:cTn id="91" dur="500" fill="hold"/>
                                        <p:tgtEl>
                                          <p:spTgt spid="26652"/>
                                        </p:tgtEl>
                                        <p:attrNameLst>
                                          <p:attrName>ppt_x</p:attrName>
                                        </p:attrNameLst>
                                      </p:cBhvr>
                                      <p:tavLst>
                                        <p:tav tm="0">
                                          <p:val>
                                            <p:strVal val="#ppt_x"/>
                                          </p:val>
                                        </p:tav>
                                        <p:tav tm="100000">
                                          <p:val>
                                            <p:strVal val="#ppt_x"/>
                                          </p:val>
                                        </p:tav>
                                      </p:tavLst>
                                    </p:anim>
                                    <p:anim calcmode="lin" valueType="num">
                                      <p:cBhvr additive="base">
                                        <p:cTn id="92" dur="500" fill="hold"/>
                                        <p:tgtEl>
                                          <p:spTgt spid="2665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6653"/>
                                        </p:tgtEl>
                                        <p:attrNameLst>
                                          <p:attrName>style.visibility</p:attrName>
                                        </p:attrNameLst>
                                      </p:cBhvr>
                                      <p:to>
                                        <p:strVal val="visible"/>
                                      </p:to>
                                    </p:set>
                                    <p:anim calcmode="lin" valueType="num">
                                      <p:cBhvr additive="base">
                                        <p:cTn id="95" dur="500" fill="hold"/>
                                        <p:tgtEl>
                                          <p:spTgt spid="26653"/>
                                        </p:tgtEl>
                                        <p:attrNameLst>
                                          <p:attrName>ppt_x</p:attrName>
                                        </p:attrNameLst>
                                      </p:cBhvr>
                                      <p:tavLst>
                                        <p:tav tm="0">
                                          <p:val>
                                            <p:strVal val="#ppt_x"/>
                                          </p:val>
                                        </p:tav>
                                        <p:tav tm="100000">
                                          <p:val>
                                            <p:strVal val="#ppt_x"/>
                                          </p:val>
                                        </p:tav>
                                      </p:tavLst>
                                    </p:anim>
                                    <p:anim calcmode="lin" valueType="num">
                                      <p:cBhvr additive="base">
                                        <p:cTn id="96" dur="500" fill="hold"/>
                                        <p:tgtEl>
                                          <p:spTgt spid="2665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6654"/>
                                        </p:tgtEl>
                                        <p:attrNameLst>
                                          <p:attrName>style.visibility</p:attrName>
                                        </p:attrNameLst>
                                      </p:cBhvr>
                                      <p:to>
                                        <p:strVal val="visible"/>
                                      </p:to>
                                    </p:set>
                                    <p:anim calcmode="lin" valueType="num">
                                      <p:cBhvr additive="base">
                                        <p:cTn id="99" dur="500" fill="hold"/>
                                        <p:tgtEl>
                                          <p:spTgt spid="26654"/>
                                        </p:tgtEl>
                                        <p:attrNameLst>
                                          <p:attrName>ppt_x</p:attrName>
                                        </p:attrNameLst>
                                      </p:cBhvr>
                                      <p:tavLst>
                                        <p:tav tm="0">
                                          <p:val>
                                            <p:strVal val="#ppt_x"/>
                                          </p:val>
                                        </p:tav>
                                        <p:tav tm="100000">
                                          <p:val>
                                            <p:strVal val="#ppt_x"/>
                                          </p:val>
                                        </p:tav>
                                      </p:tavLst>
                                    </p:anim>
                                    <p:anim calcmode="lin" valueType="num">
                                      <p:cBhvr additive="base">
                                        <p:cTn id="100" dur="500" fill="hold"/>
                                        <p:tgtEl>
                                          <p:spTgt spid="2665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6655"/>
                                        </p:tgtEl>
                                        <p:attrNameLst>
                                          <p:attrName>style.visibility</p:attrName>
                                        </p:attrNameLst>
                                      </p:cBhvr>
                                      <p:to>
                                        <p:strVal val="visible"/>
                                      </p:to>
                                    </p:set>
                                    <p:anim calcmode="lin" valueType="num">
                                      <p:cBhvr additive="base">
                                        <p:cTn id="103" dur="500" fill="hold"/>
                                        <p:tgtEl>
                                          <p:spTgt spid="26655"/>
                                        </p:tgtEl>
                                        <p:attrNameLst>
                                          <p:attrName>ppt_x</p:attrName>
                                        </p:attrNameLst>
                                      </p:cBhvr>
                                      <p:tavLst>
                                        <p:tav tm="0">
                                          <p:val>
                                            <p:strVal val="#ppt_x"/>
                                          </p:val>
                                        </p:tav>
                                        <p:tav tm="100000">
                                          <p:val>
                                            <p:strVal val="#ppt_x"/>
                                          </p:val>
                                        </p:tav>
                                      </p:tavLst>
                                    </p:anim>
                                    <p:anim calcmode="lin" valueType="num">
                                      <p:cBhvr additive="base">
                                        <p:cTn id="104" dur="500" fill="hold"/>
                                        <p:tgtEl>
                                          <p:spTgt spid="2665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6656"/>
                                        </p:tgtEl>
                                        <p:attrNameLst>
                                          <p:attrName>style.visibility</p:attrName>
                                        </p:attrNameLst>
                                      </p:cBhvr>
                                      <p:to>
                                        <p:strVal val="visible"/>
                                      </p:to>
                                    </p:set>
                                    <p:anim calcmode="lin" valueType="num">
                                      <p:cBhvr additive="base">
                                        <p:cTn id="107" dur="500" fill="hold"/>
                                        <p:tgtEl>
                                          <p:spTgt spid="26656"/>
                                        </p:tgtEl>
                                        <p:attrNameLst>
                                          <p:attrName>ppt_x</p:attrName>
                                        </p:attrNameLst>
                                      </p:cBhvr>
                                      <p:tavLst>
                                        <p:tav tm="0">
                                          <p:val>
                                            <p:strVal val="#ppt_x"/>
                                          </p:val>
                                        </p:tav>
                                        <p:tav tm="100000">
                                          <p:val>
                                            <p:strVal val="#ppt_x"/>
                                          </p:val>
                                        </p:tav>
                                      </p:tavLst>
                                    </p:anim>
                                    <p:anim calcmode="lin" valueType="num">
                                      <p:cBhvr additive="base">
                                        <p:cTn id="108" dur="500" fill="hold"/>
                                        <p:tgtEl>
                                          <p:spTgt spid="26656"/>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6657"/>
                                        </p:tgtEl>
                                        <p:attrNameLst>
                                          <p:attrName>style.visibility</p:attrName>
                                        </p:attrNameLst>
                                      </p:cBhvr>
                                      <p:to>
                                        <p:strVal val="visible"/>
                                      </p:to>
                                    </p:set>
                                    <p:anim calcmode="lin" valueType="num">
                                      <p:cBhvr additive="base">
                                        <p:cTn id="111" dur="500" fill="hold"/>
                                        <p:tgtEl>
                                          <p:spTgt spid="26657"/>
                                        </p:tgtEl>
                                        <p:attrNameLst>
                                          <p:attrName>ppt_x</p:attrName>
                                        </p:attrNameLst>
                                      </p:cBhvr>
                                      <p:tavLst>
                                        <p:tav tm="0">
                                          <p:val>
                                            <p:strVal val="#ppt_x"/>
                                          </p:val>
                                        </p:tav>
                                        <p:tav tm="100000">
                                          <p:val>
                                            <p:strVal val="#ppt_x"/>
                                          </p:val>
                                        </p:tav>
                                      </p:tavLst>
                                    </p:anim>
                                    <p:anim calcmode="lin" valueType="num">
                                      <p:cBhvr additive="base">
                                        <p:cTn id="112" dur="500" fill="hold"/>
                                        <p:tgtEl>
                                          <p:spTgt spid="26657"/>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6658"/>
                                        </p:tgtEl>
                                        <p:attrNameLst>
                                          <p:attrName>style.visibility</p:attrName>
                                        </p:attrNameLst>
                                      </p:cBhvr>
                                      <p:to>
                                        <p:strVal val="visible"/>
                                      </p:to>
                                    </p:set>
                                    <p:anim calcmode="lin" valueType="num">
                                      <p:cBhvr additive="base">
                                        <p:cTn id="115" dur="500" fill="hold"/>
                                        <p:tgtEl>
                                          <p:spTgt spid="26658"/>
                                        </p:tgtEl>
                                        <p:attrNameLst>
                                          <p:attrName>ppt_x</p:attrName>
                                        </p:attrNameLst>
                                      </p:cBhvr>
                                      <p:tavLst>
                                        <p:tav tm="0">
                                          <p:val>
                                            <p:strVal val="#ppt_x"/>
                                          </p:val>
                                        </p:tav>
                                        <p:tav tm="100000">
                                          <p:val>
                                            <p:strVal val="#ppt_x"/>
                                          </p:val>
                                        </p:tav>
                                      </p:tavLst>
                                    </p:anim>
                                    <p:anim calcmode="lin" valueType="num">
                                      <p:cBhvr additive="base">
                                        <p:cTn id="116" dur="500" fill="hold"/>
                                        <p:tgtEl>
                                          <p:spTgt spid="2665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6659"/>
                                        </p:tgtEl>
                                        <p:attrNameLst>
                                          <p:attrName>style.visibility</p:attrName>
                                        </p:attrNameLst>
                                      </p:cBhvr>
                                      <p:to>
                                        <p:strVal val="visible"/>
                                      </p:to>
                                    </p:set>
                                    <p:anim calcmode="lin" valueType="num">
                                      <p:cBhvr additive="base">
                                        <p:cTn id="119" dur="500" fill="hold"/>
                                        <p:tgtEl>
                                          <p:spTgt spid="26659"/>
                                        </p:tgtEl>
                                        <p:attrNameLst>
                                          <p:attrName>ppt_x</p:attrName>
                                        </p:attrNameLst>
                                      </p:cBhvr>
                                      <p:tavLst>
                                        <p:tav tm="0">
                                          <p:val>
                                            <p:strVal val="#ppt_x"/>
                                          </p:val>
                                        </p:tav>
                                        <p:tav tm="100000">
                                          <p:val>
                                            <p:strVal val="#ppt_x"/>
                                          </p:val>
                                        </p:tav>
                                      </p:tavLst>
                                    </p:anim>
                                    <p:anim calcmode="lin" valueType="num">
                                      <p:cBhvr additive="base">
                                        <p:cTn id="120" dur="500" fill="hold"/>
                                        <p:tgtEl>
                                          <p:spTgt spid="2665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6660"/>
                                        </p:tgtEl>
                                        <p:attrNameLst>
                                          <p:attrName>style.visibility</p:attrName>
                                        </p:attrNameLst>
                                      </p:cBhvr>
                                      <p:to>
                                        <p:strVal val="visible"/>
                                      </p:to>
                                    </p:set>
                                    <p:anim calcmode="lin" valueType="num">
                                      <p:cBhvr additive="base">
                                        <p:cTn id="123" dur="500" fill="hold"/>
                                        <p:tgtEl>
                                          <p:spTgt spid="26660"/>
                                        </p:tgtEl>
                                        <p:attrNameLst>
                                          <p:attrName>ppt_x</p:attrName>
                                        </p:attrNameLst>
                                      </p:cBhvr>
                                      <p:tavLst>
                                        <p:tav tm="0">
                                          <p:val>
                                            <p:strVal val="#ppt_x"/>
                                          </p:val>
                                        </p:tav>
                                        <p:tav tm="100000">
                                          <p:val>
                                            <p:strVal val="#ppt_x"/>
                                          </p:val>
                                        </p:tav>
                                      </p:tavLst>
                                    </p:anim>
                                    <p:anim calcmode="lin" valueType="num">
                                      <p:cBhvr additive="base">
                                        <p:cTn id="124" dur="500" fill="hold"/>
                                        <p:tgtEl>
                                          <p:spTgt spid="26660"/>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6661"/>
                                        </p:tgtEl>
                                        <p:attrNameLst>
                                          <p:attrName>style.visibility</p:attrName>
                                        </p:attrNameLst>
                                      </p:cBhvr>
                                      <p:to>
                                        <p:strVal val="visible"/>
                                      </p:to>
                                    </p:set>
                                    <p:anim calcmode="lin" valueType="num">
                                      <p:cBhvr additive="base">
                                        <p:cTn id="127" dur="500" fill="hold"/>
                                        <p:tgtEl>
                                          <p:spTgt spid="26661"/>
                                        </p:tgtEl>
                                        <p:attrNameLst>
                                          <p:attrName>ppt_x</p:attrName>
                                        </p:attrNameLst>
                                      </p:cBhvr>
                                      <p:tavLst>
                                        <p:tav tm="0">
                                          <p:val>
                                            <p:strVal val="#ppt_x"/>
                                          </p:val>
                                        </p:tav>
                                        <p:tav tm="100000">
                                          <p:val>
                                            <p:strVal val="#ppt_x"/>
                                          </p:val>
                                        </p:tav>
                                      </p:tavLst>
                                    </p:anim>
                                    <p:anim calcmode="lin" valueType="num">
                                      <p:cBhvr additive="base">
                                        <p:cTn id="128" dur="500" fill="hold"/>
                                        <p:tgtEl>
                                          <p:spTgt spid="26661"/>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6662"/>
                                        </p:tgtEl>
                                        <p:attrNameLst>
                                          <p:attrName>style.visibility</p:attrName>
                                        </p:attrNameLst>
                                      </p:cBhvr>
                                      <p:to>
                                        <p:strVal val="visible"/>
                                      </p:to>
                                    </p:set>
                                    <p:anim calcmode="lin" valueType="num">
                                      <p:cBhvr additive="base">
                                        <p:cTn id="131" dur="500" fill="hold"/>
                                        <p:tgtEl>
                                          <p:spTgt spid="26662"/>
                                        </p:tgtEl>
                                        <p:attrNameLst>
                                          <p:attrName>ppt_x</p:attrName>
                                        </p:attrNameLst>
                                      </p:cBhvr>
                                      <p:tavLst>
                                        <p:tav tm="0">
                                          <p:val>
                                            <p:strVal val="#ppt_x"/>
                                          </p:val>
                                        </p:tav>
                                        <p:tav tm="100000">
                                          <p:val>
                                            <p:strVal val="#ppt_x"/>
                                          </p:val>
                                        </p:tav>
                                      </p:tavLst>
                                    </p:anim>
                                    <p:anim calcmode="lin" valueType="num">
                                      <p:cBhvr additive="base">
                                        <p:cTn id="132" dur="500" fill="hold"/>
                                        <p:tgtEl>
                                          <p:spTgt spid="2666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6663"/>
                                        </p:tgtEl>
                                        <p:attrNameLst>
                                          <p:attrName>style.visibility</p:attrName>
                                        </p:attrNameLst>
                                      </p:cBhvr>
                                      <p:to>
                                        <p:strVal val="visible"/>
                                      </p:to>
                                    </p:set>
                                    <p:anim calcmode="lin" valueType="num">
                                      <p:cBhvr additive="base">
                                        <p:cTn id="135" dur="500" fill="hold"/>
                                        <p:tgtEl>
                                          <p:spTgt spid="26663"/>
                                        </p:tgtEl>
                                        <p:attrNameLst>
                                          <p:attrName>ppt_x</p:attrName>
                                        </p:attrNameLst>
                                      </p:cBhvr>
                                      <p:tavLst>
                                        <p:tav tm="0">
                                          <p:val>
                                            <p:strVal val="#ppt_x"/>
                                          </p:val>
                                        </p:tav>
                                        <p:tav tm="100000">
                                          <p:val>
                                            <p:strVal val="#ppt_x"/>
                                          </p:val>
                                        </p:tav>
                                      </p:tavLst>
                                    </p:anim>
                                    <p:anim calcmode="lin" valueType="num">
                                      <p:cBhvr additive="base">
                                        <p:cTn id="136" dur="500" fill="hold"/>
                                        <p:tgtEl>
                                          <p:spTgt spid="26663"/>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26664"/>
                                        </p:tgtEl>
                                        <p:attrNameLst>
                                          <p:attrName>style.visibility</p:attrName>
                                        </p:attrNameLst>
                                      </p:cBhvr>
                                      <p:to>
                                        <p:strVal val="visible"/>
                                      </p:to>
                                    </p:set>
                                    <p:anim calcmode="lin" valueType="num">
                                      <p:cBhvr additive="base">
                                        <p:cTn id="139" dur="500" fill="hold"/>
                                        <p:tgtEl>
                                          <p:spTgt spid="26664"/>
                                        </p:tgtEl>
                                        <p:attrNameLst>
                                          <p:attrName>ppt_x</p:attrName>
                                        </p:attrNameLst>
                                      </p:cBhvr>
                                      <p:tavLst>
                                        <p:tav tm="0">
                                          <p:val>
                                            <p:strVal val="#ppt_x"/>
                                          </p:val>
                                        </p:tav>
                                        <p:tav tm="100000">
                                          <p:val>
                                            <p:strVal val="#ppt_x"/>
                                          </p:val>
                                        </p:tav>
                                      </p:tavLst>
                                    </p:anim>
                                    <p:anim calcmode="lin" valueType="num">
                                      <p:cBhvr additive="base">
                                        <p:cTn id="140" dur="500" fill="hold"/>
                                        <p:tgtEl>
                                          <p:spTgt spid="26664"/>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6665"/>
                                        </p:tgtEl>
                                        <p:attrNameLst>
                                          <p:attrName>style.visibility</p:attrName>
                                        </p:attrNameLst>
                                      </p:cBhvr>
                                      <p:to>
                                        <p:strVal val="visible"/>
                                      </p:to>
                                    </p:set>
                                    <p:anim calcmode="lin" valueType="num">
                                      <p:cBhvr additive="base">
                                        <p:cTn id="143" dur="500" fill="hold"/>
                                        <p:tgtEl>
                                          <p:spTgt spid="26665"/>
                                        </p:tgtEl>
                                        <p:attrNameLst>
                                          <p:attrName>ppt_x</p:attrName>
                                        </p:attrNameLst>
                                      </p:cBhvr>
                                      <p:tavLst>
                                        <p:tav tm="0">
                                          <p:val>
                                            <p:strVal val="#ppt_x"/>
                                          </p:val>
                                        </p:tav>
                                        <p:tav tm="100000">
                                          <p:val>
                                            <p:strVal val="#ppt_x"/>
                                          </p:val>
                                        </p:tav>
                                      </p:tavLst>
                                    </p:anim>
                                    <p:anim calcmode="lin" valueType="num">
                                      <p:cBhvr additive="base">
                                        <p:cTn id="144" dur="500" fill="hold"/>
                                        <p:tgtEl>
                                          <p:spTgt spid="2666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26666"/>
                                        </p:tgtEl>
                                        <p:attrNameLst>
                                          <p:attrName>style.visibility</p:attrName>
                                        </p:attrNameLst>
                                      </p:cBhvr>
                                      <p:to>
                                        <p:strVal val="visible"/>
                                      </p:to>
                                    </p:set>
                                    <p:anim calcmode="lin" valueType="num">
                                      <p:cBhvr additive="base">
                                        <p:cTn id="147" dur="500" fill="hold"/>
                                        <p:tgtEl>
                                          <p:spTgt spid="26666"/>
                                        </p:tgtEl>
                                        <p:attrNameLst>
                                          <p:attrName>ppt_x</p:attrName>
                                        </p:attrNameLst>
                                      </p:cBhvr>
                                      <p:tavLst>
                                        <p:tav tm="0">
                                          <p:val>
                                            <p:strVal val="#ppt_x"/>
                                          </p:val>
                                        </p:tav>
                                        <p:tav tm="100000">
                                          <p:val>
                                            <p:strVal val="#ppt_x"/>
                                          </p:val>
                                        </p:tav>
                                      </p:tavLst>
                                    </p:anim>
                                    <p:anim calcmode="lin" valueType="num">
                                      <p:cBhvr additive="base">
                                        <p:cTn id="148" dur="500" fill="hold"/>
                                        <p:tgtEl>
                                          <p:spTgt spid="2666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26667"/>
                                        </p:tgtEl>
                                        <p:attrNameLst>
                                          <p:attrName>style.visibility</p:attrName>
                                        </p:attrNameLst>
                                      </p:cBhvr>
                                      <p:to>
                                        <p:strVal val="visible"/>
                                      </p:to>
                                    </p:set>
                                    <p:anim calcmode="lin" valueType="num">
                                      <p:cBhvr additive="base">
                                        <p:cTn id="151" dur="500" fill="hold"/>
                                        <p:tgtEl>
                                          <p:spTgt spid="26667"/>
                                        </p:tgtEl>
                                        <p:attrNameLst>
                                          <p:attrName>ppt_x</p:attrName>
                                        </p:attrNameLst>
                                      </p:cBhvr>
                                      <p:tavLst>
                                        <p:tav tm="0">
                                          <p:val>
                                            <p:strVal val="#ppt_x"/>
                                          </p:val>
                                        </p:tav>
                                        <p:tav tm="100000">
                                          <p:val>
                                            <p:strVal val="#ppt_x"/>
                                          </p:val>
                                        </p:tav>
                                      </p:tavLst>
                                    </p:anim>
                                    <p:anim calcmode="lin" valueType="num">
                                      <p:cBhvr additive="base">
                                        <p:cTn id="152" dur="500" fill="hold"/>
                                        <p:tgtEl>
                                          <p:spTgt spid="26667"/>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26668"/>
                                        </p:tgtEl>
                                        <p:attrNameLst>
                                          <p:attrName>style.visibility</p:attrName>
                                        </p:attrNameLst>
                                      </p:cBhvr>
                                      <p:to>
                                        <p:strVal val="visible"/>
                                      </p:to>
                                    </p:set>
                                    <p:anim calcmode="lin" valueType="num">
                                      <p:cBhvr additive="base">
                                        <p:cTn id="155" dur="500" fill="hold"/>
                                        <p:tgtEl>
                                          <p:spTgt spid="26668"/>
                                        </p:tgtEl>
                                        <p:attrNameLst>
                                          <p:attrName>ppt_x</p:attrName>
                                        </p:attrNameLst>
                                      </p:cBhvr>
                                      <p:tavLst>
                                        <p:tav tm="0">
                                          <p:val>
                                            <p:strVal val="#ppt_x"/>
                                          </p:val>
                                        </p:tav>
                                        <p:tav tm="100000">
                                          <p:val>
                                            <p:strVal val="#ppt_x"/>
                                          </p:val>
                                        </p:tav>
                                      </p:tavLst>
                                    </p:anim>
                                    <p:anim calcmode="lin" valueType="num">
                                      <p:cBhvr additive="base">
                                        <p:cTn id="156" dur="500" fill="hold"/>
                                        <p:tgtEl>
                                          <p:spTgt spid="2666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26669"/>
                                        </p:tgtEl>
                                        <p:attrNameLst>
                                          <p:attrName>style.visibility</p:attrName>
                                        </p:attrNameLst>
                                      </p:cBhvr>
                                      <p:to>
                                        <p:strVal val="visible"/>
                                      </p:to>
                                    </p:set>
                                    <p:anim calcmode="lin" valueType="num">
                                      <p:cBhvr additive="base">
                                        <p:cTn id="159" dur="500" fill="hold"/>
                                        <p:tgtEl>
                                          <p:spTgt spid="26669"/>
                                        </p:tgtEl>
                                        <p:attrNameLst>
                                          <p:attrName>ppt_x</p:attrName>
                                        </p:attrNameLst>
                                      </p:cBhvr>
                                      <p:tavLst>
                                        <p:tav tm="0">
                                          <p:val>
                                            <p:strVal val="#ppt_x"/>
                                          </p:val>
                                        </p:tav>
                                        <p:tav tm="100000">
                                          <p:val>
                                            <p:strVal val="#ppt_x"/>
                                          </p:val>
                                        </p:tav>
                                      </p:tavLst>
                                    </p:anim>
                                    <p:anim calcmode="lin" valueType="num">
                                      <p:cBhvr additive="base">
                                        <p:cTn id="160" dur="500" fill="hold"/>
                                        <p:tgtEl>
                                          <p:spTgt spid="26669"/>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230443"/>
                                        </p:tgtEl>
                                        <p:attrNameLst>
                                          <p:attrName>style.visibility</p:attrName>
                                        </p:attrNameLst>
                                      </p:cBhvr>
                                      <p:to>
                                        <p:strVal val="visible"/>
                                      </p:to>
                                    </p:set>
                                    <p:anim calcmode="lin" valueType="num">
                                      <p:cBhvr additive="base">
                                        <p:cTn id="165" dur="500" fill="hold"/>
                                        <p:tgtEl>
                                          <p:spTgt spid="230443"/>
                                        </p:tgtEl>
                                        <p:attrNameLst>
                                          <p:attrName>ppt_x</p:attrName>
                                        </p:attrNameLst>
                                      </p:cBhvr>
                                      <p:tavLst>
                                        <p:tav tm="0">
                                          <p:val>
                                            <p:strVal val="#ppt_x"/>
                                          </p:val>
                                        </p:tav>
                                        <p:tav tm="100000">
                                          <p:val>
                                            <p:strVal val="#ppt_x"/>
                                          </p:val>
                                        </p:tav>
                                      </p:tavLst>
                                    </p:anim>
                                    <p:anim calcmode="lin" valueType="num">
                                      <p:cBhvr additive="base">
                                        <p:cTn id="166" dur="500" fill="hold"/>
                                        <p:tgtEl>
                                          <p:spTgt spid="2304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1" grpId="0" animBg="1"/>
      <p:bldP spid="26632" grpId="0" animBg="1"/>
      <p:bldP spid="26634" grpId="0"/>
      <p:bldP spid="26635" grpId="0"/>
      <p:bldP spid="26636" grpId="0"/>
      <p:bldP spid="26637" grpId="0"/>
      <p:bldP spid="26638" grpId="0"/>
      <p:bldP spid="26640" grpId="0" animBg="1"/>
      <p:bldP spid="26641" grpId="0"/>
      <p:bldP spid="26642" grpId="0"/>
      <p:bldP spid="26643" grpId="0"/>
      <p:bldP spid="26644" grpId="0"/>
      <p:bldP spid="26645" grpId="0"/>
      <p:bldP spid="26646" grpId="0" animBg="1"/>
      <p:bldP spid="26647" grpId="0" animBg="1"/>
      <p:bldP spid="26648" grpId="0" animBg="1"/>
      <p:bldP spid="26649" grpId="0" animBg="1"/>
      <p:bldP spid="26650" grpId="0" animBg="1"/>
      <p:bldP spid="26651" grpId="0"/>
      <p:bldP spid="26652" grpId="0"/>
      <p:bldP spid="26653" grpId="0"/>
      <p:bldP spid="26654" grpId="0"/>
      <p:bldP spid="26655" grpId="0"/>
      <p:bldP spid="26656" grpId="0"/>
      <p:bldP spid="26657" grpId="0"/>
      <p:bldP spid="26658" grpId="0"/>
      <p:bldP spid="26659" grpId="0"/>
      <p:bldP spid="26660" grpId="0"/>
      <p:bldP spid="26661" grpId="0"/>
      <p:bldP spid="26662" grpId="0" animBg="1"/>
      <p:bldP spid="26663" grpId="0"/>
      <p:bldP spid="26664" grpId="0" animBg="1"/>
      <p:bldP spid="26665" grpId="0"/>
      <p:bldP spid="26666" grpId="0"/>
      <p:bldP spid="26667" grpId="0" animBg="1"/>
      <p:bldP spid="26668" grpId="0"/>
      <p:bldP spid="26669" grpId="0"/>
      <p:bldP spid="23044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9BEB06-56C8-4029-BCEA-7CBF92074A9F}" type="datetime1">
              <a:rPr lang="zh-CN" altLang="en-US" sz="1200" smtClean="0"/>
              <a:pPr>
                <a:spcBef>
                  <a:spcPct val="0"/>
                </a:spcBef>
                <a:buFontTx/>
                <a:buNone/>
              </a:pPr>
              <a:t>2021/9/4</a:t>
            </a:fld>
            <a:endParaRPr lang="en-US" altLang="zh-CN" sz="1200" smtClean="0"/>
          </a:p>
        </p:txBody>
      </p:sp>
      <p:sp>
        <p:nvSpPr>
          <p:cNvPr id="174083" name="Rectangle 2"/>
          <p:cNvSpPr>
            <a:spLocks noGrp="1" noChangeArrowheads="1"/>
          </p:cNvSpPr>
          <p:nvPr>
            <p:ph type="title"/>
          </p:nvPr>
        </p:nvSpPr>
        <p:spPr>
          <a:xfrm>
            <a:off x="685800" y="0"/>
            <a:ext cx="7772400" cy="1143000"/>
          </a:xfrm>
        </p:spPr>
        <p:txBody>
          <a:bodyPr/>
          <a:lstStyle/>
          <a:p>
            <a:pPr eaLnBrk="1" hangingPunct="1"/>
            <a:r>
              <a:rPr lang="en-US" altLang="zh-CN" smtClean="0"/>
              <a:t>Focus on the Common Case</a:t>
            </a:r>
          </a:p>
        </p:txBody>
      </p:sp>
      <p:sp>
        <p:nvSpPr>
          <p:cNvPr id="232451" name="Rectangle 3"/>
          <p:cNvSpPr>
            <a:spLocks noGrp="1" noChangeArrowheads="1"/>
          </p:cNvSpPr>
          <p:nvPr>
            <p:ph type="body" idx="1"/>
          </p:nvPr>
        </p:nvSpPr>
        <p:spPr>
          <a:xfrm>
            <a:off x="708025" y="1066800"/>
            <a:ext cx="8162925" cy="5410200"/>
          </a:xfrm>
        </p:spPr>
        <p:txBody>
          <a:bodyPr/>
          <a:lstStyle/>
          <a:p>
            <a:pPr eaLnBrk="1" hangingPunct="1">
              <a:lnSpc>
                <a:spcPct val="90000"/>
              </a:lnSpc>
            </a:pPr>
            <a:r>
              <a:rPr lang="en-US" altLang="zh-CN" sz="2400" smtClean="0"/>
              <a:t>Favor the frequent case over the infrequent case</a:t>
            </a:r>
          </a:p>
          <a:p>
            <a:pPr lvl="1" eaLnBrk="1" hangingPunct="1">
              <a:lnSpc>
                <a:spcPct val="90000"/>
              </a:lnSpc>
            </a:pPr>
            <a:r>
              <a:rPr lang="en-US" altLang="zh-CN" sz="2000" smtClean="0"/>
              <a:t>E.g., Instruction fetch and decode unit used more frequently than multiplier, so optimize it first</a:t>
            </a:r>
          </a:p>
          <a:p>
            <a:pPr lvl="1" eaLnBrk="1" hangingPunct="1">
              <a:lnSpc>
                <a:spcPct val="90000"/>
              </a:lnSpc>
            </a:pPr>
            <a:r>
              <a:rPr lang="en-US" altLang="zh-CN" sz="2000" smtClean="0"/>
              <a:t>E.g., If database server has 50 disks / processor, storage dependability dominates system dependability, so optimize it first</a:t>
            </a:r>
          </a:p>
          <a:p>
            <a:pPr lvl="1" eaLnBrk="1" hangingPunct="1">
              <a:lnSpc>
                <a:spcPct val="90000"/>
              </a:lnSpc>
            </a:pPr>
            <a:r>
              <a:rPr kumimoji="0" lang="en-US" altLang="zh-TW" sz="2000" smtClean="0">
                <a:solidFill>
                  <a:srgbClr val="D60093"/>
                </a:solidFill>
                <a:latin typeface="Arial" panose="020B0604020202020204" pitchFamily="34" charset="0"/>
                <a:ea typeface="PMingLiU" panose="02020500000000000000" pitchFamily="18" charset="-120"/>
              </a:rPr>
              <a:t>Improving the frequent event, rather than the rare event, will obviously help performance</a:t>
            </a:r>
            <a:endParaRPr lang="en-US" altLang="zh-CN" smtClean="0">
              <a:solidFill>
                <a:srgbClr val="D60093"/>
              </a:solidFill>
            </a:endParaRPr>
          </a:p>
          <a:p>
            <a:pPr eaLnBrk="1" hangingPunct="1">
              <a:lnSpc>
                <a:spcPct val="90000"/>
              </a:lnSpc>
            </a:pPr>
            <a:r>
              <a:rPr lang="en-US" altLang="zh-CN" sz="2400" smtClean="0"/>
              <a:t>Frequent case is often simpler and can be done faster than the infrequent case</a:t>
            </a:r>
          </a:p>
          <a:p>
            <a:pPr lvl="1" eaLnBrk="1" hangingPunct="1">
              <a:lnSpc>
                <a:spcPct val="90000"/>
              </a:lnSpc>
            </a:pPr>
            <a:r>
              <a:rPr lang="en-US" altLang="zh-CN" sz="2000" smtClean="0"/>
              <a:t>E.g., overflow is rare when adding 2 numbers, so improve performance by optimizing more common case of no overflow </a:t>
            </a:r>
          </a:p>
          <a:p>
            <a:pPr lvl="1" eaLnBrk="1" hangingPunct="1">
              <a:lnSpc>
                <a:spcPct val="90000"/>
              </a:lnSpc>
            </a:pPr>
            <a:r>
              <a:rPr lang="en-US" altLang="zh-CN" sz="2000" smtClean="0"/>
              <a:t>May slow down overflow, but overall performance improved by optimizing for the normal case</a:t>
            </a:r>
          </a:p>
          <a:p>
            <a:pPr eaLnBrk="1" hangingPunct="1">
              <a:lnSpc>
                <a:spcPct val="90000"/>
              </a:lnSpc>
            </a:pPr>
            <a:r>
              <a:rPr kumimoji="0" lang="en-US" altLang="zh-TW" sz="2000" smtClean="0">
                <a:solidFill>
                  <a:srgbClr val="D60093"/>
                </a:solidFill>
                <a:latin typeface="Arial" panose="020B0604020202020204" pitchFamily="34" charset="0"/>
                <a:ea typeface="PMingLiU" panose="02020500000000000000" pitchFamily="18" charset="-120"/>
              </a:rPr>
              <a:t>We have to decide </a:t>
            </a:r>
            <a:r>
              <a:rPr kumimoji="0" lang="en-US" altLang="zh-TW" sz="2000" b="1" smtClean="0">
                <a:solidFill>
                  <a:srgbClr val="D60093"/>
                </a:solidFill>
                <a:latin typeface="Arial" panose="020B0604020202020204" pitchFamily="34" charset="0"/>
                <a:ea typeface="PMingLiU" panose="02020500000000000000" pitchFamily="18" charset="-120"/>
              </a:rPr>
              <a:t>what </a:t>
            </a:r>
            <a:r>
              <a:rPr kumimoji="0" lang="en-US" altLang="zh-TW" sz="2000" smtClean="0">
                <a:solidFill>
                  <a:srgbClr val="D60093"/>
                </a:solidFill>
                <a:latin typeface="Arial" panose="020B0604020202020204" pitchFamily="34" charset="0"/>
                <a:ea typeface="PMingLiU" panose="02020500000000000000" pitchFamily="18" charset="-120"/>
              </a:rPr>
              <a:t>the frequent case is and </a:t>
            </a:r>
            <a:r>
              <a:rPr kumimoji="0" lang="en-US" altLang="zh-TW" sz="2000" b="1" smtClean="0">
                <a:solidFill>
                  <a:srgbClr val="D60093"/>
                </a:solidFill>
                <a:latin typeface="Arial" panose="020B0604020202020204" pitchFamily="34" charset="0"/>
                <a:ea typeface="PMingLiU" panose="02020500000000000000" pitchFamily="18" charset="-120"/>
              </a:rPr>
              <a:t>how much</a:t>
            </a:r>
            <a:r>
              <a:rPr kumimoji="0" lang="en-US" altLang="zh-TW" sz="2000" smtClean="0">
                <a:solidFill>
                  <a:srgbClr val="D60093"/>
                </a:solidFill>
                <a:latin typeface="Arial" panose="020B0604020202020204" pitchFamily="34" charset="0"/>
                <a:ea typeface="PMingLiU" panose="02020500000000000000" pitchFamily="18" charset="-120"/>
              </a:rPr>
              <a:t> performance can be improved by making the case faster </a:t>
            </a:r>
            <a:endParaRPr lang="en-US" altLang="zh-CN" sz="2000" smtClean="0">
              <a:solidFill>
                <a:srgbClr val="D60093"/>
              </a:solidFill>
            </a:endParaRPr>
          </a:p>
          <a:p>
            <a:pPr lvl="1" eaLnBrk="1" hangingPunct="1">
              <a:lnSpc>
                <a:spcPct val="90000"/>
              </a:lnSpc>
            </a:pPr>
            <a:r>
              <a:rPr lang="en-US" altLang="zh-CN" sz="1600" smtClean="0"/>
              <a:t>=&gt; </a:t>
            </a:r>
            <a:r>
              <a:rPr lang="en-US" altLang="zh-CN" sz="2000" b="1" smtClean="0">
                <a:solidFill>
                  <a:srgbClr val="114FFB"/>
                </a:solidFill>
              </a:rPr>
              <a:t>Amdahl’s Law</a:t>
            </a:r>
            <a:r>
              <a:rPr lang="en-US" altLang="zh-CN" sz="2000" b="1" smtClean="0"/>
              <a:t> </a:t>
            </a:r>
          </a:p>
          <a:p>
            <a:pPr eaLnBrk="1" hangingPunct="1">
              <a:lnSpc>
                <a:spcPct val="90000"/>
              </a:lnSpc>
            </a:pPr>
            <a:endParaRPr lang="en-US" altLang="zh-CN" sz="2400" b="1" smtClean="0"/>
          </a:p>
        </p:txBody>
      </p:sp>
      <p:sp>
        <p:nvSpPr>
          <p:cNvPr id="174085"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7408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B967757-F2E1-4371-932B-902EAE018613}" type="slidenum">
              <a:rPr lang="en-US" altLang="zh-CN" sz="1200" smtClean="0"/>
              <a:pPr>
                <a:spcBef>
                  <a:spcPct val="0"/>
                </a:spcBef>
                <a:buFontTx/>
                <a:buNone/>
              </a:pPr>
              <a:t>107</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Effect transition="in" filter="wipe(down)">
                                      <p:cBhvr>
                                        <p:cTn id="7" dur="500"/>
                                        <p:tgtEl>
                                          <p:spTgt spid="232451">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2451">
                                            <p:txEl>
                                              <p:pRg st="1" end="1"/>
                                            </p:txEl>
                                          </p:spTgt>
                                        </p:tgtEl>
                                        <p:attrNameLst>
                                          <p:attrName>style.visibility</p:attrName>
                                        </p:attrNameLst>
                                      </p:cBhvr>
                                      <p:to>
                                        <p:strVal val="visible"/>
                                      </p:to>
                                    </p:set>
                                    <p:animEffect transition="in" filter="wipe(down)">
                                      <p:cBhvr>
                                        <p:cTn id="10" dur="500"/>
                                        <p:tgtEl>
                                          <p:spTgt spid="232451">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2451">
                                            <p:txEl>
                                              <p:pRg st="2" end="2"/>
                                            </p:txEl>
                                          </p:spTgt>
                                        </p:tgtEl>
                                        <p:attrNameLst>
                                          <p:attrName>style.visibility</p:attrName>
                                        </p:attrNameLst>
                                      </p:cBhvr>
                                      <p:to>
                                        <p:strVal val="visible"/>
                                      </p:to>
                                    </p:set>
                                    <p:animEffect transition="in" filter="wipe(down)">
                                      <p:cBhvr>
                                        <p:cTn id="13" dur="500"/>
                                        <p:tgtEl>
                                          <p:spTgt spid="232451">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32451">
                                            <p:txEl>
                                              <p:pRg st="3" end="3"/>
                                            </p:txEl>
                                          </p:spTgt>
                                        </p:tgtEl>
                                        <p:attrNameLst>
                                          <p:attrName>style.visibility</p:attrName>
                                        </p:attrNameLst>
                                      </p:cBhvr>
                                      <p:to>
                                        <p:strVal val="visible"/>
                                      </p:to>
                                    </p:set>
                                    <p:animEffect transition="in" filter="wipe(down)">
                                      <p:cBhvr>
                                        <p:cTn id="16" dur="500"/>
                                        <p:tgtEl>
                                          <p:spTgt spid="23245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32451">
                                            <p:txEl>
                                              <p:pRg st="4" end="4"/>
                                            </p:txEl>
                                          </p:spTgt>
                                        </p:tgtEl>
                                        <p:attrNameLst>
                                          <p:attrName>style.visibility</p:attrName>
                                        </p:attrNameLst>
                                      </p:cBhvr>
                                      <p:to>
                                        <p:strVal val="visible"/>
                                      </p:to>
                                    </p:set>
                                    <p:animEffect transition="in" filter="wipe(down)">
                                      <p:cBhvr>
                                        <p:cTn id="21" dur="500"/>
                                        <p:tgtEl>
                                          <p:spTgt spid="232451">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2451">
                                            <p:txEl>
                                              <p:pRg st="5" end="5"/>
                                            </p:txEl>
                                          </p:spTgt>
                                        </p:tgtEl>
                                        <p:attrNameLst>
                                          <p:attrName>style.visibility</p:attrName>
                                        </p:attrNameLst>
                                      </p:cBhvr>
                                      <p:to>
                                        <p:strVal val="visible"/>
                                      </p:to>
                                    </p:set>
                                    <p:animEffect transition="in" filter="wipe(down)">
                                      <p:cBhvr>
                                        <p:cTn id="24" dur="500"/>
                                        <p:tgtEl>
                                          <p:spTgt spid="232451">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2451">
                                            <p:txEl>
                                              <p:pRg st="6" end="6"/>
                                            </p:txEl>
                                          </p:spTgt>
                                        </p:tgtEl>
                                        <p:attrNameLst>
                                          <p:attrName>style.visibility</p:attrName>
                                        </p:attrNameLst>
                                      </p:cBhvr>
                                      <p:to>
                                        <p:strVal val="visible"/>
                                      </p:to>
                                    </p:set>
                                    <p:animEffect transition="in" filter="wipe(down)">
                                      <p:cBhvr>
                                        <p:cTn id="27" dur="500"/>
                                        <p:tgtEl>
                                          <p:spTgt spid="23245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2451">
                                            <p:txEl>
                                              <p:pRg st="7" end="7"/>
                                            </p:txEl>
                                          </p:spTgt>
                                        </p:tgtEl>
                                        <p:attrNameLst>
                                          <p:attrName>style.visibility</p:attrName>
                                        </p:attrNameLst>
                                      </p:cBhvr>
                                      <p:to>
                                        <p:strVal val="visible"/>
                                      </p:to>
                                    </p:set>
                                    <p:animEffect transition="in" filter="wipe(down)">
                                      <p:cBhvr>
                                        <p:cTn id="32" dur="500"/>
                                        <p:tgtEl>
                                          <p:spTgt spid="232451">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2451">
                                            <p:txEl>
                                              <p:pRg st="8" end="8"/>
                                            </p:txEl>
                                          </p:spTgt>
                                        </p:tgtEl>
                                        <p:attrNameLst>
                                          <p:attrName>style.visibility</p:attrName>
                                        </p:attrNameLst>
                                      </p:cBhvr>
                                      <p:to>
                                        <p:strVal val="visible"/>
                                      </p:to>
                                    </p:set>
                                    <p:animEffect transition="in" filter="wipe(down)">
                                      <p:cBhvr>
                                        <p:cTn id="35" dur="500"/>
                                        <p:tgtEl>
                                          <p:spTgt spid="2324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1F3C715-19DB-4C30-A489-A1C959C27BE7}" type="datetime1">
              <a:rPr lang="zh-CN" altLang="en-US" sz="1200" smtClean="0"/>
              <a:pPr>
                <a:spcBef>
                  <a:spcPct val="0"/>
                </a:spcBef>
                <a:buFontTx/>
                <a:buNone/>
              </a:pPr>
              <a:t>2021/9/4</a:t>
            </a:fld>
            <a:endParaRPr lang="en-US" altLang="zh-CN" sz="1200" smtClean="0"/>
          </a:p>
        </p:txBody>
      </p:sp>
      <p:sp>
        <p:nvSpPr>
          <p:cNvPr id="176131" name="Rectangle 2"/>
          <p:cNvSpPr>
            <a:spLocks noGrp="1" noChangeArrowheads="1"/>
          </p:cNvSpPr>
          <p:nvPr>
            <p:ph type="title"/>
          </p:nvPr>
        </p:nvSpPr>
        <p:spPr>
          <a:xfrm>
            <a:off x="3275856" y="188764"/>
            <a:ext cx="2952328" cy="685800"/>
          </a:xfrm>
        </p:spPr>
        <p:txBody>
          <a:bodyPr/>
          <a:lstStyle/>
          <a:p>
            <a:pPr algn="l" eaLnBrk="1" hangingPunct="1"/>
            <a:r>
              <a:rPr lang="en-US" altLang="zh-TW" sz="2800" b="1" dirty="0" smtClean="0">
                <a:solidFill>
                  <a:srgbClr val="FF6600"/>
                </a:solidFill>
                <a:ea typeface="PMingLiU" panose="02020500000000000000" pitchFamily="18" charset="-120"/>
              </a:rPr>
              <a:t>Amdahl</a:t>
            </a:r>
            <a:r>
              <a:rPr lang="en-US" altLang="zh-TW" sz="2800" b="1" dirty="0" smtClean="0">
                <a:solidFill>
                  <a:srgbClr val="FF6600"/>
                </a:solidFill>
                <a:latin typeface="Arial" panose="020B0604020202020204" pitchFamily="34" charset="0"/>
                <a:ea typeface="PMingLiU" panose="02020500000000000000" pitchFamily="18" charset="-120"/>
              </a:rPr>
              <a:t>’</a:t>
            </a:r>
            <a:r>
              <a:rPr lang="en-US" altLang="zh-TW" sz="2800" b="1" dirty="0" smtClean="0">
                <a:solidFill>
                  <a:srgbClr val="FF6600"/>
                </a:solidFill>
                <a:ea typeface="PMingLiU" panose="02020500000000000000" pitchFamily="18" charset="-120"/>
              </a:rPr>
              <a:t>s Law</a:t>
            </a:r>
            <a:endParaRPr lang="en-US" altLang="zh-TW" sz="2800" b="1" dirty="0" smtClean="0">
              <a:ea typeface="PMingLiU" panose="02020500000000000000" pitchFamily="18" charset="-120"/>
            </a:endParaRPr>
          </a:p>
        </p:txBody>
      </p:sp>
      <p:sp>
        <p:nvSpPr>
          <p:cNvPr id="176132" name="Rectangle 3"/>
          <p:cNvSpPr>
            <a:spLocks noGrp="1" noChangeArrowheads="1"/>
          </p:cNvSpPr>
          <p:nvPr>
            <p:ph type="body" idx="1"/>
          </p:nvPr>
        </p:nvSpPr>
        <p:spPr>
          <a:xfrm>
            <a:off x="249051" y="873324"/>
            <a:ext cx="8645897" cy="2438400"/>
          </a:xfrm>
        </p:spPr>
        <p:txBody>
          <a:bodyPr/>
          <a:lstStyle/>
          <a:p>
            <a:pPr marL="350838" indent="-350838" algn="just" eaLnBrk="1" hangingPunct="1">
              <a:spcBef>
                <a:spcPct val="10000"/>
              </a:spcBef>
              <a:buFont typeface="Wingdings" panose="05000000000000000000" pitchFamily="2" charset="2"/>
              <a:buChar char="q"/>
            </a:pPr>
            <a:r>
              <a:rPr lang="en-US" altLang="zh-TW" sz="2000" b="1" dirty="0" smtClean="0">
                <a:ea typeface="PMingLiU" panose="02020500000000000000" pitchFamily="18" charset="-120"/>
              </a:rPr>
              <a:t>Amdahl’s Law states that the performance improvement to be gained from using some fast mode of execution is </a:t>
            </a:r>
            <a:r>
              <a:rPr lang="en-US" altLang="zh-TW" sz="2000" b="1" dirty="0" smtClean="0">
                <a:solidFill>
                  <a:srgbClr val="FF0000"/>
                </a:solidFill>
                <a:ea typeface="PMingLiU" panose="02020500000000000000" pitchFamily="18" charset="-120"/>
              </a:rPr>
              <a:t>limited by</a:t>
            </a:r>
            <a:r>
              <a:rPr lang="en-US" altLang="zh-TW" sz="2000" b="1" dirty="0" smtClean="0">
                <a:ea typeface="PMingLiU" panose="02020500000000000000" pitchFamily="18" charset="-120"/>
              </a:rPr>
              <a:t> the fraction of the time the faster mode can be used.</a:t>
            </a:r>
          </a:p>
          <a:p>
            <a:pPr marL="350838" indent="-350838" algn="just" eaLnBrk="1" hangingPunct="1">
              <a:spcBef>
                <a:spcPct val="10000"/>
              </a:spcBef>
              <a:buFont typeface="Wingdings" panose="05000000000000000000" pitchFamily="2" charset="2"/>
              <a:buChar char="q"/>
            </a:pPr>
            <a:r>
              <a:rPr lang="en-US" altLang="zh-TW" sz="2000" b="1" dirty="0" smtClean="0">
                <a:ea typeface="PMingLiU" panose="02020500000000000000" pitchFamily="18" charset="-120"/>
              </a:rPr>
              <a:t>Amdahl’s Law defines the </a:t>
            </a:r>
            <a:r>
              <a:rPr lang="en-US" altLang="zh-TW" sz="2000" b="1" i="1" dirty="0" smtClean="0">
                <a:solidFill>
                  <a:schemeClr val="accent2"/>
                </a:solidFill>
                <a:ea typeface="PMingLiU" panose="02020500000000000000" pitchFamily="18" charset="-120"/>
              </a:rPr>
              <a:t>speedup</a:t>
            </a:r>
            <a:r>
              <a:rPr lang="en-US" altLang="zh-TW" sz="2000" b="1" dirty="0" smtClean="0">
                <a:ea typeface="PMingLiU" panose="02020500000000000000" pitchFamily="18" charset="-120"/>
              </a:rPr>
              <a:t> that can be gained by using a particular feature.</a:t>
            </a:r>
          </a:p>
        </p:txBody>
      </p:sp>
      <p:sp>
        <p:nvSpPr>
          <p:cNvPr id="176133" name="Rectangle 4"/>
          <p:cNvSpPr>
            <a:spLocks noChangeArrowheads="1"/>
          </p:cNvSpPr>
          <p:nvPr/>
        </p:nvSpPr>
        <p:spPr bwMode="auto">
          <a:xfrm>
            <a:off x="685800" y="1143000"/>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F"/>
            </a:pPr>
            <a:endParaRPr lang="en-US" altLang="zh-TW" sz="3200" b="1">
              <a:solidFill>
                <a:schemeClr val="tx2"/>
              </a:solidFill>
              <a:ea typeface="PMingLiU" panose="02020500000000000000" pitchFamily="18" charset="-120"/>
            </a:endParaRPr>
          </a:p>
        </p:txBody>
      </p:sp>
      <p:sp>
        <p:nvSpPr>
          <p:cNvPr id="17613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7613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EBE5CEC-1BAB-4A3C-BC2F-71B7F56D65AE}" type="slidenum">
              <a:rPr lang="en-US" altLang="zh-CN" sz="1200" smtClean="0"/>
              <a:pPr>
                <a:spcBef>
                  <a:spcPct val="0"/>
                </a:spcBef>
                <a:buFontTx/>
                <a:buNone/>
              </a:pPr>
              <a:t>108</a:t>
            </a:fld>
            <a:endParaRPr lang="en-US" altLang="zh-CN" sz="1200" smtClean="0"/>
          </a:p>
        </p:txBody>
      </p:sp>
      <p:grpSp>
        <p:nvGrpSpPr>
          <p:cNvPr id="8" name="Group 4"/>
          <p:cNvGrpSpPr>
            <a:grpSpLocks/>
          </p:cNvGrpSpPr>
          <p:nvPr/>
        </p:nvGrpSpPr>
        <p:grpSpPr bwMode="auto">
          <a:xfrm>
            <a:off x="952500" y="4054575"/>
            <a:ext cx="6997700" cy="368300"/>
            <a:chOff x="724" y="1876"/>
            <a:chExt cx="4408" cy="232"/>
          </a:xfrm>
        </p:grpSpPr>
        <p:sp>
          <p:nvSpPr>
            <p:cNvPr id="9" name="Rectangle 5"/>
            <p:cNvSpPr>
              <a:spLocks noChangeArrowheads="1"/>
            </p:cNvSpPr>
            <p:nvPr/>
          </p:nvSpPr>
          <p:spPr bwMode="auto">
            <a:xfrm>
              <a:off x="724"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0" name="Rectangle 6"/>
            <p:cNvSpPr>
              <a:spLocks noChangeArrowheads="1"/>
            </p:cNvSpPr>
            <p:nvPr/>
          </p:nvSpPr>
          <p:spPr bwMode="auto">
            <a:xfrm>
              <a:off x="1396" y="1876"/>
              <a:ext cx="664" cy="23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1" name="Rectangle 7"/>
            <p:cNvSpPr>
              <a:spLocks noChangeArrowheads="1"/>
            </p:cNvSpPr>
            <p:nvPr/>
          </p:nvSpPr>
          <p:spPr bwMode="auto">
            <a:xfrm>
              <a:off x="2068"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2" name="Rectangle 8"/>
            <p:cNvSpPr>
              <a:spLocks noChangeArrowheads="1"/>
            </p:cNvSpPr>
            <p:nvPr/>
          </p:nvSpPr>
          <p:spPr bwMode="auto">
            <a:xfrm>
              <a:off x="3412"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3" name="Rectangle 9"/>
            <p:cNvSpPr>
              <a:spLocks noChangeArrowheads="1"/>
            </p:cNvSpPr>
            <p:nvPr/>
          </p:nvSpPr>
          <p:spPr bwMode="auto">
            <a:xfrm>
              <a:off x="4084" y="1876"/>
              <a:ext cx="376" cy="23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 name="Rectangle 10"/>
            <p:cNvSpPr>
              <a:spLocks noChangeArrowheads="1"/>
            </p:cNvSpPr>
            <p:nvPr/>
          </p:nvSpPr>
          <p:spPr bwMode="auto">
            <a:xfrm>
              <a:off x="4468"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 name="Line 11"/>
            <p:cNvSpPr>
              <a:spLocks noChangeShapeType="1"/>
            </p:cNvSpPr>
            <p:nvPr/>
          </p:nvSpPr>
          <p:spPr bwMode="auto">
            <a:xfrm>
              <a:off x="2880" y="2016"/>
              <a:ext cx="336"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6" name="Object 12"/>
          <p:cNvGraphicFramePr>
            <a:graphicFrameLocks noChangeAspect="1"/>
          </p:cNvGraphicFramePr>
          <p:nvPr>
            <p:extLst>
              <p:ext uri="{D42A27DB-BD31-4B8C-83A1-F6EECF244321}">
                <p14:modId xmlns:p14="http://schemas.microsoft.com/office/powerpoint/2010/main" val="3292177217"/>
              </p:ext>
            </p:extLst>
          </p:nvPr>
        </p:nvGraphicFramePr>
        <p:xfrm>
          <a:off x="1301750" y="3067451"/>
          <a:ext cx="6042025" cy="735352"/>
        </p:xfrm>
        <a:graphic>
          <a:graphicData uri="http://schemas.openxmlformats.org/presentationml/2006/ole">
            <mc:AlternateContent xmlns:mc="http://schemas.openxmlformats.org/markup-compatibility/2006">
              <mc:Choice xmlns:v="urn:schemas-microsoft-com:vml" Requires="v">
                <p:oleObj spid="_x0000_s341029" name="Equation" r:id="rId3" imgW="3581400" imgH="419100" progId="Equation.3">
                  <p:embed/>
                </p:oleObj>
              </mc:Choice>
              <mc:Fallback>
                <p:oleObj name="Equation" r:id="rId3" imgW="3581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3067451"/>
                        <a:ext cx="6042025" cy="735352"/>
                      </a:xfrm>
                      <a:prstGeom prst="rect">
                        <a:avLst/>
                      </a:prstGeom>
                      <a:noFill/>
                      <a:ln>
                        <a:noFill/>
                      </a:ln>
                      <a:extLst/>
                    </p:spPr>
                  </p:pic>
                </p:oleObj>
              </mc:Fallback>
            </mc:AlternateContent>
          </a:graphicData>
        </a:graphic>
      </p:graphicFrame>
      <p:sp>
        <p:nvSpPr>
          <p:cNvPr id="17" name="Rectangle 13"/>
          <p:cNvSpPr>
            <a:spLocks noChangeArrowheads="1"/>
          </p:cNvSpPr>
          <p:nvPr/>
        </p:nvSpPr>
        <p:spPr bwMode="auto">
          <a:xfrm>
            <a:off x="762000" y="2612802"/>
            <a:ext cx="678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kumimoji="0" lang="en-US" altLang="zh-TW" sz="2000" b="1" dirty="0">
                <a:solidFill>
                  <a:srgbClr val="00B0F0"/>
                </a:solidFill>
                <a:latin typeface="Arial" panose="020B0604020202020204" pitchFamily="34" charset="0"/>
                <a:ea typeface="PMingLiU" panose="02020500000000000000" pitchFamily="18" charset="-120"/>
              </a:rPr>
              <a:t>Speedup due to enhancement E:</a:t>
            </a:r>
          </a:p>
        </p:txBody>
      </p:sp>
      <p:sp>
        <p:nvSpPr>
          <p:cNvPr id="18" name="Line 14"/>
          <p:cNvSpPr>
            <a:spLocks noChangeShapeType="1"/>
          </p:cNvSpPr>
          <p:nvPr/>
        </p:nvSpPr>
        <p:spPr bwMode="auto">
          <a:xfrm flipV="1">
            <a:off x="6286500" y="4435575"/>
            <a:ext cx="381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15"/>
          <p:cNvSpPr txBox="1">
            <a:spLocks noChangeArrowheads="1"/>
          </p:cNvSpPr>
          <p:nvPr/>
        </p:nvSpPr>
        <p:spPr bwMode="auto">
          <a:xfrm>
            <a:off x="3390900" y="4740375"/>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2000">
                <a:solidFill>
                  <a:srgbClr val="CC00FF"/>
                </a:solidFill>
                <a:latin typeface="Arial" panose="020B0604020202020204" pitchFamily="34" charset="0"/>
                <a:ea typeface="PMingLiU" panose="02020500000000000000" pitchFamily="18" charset="-120"/>
              </a:rPr>
              <a:t>This fraction enhanced</a:t>
            </a:r>
          </a:p>
        </p:txBody>
      </p:sp>
      <p:sp>
        <p:nvSpPr>
          <p:cNvPr id="20" name="Line 16"/>
          <p:cNvSpPr>
            <a:spLocks noChangeShapeType="1"/>
          </p:cNvSpPr>
          <p:nvPr/>
        </p:nvSpPr>
        <p:spPr bwMode="auto">
          <a:xfrm flipH="1" flipV="1">
            <a:off x="2552700" y="4435575"/>
            <a:ext cx="6096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Rectangle 17"/>
          <p:cNvSpPr>
            <a:spLocks noChangeArrowheads="1"/>
          </p:cNvSpPr>
          <p:nvPr/>
        </p:nvSpPr>
        <p:spPr bwMode="auto">
          <a:xfrm>
            <a:off x="495299" y="5289649"/>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2575" indent="-282575">
              <a:spcBef>
                <a:spcPct val="20000"/>
              </a:spcBef>
              <a:buChar char="•"/>
              <a:tabLst>
                <a:tab pos="193675" algn="l"/>
              </a:tabLst>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193675"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193675" algn="l"/>
              </a:tabLst>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193675" algn="l"/>
              </a:tabLst>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193675" algn="l"/>
              </a:tabLst>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193675" algn="l"/>
              </a:tabLs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193675" algn="l"/>
              </a:tabLs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193675" algn="l"/>
              </a:tabLs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193675" algn="l"/>
              </a:tabLst>
              <a:defRPr kumimoji="1">
                <a:solidFill>
                  <a:schemeClr val="tx1"/>
                </a:solidFill>
                <a:latin typeface="Times New Roman" panose="02020603050405020304" pitchFamily="18" charset="0"/>
                <a:ea typeface="宋体" panose="02010600030101010101" pitchFamily="2" charset="-122"/>
              </a:defRPr>
            </a:lvl9pPr>
          </a:lstStyle>
          <a:p>
            <a:r>
              <a:rPr kumimoji="0" lang="en-US" altLang="zh-TW" sz="1800" dirty="0" err="1">
                <a:latin typeface="Arial" panose="020B0604020202020204" pitchFamily="34" charset="0"/>
                <a:ea typeface="PMingLiU" panose="02020500000000000000" pitchFamily="18" charset="-120"/>
              </a:rPr>
              <a:t>Fraction</a:t>
            </a:r>
            <a:r>
              <a:rPr kumimoji="0" lang="en-US" altLang="zh-TW" sz="1800" baseline="-25000" dirty="0" err="1">
                <a:latin typeface="Arial" panose="020B0604020202020204" pitchFamily="34" charset="0"/>
                <a:ea typeface="PMingLiU" panose="02020500000000000000" pitchFamily="18" charset="-120"/>
              </a:rPr>
              <a:t>enhanced</a:t>
            </a:r>
            <a:r>
              <a:rPr kumimoji="0" lang="en-US" altLang="zh-TW" sz="1800" dirty="0">
                <a:latin typeface="Arial" panose="020B0604020202020204" pitchFamily="34" charset="0"/>
                <a:ea typeface="PMingLiU" panose="02020500000000000000" pitchFamily="18" charset="-120"/>
              </a:rPr>
              <a:t>: the fraction of the execution time </a:t>
            </a:r>
            <a:r>
              <a:rPr kumimoji="0" lang="en-US" altLang="zh-TW" sz="1800" b="1" i="1" u="sng" dirty="0">
                <a:latin typeface="Arial" panose="020B0604020202020204" pitchFamily="34" charset="0"/>
                <a:ea typeface="PMingLiU" panose="02020500000000000000" pitchFamily="18" charset="-120"/>
              </a:rPr>
              <a:t>in the original machine</a:t>
            </a:r>
            <a:r>
              <a:rPr kumimoji="0" lang="en-US" altLang="zh-TW" sz="1800" dirty="0">
                <a:latin typeface="Arial" panose="020B0604020202020204" pitchFamily="34" charset="0"/>
                <a:ea typeface="PMingLiU" panose="02020500000000000000" pitchFamily="18" charset="-120"/>
              </a:rPr>
              <a:t> that can be converted to take advantage of the enhancement</a:t>
            </a:r>
          </a:p>
          <a:p>
            <a:r>
              <a:rPr kumimoji="0" lang="en-US" altLang="zh-TW" sz="1800" dirty="0" err="1">
                <a:latin typeface="Arial" panose="020B0604020202020204" pitchFamily="34" charset="0"/>
                <a:ea typeface="PMingLiU" panose="02020500000000000000" pitchFamily="18" charset="-120"/>
              </a:rPr>
              <a:t>Speedup</a:t>
            </a:r>
            <a:r>
              <a:rPr kumimoji="0" lang="en-US" altLang="zh-TW" sz="1800" baseline="-25000" dirty="0" err="1">
                <a:latin typeface="Arial" panose="020B0604020202020204" pitchFamily="34" charset="0"/>
                <a:ea typeface="PMingLiU" panose="02020500000000000000" pitchFamily="18" charset="-120"/>
              </a:rPr>
              <a:t>enhanced</a:t>
            </a:r>
            <a:r>
              <a:rPr kumimoji="0" lang="en-US" altLang="zh-TW" sz="1800" dirty="0">
                <a:latin typeface="Arial" panose="020B0604020202020204" pitchFamily="34" charset="0"/>
                <a:ea typeface="PMingLiU" panose="02020500000000000000" pitchFamily="18" charset="-120"/>
              </a:rPr>
              <a:t>: the improvement gained by the enhanced execution mode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0" grpId="0" animBg="1"/>
      <p:bldP spid="2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1890C84-A4F8-46D3-AA8C-BEC280EBEF74}" type="datetime1">
              <a:rPr lang="zh-CN" altLang="en-US" sz="1200" smtClean="0"/>
              <a:pPr>
                <a:spcBef>
                  <a:spcPct val="0"/>
                </a:spcBef>
                <a:buFontTx/>
                <a:buNone/>
              </a:pPr>
              <a:t>2021/9/4</a:t>
            </a:fld>
            <a:endParaRPr lang="en-US" altLang="zh-CN" sz="1200" smtClean="0"/>
          </a:p>
        </p:txBody>
      </p:sp>
      <p:sp>
        <p:nvSpPr>
          <p:cNvPr id="179203" name="Rectangle 2"/>
          <p:cNvSpPr>
            <a:spLocks noChangeArrowheads="1"/>
          </p:cNvSpPr>
          <p:nvPr/>
        </p:nvSpPr>
        <p:spPr bwMode="auto">
          <a:xfrm>
            <a:off x="519113" y="1711325"/>
            <a:ext cx="7686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800" b="1">
                <a:latin typeface="Arial" panose="020B0604020202020204" pitchFamily="34" charset="0"/>
                <a:ea typeface="PMingLiU" panose="02020500000000000000" pitchFamily="18" charset="-120"/>
              </a:rPr>
              <a:t>ExTime</a:t>
            </a:r>
            <a:r>
              <a:rPr kumimoji="0" lang="en-US" altLang="zh-TW" sz="1800" b="1" baseline="-25000">
                <a:latin typeface="Arial" panose="020B0604020202020204" pitchFamily="34" charset="0"/>
                <a:ea typeface="PMingLiU" panose="02020500000000000000" pitchFamily="18" charset="-120"/>
              </a:rPr>
              <a:t>new </a:t>
            </a:r>
            <a:r>
              <a:rPr kumimoji="0" lang="en-US" altLang="zh-TW" sz="1800" b="1">
                <a:latin typeface="Arial" panose="020B0604020202020204" pitchFamily="34" charset="0"/>
                <a:ea typeface="PMingLiU" panose="02020500000000000000" pitchFamily="18" charset="-120"/>
              </a:rPr>
              <a:t>= ExTime</a:t>
            </a:r>
            <a:r>
              <a:rPr kumimoji="0" lang="en-US" altLang="zh-TW" sz="1800" b="1" baseline="-25000">
                <a:latin typeface="Arial" panose="020B0604020202020204" pitchFamily="34" charset="0"/>
                <a:ea typeface="PMingLiU" panose="02020500000000000000" pitchFamily="18" charset="-120"/>
              </a:rPr>
              <a:t>old</a:t>
            </a:r>
            <a:r>
              <a:rPr kumimoji="0" lang="en-US" altLang="zh-TW" sz="1800" b="1">
                <a:latin typeface="Arial" panose="020B0604020202020204" pitchFamily="34" charset="0"/>
                <a:ea typeface="PMingLiU" panose="02020500000000000000" pitchFamily="18" charset="-120"/>
              </a:rPr>
              <a:t> x   (1 - Fraction</a:t>
            </a:r>
            <a:r>
              <a:rPr kumimoji="0" lang="en-US" altLang="zh-TW" sz="1800" b="1" baseline="-25000">
                <a:latin typeface="Arial" panose="020B0604020202020204" pitchFamily="34" charset="0"/>
                <a:ea typeface="PMingLiU" panose="02020500000000000000" pitchFamily="18" charset="-120"/>
              </a:rPr>
              <a:t>enhanced</a:t>
            </a:r>
            <a:r>
              <a:rPr kumimoji="0" lang="en-US" altLang="zh-TW" sz="1800" b="1">
                <a:latin typeface="Arial" panose="020B0604020202020204" pitchFamily="34" charset="0"/>
                <a:ea typeface="PMingLiU" panose="02020500000000000000" pitchFamily="18" charset="-120"/>
              </a:rPr>
              <a:t>) +</a:t>
            </a:r>
            <a:endParaRPr kumimoji="0" lang="en-US" altLang="zh-TW" sz="1800" b="1" baseline="-25000">
              <a:latin typeface="Arial" panose="020B0604020202020204" pitchFamily="34" charset="0"/>
              <a:ea typeface="PMingLiU" panose="02020500000000000000" pitchFamily="18" charset="-120"/>
            </a:endParaRPr>
          </a:p>
        </p:txBody>
      </p:sp>
      <p:grpSp>
        <p:nvGrpSpPr>
          <p:cNvPr id="179204" name="Group 3"/>
          <p:cNvGrpSpPr>
            <a:grpSpLocks/>
          </p:cNvGrpSpPr>
          <p:nvPr/>
        </p:nvGrpSpPr>
        <p:grpSpPr bwMode="auto">
          <a:xfrm>
            <a:off x="3276600" y="1450975"/>
            <a:ext cx="304800" cy="838200"/>
            <a:chOff x="2208" y="1248"/>
            <a:chExt cx="192" cy="528"/>
          </a:xfrm>
        </p:grpSpPr>
        <p:sp>
          <p:nvSpPr>
            <p:cNvPr id="179240" name="Line 4"/>
            <p:cNvSpPr>
              <a:spLocks noChangeShapeType="1"/>
            </p:cNvSpPr>
            <p:nvPr/>
          </p:nvSpPr>
          <p:spPr bwMode="auto">
            <a:xfrm>
              <a:off x="2208" y="1248"/>
              <a:ext cx="0" cy="5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1" name="Line 5"/>
            <p:cNvSpPr>
              <a:spLocks noChangeShapeType="1"/>
            </p:cNvSpPr>
            <p:nvPr/>
          </p:nvSpPr>
          <p:spPr bwMode="auto">
            <a:xfrm>
              <a:off x="2208" y="1248"/>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2" name="Line 6"/>
            <p:cNvSpPr>
              <a:spLocks noChangeShapeType="1"/>
            </p:cNvSpPr>
            <p:nvPr/>
          </p:nvSpPr>
          <p:spPr bwMode="auto">
            <a:xfrm>
              <a:off x="2208" y="177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9205" name="Group 7"/>
          <p:cNvGrpSpPr>
            <a:grpSpLocks/>
          </p:cNvGrpSpPr>
          <p:nvPr/>
        </p:nvGrpSpPr>
        <p:grpSpPr bwMode="auto">
          <a:xfrm>
            <a:off x="7543800" y="1450975"/>
            <a:ext cx="304800" cy="838200"/>
            <a:chOff x="5088" y="1296"/>
            <a:chExt cx="192" cy="528"/>
          </a:xfrm>
        </p:grpSpPr>
        <p:sp>
          <p:nvSpPr>
            <p:cNvPr id="179237" name="Line 8"/>
            <p:cNvSpPr>
              <a:spLocks noChangeShapeType="1"/>
            </p:cNvSpPr>
            <p:nvPr/>
          </p:nvSpPr>
          <p:spPr bwMode="auto">
            <a:xfrm>
              <a:off x="5280" y="1296"/>
              <a:ext cx="0" cy="5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38" name="Line 9"/>
            <p:cNvSpPr>
              <a:spLocks noChangeShapeType="1"/>
            </p:cNvSpPr>
            <p:nvPr/>
          </p:nvSpPr>
          <p:spPr bwMode="auto">
            <a:xfrm flipH="1">
              <a:off x="5088" y="129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39" name="Line 10"/>
            <p:cNvSpPr>
              <a:spLocks noChangeShapeType="1"/>
            </p:cNvSpPr>
            <p:nvPr/>
          </p:nvSpPr>
          <p:spPr bwMode="auto">
            <a:xfrm flipH="1">
              <a:off x="5088" y="182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9206" name="Rectangle 11"/>
          <p:cNvSpPr>
            <a:spLocks noChangeArrowheads="1"/>
          </p:cNvSpPr>
          <p:nvPr/>
        </p:nvSpPr>
        <p:spPr bwMode="auto">
          <a:xfrm>
            <a:off x="533400" y="2652713"/>
            <a:ext cx="17192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Speedup</a:t>
            </a:r>
            <a:r>
              <a:rPr kumimoji="0" lang="en-US" altLang="zh-TW" sz="1600" b="1" baseline="-25000">
                <a:latin typeface="Arial" panose="020B0604020202020204" pitchFamily="34" charset="0"/>
                <a:ea typeface="PMingLiU" panose="02020500000000000000" pitchFamily="18" charset="-120"/>
              </a:rPr>
              <a:t>overall   </a:t>
            </a:r>
            <a:r>
              <a:rPr kumimoji="0" lang="en-US" altLang="zh-TW" sz="1600" b="1">
                <a:latin typeface="Arial" panose="020B0604020202020204" pitchFamily="34" charset="0"/>
                <a:ea typeface="PMingLiU" panose="02020500000000000000" pitchFamily="18" charset="-120"/>
              </a:rPr>
              <a:t>=</a:t>
            </a:r>
          </a:p>
        </p:txBody>
      </p:sp>
      <p:sp>
        <p:nvSpPr>
          <p:cNvPr id="179207" name="Rectangle 12"/>
          <p:cNvSpPr>
            <a:spLocks noChangeArrowheads="1"/>
          </p:cNvSpPr>
          <p:nvPr/>
        </p:nvSpPr>
        <p:spPr bwMode="auto">
          <a:xfrm>
            <a:off x="2576513" y="2490788"/>
            <a:ext cx="11747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5000"/>
              </a:lnSpc>
              <a:spcBef>
                <a:spcPct val="0"/>
              </a:spcBef>
              <a:buFontTx/>
              <a:buNone/>
            </a:pPr>
            <a:r>
              <a:rPr kumimoji="0" lang="en-US" altLang="zh-TW" sz="1600" b="1">
                <a:latin typeface="Arial" panose="020B0604020202020204" pitchFamily="34" charset="0"/>
                <a:ea typeface="PMingLiU" panose="02020500000000000000" pitchFamily="18" charset="-120"/>
              </a:rPr>
              <a:t>ExTime</a:t>
            </a:r>
            <a:r>
              <a:rPr kumimoji="0" lang="en-US" altLang="zh-TW" sz="1600" b="1" baseline="-25000">
                <a:latin typeface="Arial" panose="020B0604020202020204" pitchFamily="34" charset="0"/>
                <a:ea typeface="PMingLiU" panose="02020500000000000000" pitchFamily="18" charset="-120"/>
              </a:rPr>
              <a:t>old</a:t>
            </a:r>
            <a:endParaRPr kumimoji="0" lang="en-US" altLang="zh-TW" sz="1600" b="1">
              <a:latin typeface="Arial" panose="020B0604020202020204" pitchFamily="34" charset="0"/>
              <a:ea typeface="PMingLiU" panose="02020500000000000000" pitchFamily="18" charset="-120"/>
            </a:endParaRPr>
          </a:p>
          <a:p>
            <a:pPr>
              <a:lnSpc>
                <a:spcPct val="85000"/>
              </a:lnSpc>
              <a:spcBef>
                <a:spcPct val="0"/>
              </a:spcBef>
              <a:buFontTx/>
              <a:buNone/>
            </a:pPr>
            <a:endParaRPr kumimoji="0" lang="en-US" altLang="zh-TW" sz="1600" b="1">
              <a:latin typeface="Arial" panose="020B0604020202020204" pitchFamily="34" charset="0"/>
              <a:ea typeface="PMingLiU" panose="02020500000000000000" pitchFamily="18" charset="-120"/>
            </a:endParaRPr>
          </a:p>
          <a:p>
            <a:pPr>
              <a:lnSpc>
                <a:spcPct val="85000"/>
              </a:lnSpc>
              <a:spcBef>
                <a:spcPct val="0"/>
              </a:spcBef>
              <a:buFontTx/>
              <a:buNone/>
            </a:pPr>
            <a:r>
              <a:rPr kumimoji="0" lang="en-US" altLang="zh-TW" sz="1600" b="1">
                <a:latin typeface="Arial" panose="020B0604020202020204" pitchFamily="34" charset="0"/>
                <a:ea typeface="PMingLiU" panose="02020500000000000000" pitchFamily="18" charset="-120"/>
              </a:rPr>
              <a:t>ExTime</a:t>
            </a:r>
            <a:r>
              <a:rPr kumimoji="0" lang="en-US" altLang="zh-TW" sz="1600" b="1" baseline="-25000">
                <a:latin typeface="Arial" panose="020B0604020202020204" pitchFamily="34" charset="0"/>
                <a:ea typeface="PMingLiU" panose="02020500000000000000" pitchFamily="18" charset="-120"/>
              </a:rPr>
              <a:t>new</a:t>
            </a:r>
          </a:p>
        </p:txBody>
      </p:sp>
      <p:sp>
        <p:nvSpPr>
          <p:cNvPr id="179208" name="Line 13"/>
          <p:cNvSpPr>
            <a:spLocks noChangeShapeType="1"/>
          </p:cNvSpPr>
          <p:nvPr/>
        </p:nvSpPr>
        <p:spPr bwMode="auto">
          <a:xfrm>
            <a:off x="2514600" y="2852738"/>
            <a:ext cx="1295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09" name="Rectangle 14"/>
          <p:cNvSpPr>
            <a:spLocks noChangeArrowheads="1"/>
          </p:cNvSpPr>
          <p:nvPr/>
        </p:nvSpPr>
        <p:spPr bwMode="auto">
          <a:xfrm>
            <a:off x="5791200" y="1893888"/>
            <a:ext cx="1690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Speedup</a:t>
            </a:r>
            <a:r>
              <a:rPr kumimoji="0" lang="en-US" altLang="zh-TW" sz="1600" b="1" baseline="-25000">
                <a:latin typeface="Arial" panose="020B0604020202020204" pitchFamily="34" charset="0"/>
                <a:ea typeface="PMingLiU" panose="02020500000000000000" pitchFamily="18" charset="-120"/>
              </a:rPr>
              <a:t>enhanced</a:t>
            </a:r>
          </a:p>
        </p:txBody>
      </p:sp>
      <p:sp>
        <p:nvSpPr>
          <p:cNvPr id="179210" name="Line 15"/>
          <p:cNvSpPr>
            <a:spLocks noChangeShapeType="1"/>
          </p:cNvSpPr>
          <p:nvPr/>
        </p:nvSpPr>
        <p:spPr bwMode="auto">
          <a:xfrm>
            <a:off x="5762625" y="1893888"/>
            <a:ext cx="1905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1" name="Rectangle 16"/>
          <p:cNvSpPr>
            <a:spLocks noChangeArrowheads="1"/>
          </p:cNvSpPr>
          <p:nvPr/>
        </p:nvSpPr>
        <p:spPr bwMode="auto">
          <a:xfrm>
            <a:off x="3948113" y="2684463"/>
            <a:ext cx="3000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a:t>
            </a:r>
          </a:p>
        </p:txBody>
      </p:sp>
      <p:sp>
        <p:nvSpPr>
          <p:cNvPr id="179212" name="Rectangle 17"/>
          <p:cNvSpPr>
            <a:spLocks noChangeArrowheads="1"/>
          </p:cNvSpPr>
          <p:nvPr/>
        </p:nvSpPr>
        <p:spPr bwMode="auto">
          <a:xfrm>
            <a:off x="6081713" y="244157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1</a:t>
            </a:r>
          </a:p>
        </p:txBody>
      </p:sp>
      <p:sp>
        <p:nvSpPr>
          <p:cNvPr id="179213" name="Line 18"/>
          <p:cNvSpPr>
            <a:spLocks noChangeShapeType="1"/>
          </p:cNvSpPr>
          <p:nvPr/>
        </p:nvSpPr>
        <p:spPr bwMode="auto">
          <a:xfrm>
            <a:off x="4267200" y="2867025"/>
            <a:ext cx="449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4" name="Rectangle 19"/>
          <p:cNvSpPr>
            <a:spLocks noChangeArrowheads="1"/>
          </p:cNvSpPr>
          <p:nvPr/>
        </p:nvSpPr>
        <p:spPr bwMode="auto">
          <a:xfrm>
            <a:off x="4281488" y="3076575"/>
            <a:ext cx="22447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(1 - Fraction</a:t>
            </a:r>
            <a:r>
              <a:rPr kumimoji="0" lang="en-US" altLang="zh-TW" sz="1600" b="1" baseline="-25000">
                <a:latin typeface="Arial" panose="020B0604020202020204" pitchFamily="34" charset="0"/>
                <a:ea typeface="PMingLiU" panose="02020500000000000000" pitchFamily="18" charset="-120"/>
              </a:rPr>
              <a:t>enhanced</a:t>
            </a:r>
            <a:r>
              <a:rPr kumimoji="0" lang="en-US" altLang="zh-TW" sz="1600" b="1">
                <a:latin typeface="Arial" panose="020B0604020202020204" pitchFamily="34" charset="0"/>
                <a:ea typeface="PMingLiU" panose="02020500000000000000" pitchFamily="18" charset="-120"/>
              </a:rPr>
              <a:t>) +</a:t>
            </a:r>
            <a:endParaRPr kumimoji="0" lang="en-US" altLang="zh-TW" sz="1600" b="1" baseline="-25000">
              <a:latin typeface="Arial" panose="020B0604020202020204" pitchFamily="34" charset="0"/>
              <a:ea typeface="PMingLiU" panose="02020500000000000000" pitchFamily="18" charset="-120"/>
            </a:endParaRPr>
          </a:p>
        </p:txBody>
      </p:sp>
      <p:sp>
        <p:nvSpPr>
          <p:cNvPr id="179215" name="Rectangle 20"/>
          <p:cNvSpPr>
            <a:spLocks noChangeArrowheads="1"/>
          </p:cNvSpPr>
          <p:nvPr/>
        </p:nvSpPr>
        <p:spPr bwMode="auto">
          <a:xfrm>
            <a:off x="6843713" y="3294063"/>
            <a:ext cx="1690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Speedup</a:t>
            </a:r>
            <a:r>
              <a:rPr kumimoji="0" lang="en-US" altLang="zh-TW" sz="1600" b="1" baseline="-25000">
                <a:latin typeface="Arial" panose="020B0604020202020204" pitchFamily="34" charset="0"/>
                <a:ea typeface="PMingLiU" panose="02020500000000000000" pitchFamily="18" charset="-120"/>
              </a:rPr>
              <a:t>enhanced</a:t>
            </a:r>
          </a:p>
        </p:txBody>
      </p:sp>
      <p:sp>
        <p:nvSpPr>
          <p:cNvPr id="179216" name="Line 21"/>
          <p:cNvSpPr>
            <a:spLocks noChangeShapeType="1"/>
          </p:cNvSpPr>
          <p:nvPr/>
        </p:nvSpPr>
        <p:spPr bwMode="auto">
          <a:xfrm>
            <a:off x="6858000" y="3262313"/>
            <a:ext cx="1905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9217" name="Group 22"/>
          <p:cNvGrpSpPr>
            <a:grpSpLocks/>
          </p:cNvGrpSpPr>
          <p:nvPr/>
        </p:nvGrpSpPr>
        <p:grpSpPr bwMode="auto">
          <a:xfrm>
            <a:off x="1066800" y="4191000"/>
            <a:ext cx="6997700" cy="368300"/>
            <a:chOff x="724" y="1876"/>
            <a:chExt cx="4408" cy="232"/>
          </a:xfrm>
        </p:grpSpPr>
        <p:sp>
          <p:nvSpPr>
            <p:cNvPr id="179230" name="Rectangle 23"/>
            <p:cNvSpPr>
              <a:spLocks noChangeArrowheads="1"/>
            </p:cNvSpPr>
            <p:nvPr/>
          </p:nvSpPr>
          <p:spPr bwMode="auto">
            <a:xfrm>
              <a:off x="724"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1" name="Rectangle 24"/>
            <p:cNvSpPr>
              <a:spLocks noChangeArrowheads="1"/>
            </p:cNvSpPr>
            <p:nvPr/>
          </p:nvSpPr>
          <p:spPr bwMode="auto">
            <a:xfrm>
              <a:off x="1396" y="1876"/>
              <a:ext cx="664" cy="23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2" name="Rectangle 25"/>
            <p:cNvSpPr>
              <a:spLocks noChangeArrowheads="1"/>
            </p:cNvSpPr>
            <p:nvPr/>
          </p:nvSpPr>
          <p:spPr bwMode="auto">
            <a:xfrm>
              <a:off x="2068"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3" name="Rectangle 26"/>
            <p:cNvSpPr>
              <a:spLocks noChangeArrowheads="1"/>
            </p:cNvSpPr>
            <p:nvPr/>
          </p:nvSpPr>
          <p:spPr bwMode="auto">
            <a:xfrm>
              <a:off x="3412"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4" name="Rectangle 27"/>
            <p:cNvSpPr>
              <a:spLocks noChangeArrowheads="1"/>
            </p:cNvSpPr>
            <p:nvPr/>
          </p:nvSpPr>
          <p:spPr bwMode="auto">
            <a:xfrm>
              <a:off x="4084" y="1876"/>
              <a:ext cx="376" cy="23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5" name="Rectangle 28"/>
            <p:cNvSpPr>
              <a:spLocks noChangeArrowheads="1"/>
            </p:cNvSpPr>
            <p:nvPr/>
          </p:nvSpPr>
          <p:spPr bwMode="auto">
            <a:xfrm>
              <a:off x="4468" y="1876"/>
              <a:ext cx="664" cy="23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79236" name="Line 29"/>
            <p:cNvSpPr>
              <a:spLocks noChangeShapeType="1"/>
            </p:cNvSpPr>
            <p:nvPr/>
          </p:nvSpPr>
          <p:spPr bwMode="auto">
            <a:xfrm>
              <a:off x="2880" y="2016"/>
              <a:ext cx="336" cy="0"/>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9218" name="Line 30"/>
          <p:cNvSpPr>
            <a:spLocks noChangeShapeType="1"/>
          </p:cNvSpPr>
          <p:nvPr/>
        </p:nvSpPr>
        <p:spPr bwMode="auto">
          <a:xfrm flipV="1">
            <a:off x="6400800" y="4572000"/>
            <a:ext cx="381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9219" name="Text Box 31"/>
          <p:cNvSpPr txBox="1">
            <a:spLocks noChangeArrowheads="1"/>
          </p:cNvSpPr>
          <p:nvPr/>
        </p:nvSpPr>
        <p:spPr bwMode="auto">
          <a:xfrm>
            <a:off x="3429000" y="48768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800">
                <a:solidFill>
                  <a:srgbClr val="CC00FF"/>
                </a:solidFill>
                <a:latin typeface="Arial" panose="020B0604020202020204" pitchFamily="34" charset="0"/>
                <a:ea typeface="PMingLiU" panose="02020500000000000000" pitchFamily="18" charset="-120"/>
              </a:rPr>
              <a:t>This fraction enhanced</a:t>
            </a:r>
          </a:p>
        </p:txBody>
      </p:sp>
      <p:sp>
        <p:nvSpPr>
          <p:cNvPr id="179220" name="Line 32"/>
          <p:cNvSpPr>
            <a:spLocks noChangeShapeType="1"/>
          </p:cNvSpPr>
          <p:nvPr/>
        </p:nvSpPr>
        <p:spPr bwMode="auto">
          <a:xfrm flipH="1" flipV="1">
            <a:off x="2667000" y="4572000"/>
            <a:ext cx="5334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9221" name="Line 33"/>
          <p:cNvSpPr>
            <a:spLocks noChangeShapeType="1"/>
          </p:cNvSpPr>
          <p:nvPr/>
        </p:nvSpPr>
        <p:spPr bwMode="auto">
          <a:xfrm>
            <a:off x="1143000" y="5410200"/>
            <a:ext cx="31242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9222" name="Text Box 34"/>
          <p:cNvSpPr txBox="1">
            <a:spLocks noChangeArrowheads="1"/>
          </p:cNvSpPr>
          <p:nvPr/>
        </p:nvSpPr>
        <p:spPr bwMode="auto">
          <a:xfrm>
            <a:off x="1981200" y="5510213"/>
            <a:ext cx="1116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ExTime</a:t>
            </a:r>
            <a:r>
              <a:rPr kumimoji="0" lang="en-US" altLang="zh-TW" sz="1600" b="1" baseline="-25000">
                <a:latin typeface="Arial" panose="020B0604020202020204" pitchFamily="34" charset="0"/>
                <a:ea typeface="PMingLiU" panose="02020500000000000000" pitchFamily="18" charset="-120"/>
              </a:rPr>
              <a:t>old</a:t>
            </a:r>
          </a:p>
        </p:txBody>
      </p:sp>
      <p:sp>
        <p:nvSpPr>
          <p:cNvPr id="179223" name="Line 35"/>
          <p:cNvSpPr>
            <a:spLocks noChangeShapeType="1"/>
          </p:cNvSpPr>
          <p:nvPr/>
        </p:nvSpPr>
        <p:spPr bwMode="auto">
          <a:xfrm>
            <a:off x="5334000" y="5410200"/>
            <a:ext cx="27432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9224" name="Text Box 36"/>
          <p:cNvSpPr txBox="1">
            <a:spLocks noChangeArrowheads="1"/>
          </p:cNvSpPr>
          <p:nvPr/>
        </p:nvSpPr>
        <p:spPr bwMode="auto">
          <a:xfrm>
            <a:off x="6248400" y="551021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ExTime</a:t>
            </a:r>
            <a:r>
              <a:rPr kumimoji="0" lang="en-US" altLang="zh-TW" sz="1600" b="1" baseline="-25000">
                <a:latin typeface="Arial" panose="020B0604020202020204" pitchFamily="34" charset="0"/>
                <a:ea typeface="PMingLiU" panose="02020500000000000000" pitchFamily="18" charset="-120"/>
              </a:rPr>
              <a:t>new</a:t>
            </a:r>
          </a:p>
        </p:txBody>
      </p:sp>
      <p:sp>
        <p:nvSpPr>
          <p:cNvPr id="179225" name="Rectangle 37"/>
          <p:cNvSpPr>
            <a:spLocks noChangeArrowheads="1"/>
          </p:cNvSpPr>
          <p:nvPr/>
        </p:nvSpPr>
        <p:spPr bwMode="auto">
          <a:xfrm>
            <a:off x="5822950" y="1535113"/>
            <a:ext cx="16398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Fraction</a:t>
            </a:r>
            <a:r>
              <a:rPr kumimoji="0" lang="en-US" altLang="zh-TW" sz="1600" b="1" baseline="-25000">
                <a:latin typeface="Arial" panose="020B0604020202020204" pitchFamily="34" charset="0"/>
                <a:ea typeface="PMingLiU" panose="02020500000000000000" pitchFamily="18" charset="-120"/>
              </a:rPr>
              <a:t>enhanced</a:t>
            </a:r>
          </a:p>
          <a:p>
            <a:pPr>
              <a:spcBef>
                <a:spcPct val="0"/>
              </a:spcBef>
              <a:buFontTx/>
              <a:buNone/>
            </a:pPr>
            <a:endParaRPr kumimoji="0" lang="zh-TW" altLang="en-US" sz="1600" b="1" baseline="-25000">
              <a:latin typeface="Arial" panose="020B0604020202020204" pitchFamily="34" charset="0"/>
              <a:ea typeface="PMingLiU" panose="02020500000000000000" pitchFamily="18" charset="-120"/>
            </a:endParaRPr>
          </a:p>
        </p:txBody>
      </p:sp>
      <p:sp>
        <p:nvSpPr>
          <p:cNvPr id="179226" name="Rectangle 38"/>
          <p:cNvSpPr>
            <a:spLocks noChangeArrowheads="1"/>
          </p:cNvSpPr>
          <p:nvPr/>
        </p:nvSpPr>
        <p:spPr bwMode="auto">
          <a:xfrm>
            <a:off x="6934200" y="2905125"/>
            <a:ext cx="1639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1600" b="1">
                <a:latin typeface="Arial" panose="020B0604020202020204" pitchFamily="34" charset="0"/>
                <a:ea typeface="PMingLiU" panose="02020500000000000000" pitchFamily="18" charset="-120"/>
              </a:rPr>
              <a:t>Fraction</a:t>
            </a:r>
            <a:r>
              <a:rPr kumimoji="0" lang="en-US" altLang="zh-TW" sz="1600" b="1" baseline="-25000">
                <a:latin typeface="Arial" panose="020B0604020202020204" pitchFamily="34" charset="0"/>
                <a:ea typeface="PMingLiU" panose="02020500000000000000" pitchFamily="18" charset="-120"/>
              </a:rPr>
              <a:t>enhanced</a:t>
            </a:r>
          </a:p>
        </p:txBody>
      </p:sp>
      <p:sp>
        <p:nvSpPr>
          <p:cNvPr id="179227" name="Rectangle 39"/>
          <p:cNvSpPr>
            <a:spLocks noGrp="1" noChangeArrowheads="1"/>
          </p:cNvSpPr>
          <p:nvPr>
            <p:ph type="title"/>
          </p:nvPr>
        </p:nvSpPr>
        <p:spPr>
          <a:xfrm>
            <a:off x="685800" y="152400"/>
            <a:ext cx="7772400" cy="1143000"/>
          </a:xfrm>
          <a:noFill/>
        </p:spPr>
        <p:txBody>
          <a:bodyPr/>
          <a:lstStyle/>
          <a:p>
            <a:pPr eaLnBrk="1" hangingPunct="1"/>
            <a:r>
              <a:rPr lang="en-US" altLang="zh-TW" sz="2400" smtClean="0">
                <a:solidFill>
                  <a:srgbClr val="FF3300"/>
                </a:solidFill>
                <a:ea typeface="PMingLiU" panose="02020500000000000000" pitchFamily="18" charset="-120"/>
              </a:rPr>
              <a:t>Amdahl's Law</a:t>
            </a:r>
          </a:p>
        </p:txBody>
      </p:sp>
      <p:sp>
        <p:nvSpPr>
          <p:cNvPr id="17922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7922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9EFA106-D68E-45C8-8059-590E43C12CF4}" type="slidenum">
              <a:rPr lang="en-US" altLang="zh-CN" sz="1200" smtClean="0"/>
              <a:pPr>
                <a:spcBef>
                  <a:spcPct val="0"/>
                </a:spcBef>
                <a:buFontTx/>
                <a:buNone/>
              </a:pPr>
              <a:t>109</a:t>
            </a:fld>
            <a:endParaRPr lang="en-US" altLang="zh-CN" sz="1200" smtClean="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z="3200" smtClean="0"/>
              <a:t>What Computer Architecture brings to Table</a:t>
            </a:r>
            <a:endParaRPr lang="zh-CN" altLang="en-US" sz="3200" smtClean="0"/>
          </a:p>
        </p:txBody>
      </p:sp>
      <p:sp>
        <p:nvSpPr>
          <p:cNvPr id="28675" name="内容占位符 2"/>
          <p:cNvSpPr>
            <a:spLocks noGrp="1"/>
          </p:cNvSpPr>
          <p:nvPr>
            <p:ph idx="1"/>
          </p:nvPr>
        </p:nvSpPr>
        <p:spPr/>
        <p:txBody>
          <a:bodyPr/>
          <a:lstStyle/>
          <a:p>
            <a:endParaRPr lang="zh-CN" altLang="en-US" smtClean="0"/>
          </a:p>
        </p:txBody>
      </p:sp>
      <p:sp>
        <p:nvSpPr>
          <p:cNvPr id="2867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685DCB6-058F-4F7A-8420-D9623D33FDA2}" type="datetime1">
              <a:rPr lang="zh-CN" altLang="en-US" sz="1200" smtClean="0"/>
              <a:pPr>
                <a:spcBef>
                  <a:spcPct val="0"/>
                </a:spcBef>
                <a:buFontTx/>
                <a:buNone/>
              </a:pPr>
              <a:t>2021/9/4</a:t>
            </a:fld>
            <a:endParaRPr lang="en-US" altLang="zh-CN" sz="1200" smtClean="0"/>
          </a:p>
        </p:txBody>
      </p:sp>
      <p:pic>
        <p:nvPicPr>
          <p:cNvPr id="28677"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27200"/>
            <a:ext cx="705643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67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B219053-246C-4CAE-A91D-30F95942D18F}" type="slidenum">
              <a:rPr lang="en-US" altLang="zh-CN" sz="1200" smtClean="0"/>
              <a:pPr>
                <a:spcBef>
                  <a:spcPct val="0"/>
                </a:spcBef>
                <a:buFontTx/>
                <a:buNone/>
              </a:pPr>
              <a:t>11</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236716-4301-4280-A274-B8666243D554}" type="datetime1">
              <a:rPr lang="zh-CN" altLang="en-US" sz="1200" smtClean="0"/>
              <a:pPr>
                <a:spcBef>
                  <a:spcPct val="0"/>
                </a:spcBef>
                <a:buFontTx/>
                <a:buNone/>
              </a:pPr>
              <a:t>2021/9/4</a:t>
            </a:fld>
            <a:endParaRPr lang="en-US" altLang="zh-CN" sz="1200" smtClean="0"/>
          </a:p>
        </p:txBody>
      </p:sp>
      <p:sp>
        <p:nvSpPr>
          <p:cNvPr id="180227" name="Text Box 2"/>
          <p:cNvSpPr txBox="1">
            <a:spLocks noChangeArrowheads="1"/>
          </p:cNvSpPr>
          <p:nvPr/>
        </p:nvSpPr>
        <p:spPr bwMode="auto">
          <a:xfrm>
            <a:off x="179388" y="260350"/>
            <a:ext cx="8713787" cy="600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例</a:t>
            </a:r>
            <a:r>
              <a:rPr lang="en-US" altLang="zh-CN" sz="2400" dirty="0">
                <a:solidFill>
                  <a:schemeClr val="accent2"/>
                </a:solidFill>
                <a:latin typeface="微软雅黑" panose="020B0503020204020204" pitchFamily="34" charset="-122"/>
                <a:ea typeface="微软雅黑" panose="020B0503020204020204" pitchFamily="34" charset="-122"/>
              </a:rPr>
              <a:t>1-1</a:t>
            </a:r>
            <a:r>
              <a:rPr lang="zh-CN" altLang="en-US" sz="2400" dirty="0">
                <a:solidFill>
                  <a:schemeClr val="accent2"/>
                </a:solidFill>
                <a:latin typeface="微软雅黑" panose="020B0503020204020204" pitchFamily="34" charset="-122"/>
                <a:ea typeface="微软雅黑" panose="020B0503020204020204" pitchFamily="34" charset="-122"/>
              </a:rPr>
              <a:t>：设改进后的某部件运行速度是原速度的</a:t>
            </a:r>
            <a:r>
              <a:rPr lang="en-US" altLang="zh-CN" sz="2400" dirty="0">
                <a:solidFill>
                  <a:schemeClr val="accent2"/>
                </a:solidFill>
                <a:latin typeface="微软雅黑" panose="020B0503020204020204" pitchFamily="34" charset="-122"/>
                <a:ea typeface="微软雅黑" panose="020B0503020204020204" pitchFamily="34" charset="-122"/>
              </a:rPr>
              <a:t>10</a:t>
            </a:r>
            <a:r>
              <a:rPr lang="zh-CN" altLang="en-US" sz="2400" dirty="0">
                <a:solidFill>
                  <a:schemeClr val="accent2"/>
                </a:solidFill>
                <a:latin typeface="微软雅黑" panose="020B0503020204020204" pitchFamily="34" charset="-122"/>
                <a:ea typeface="微软雅黑" panose="020B0503020204020204" pitchFamily="34" charset="-122"/>
              </a:rPr>
              <a:t>倍，而该部</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件原运行时间占全系统运行时间的比例为</a:t>
            </a:r>
            <a:r>
              <a:rPr lang="en-US" altLang="zh-CN" sz="2400" dirty="0">
                <a:solidFill>
                  <a:schemeClr val="accent2"/>
                </a:solidFill>
                <a:latin typeface="微软雅黑" panose="020B0503020204020204" pitchFamily="34" charset="-122"/>
                <a:ea typeface="微软雅黑" panose="020B0503020204020204" pitchFamily="34" charset="-122"/>
              </a:rPr>
              <a:t>40%</a:t>
            </a:r>
            <a:r>
              <a:rPr lang="zh-CN" altLang="en-US" sz="2400" dirty="0">
                <a:solidFill>
                  <a:schemeClr val="accent2"/>
                </a:solidFill>
                <a:latin typeface="微软雅黑" panose="020B0503020204020204" pitchFamily="34" charset="-122"/>
                <a:ea typeface="微软雅黑" panose="020B0503020204020204" pitchFamily="34" charset="-122"/>
              </a:rPr>
              <a:t>，那么此项改</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进会使全系统的性能得到多少提升？</a:t>
            </a:r>
          </a:p>
          <a:p>
            <a:pPr eaLnBrk="1" hangingPunct="1">
              <a:lnSpc>
                <a:spcPct val="124000"/>
              </a:lnSpc>
              <a:spcBef>
                <a:spcPts val="400"/>
              </a:spcBef>
              <a:buFontTx/>
              <a:buNone/>
            </a:pPr>
            <a:endParaRPr lang="zh-CN" altLang="en-US" sz="2400" dirty="0">
              <a:solidFill>
                <a:schemeClr val="accent2"/>
              </a:solidFill>
              <a:latin typeface="微软雅黑" panose="020B0503020204020204" pitchFamily="34" charset="-122"/>
              <a:ea typeface="微软雅黑" panose="020B0503020204020204" pitchFamily="34" charset="-122"/>
            </a:endParaRP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解：按照</a:t>
            </a:r>
            <a:r>
              <a:rPr lang="en-US" altLang="zh-CN" sz="2400" dirty="0">
                <a:latin typeface="微软雅黑" panose="020B0503020204020204" pitchFamily="34" charset="-122"/>
                <a:ea typeface="微软雅黑" panose="020B0503020204020204" pitchFamily="34" charset="-122"/>
              </a:rPr>
              <a:t>Amdahl</a:t>
            </a:r>
            <a:r>
              <a:rPr lang="zh-CN" altLang="en-US" sz="2400" dirty="0">
                <a:latin typeface="微软雅黑" panose="020B0503020204020204" pitchFamily="34" charset="-122"/>
                <a:ea typeface="微软雅黑" panose="020B0503020204020204" pitchFamily="34" charset="-122"/>
              </a:rPr>
              <a:t>定律，系统性能的提升可以用加速比表示。</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据题意：</a:t>
            </a:r>
            <a:r>
              <a:rPr lang="en-US" altLang="zh-CN" sz="2400" i="1" dirty="0">
                <a:latin typeface="微软雅黑" panose="020B0503020204020204" pitchFamily="34" charset="-122"/>
                <a:ea typeface="微软雅黑" panose="020B0503020204020204" pitchFamily="34" charset="-122"/>
              </a:rPr>
              <a:t>F</a:t>
            </a:r>
            <a:r>
              <a:rPr lang="en-US" altLang="zh-CN" sz="2400" baseline="-25000" dirty="0">
                <a:latin typeface="微软雅黑" panose="020B0503020204020204" pitchFamily="34" charset="-122"/>
                <a:ea typeface="微软雅黑" panose="020B0503020204020204" pitchFamily="34" charset="-122"/>
              </a:rPr>
              <a:t>e</a:t>
            </a:r>
            <a:r>
              <a:rPr lang="en-US" altLang="zh-CN" sz="2400" dirty="0">
                <a:latin typeface="微软雅黑" panose="020B0503020204020204" pitchFamily="34" charset="-122"/>
                <a:ea typeface="微软雅黑" panose="020B0503020204020204" pitchFamily="34" charset="-122"/>
              </a:rPr>
              <a:t> = 0.4</a:t>
            </a:r>
            <a:r>
              <a:rPr lang="zh-CN" altLang="en-US"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Re</a:t>
            </a:r>
            <a:r>
              <a:rPr lang="en-US" altLang="zh-CN" sz="2400" dirty="0">
                <a:latin typeface="微软雅黑" panose="020B0503020204020204" pitchFamily="34" charset="-122"/>
                <a:ea typeface="微软雅黑" panose="020B0503020204020204" pitchFamily="34" charset="-122"/>
              </a:rPr>
              <a:t> = 10</a:t>
            </a:r>
            <a:r>
              <a:rPr lang="zh-CN" altLang="en-US" sz="2400" dirty="0">
                <a:latin typeface="微软雅黑" panose="020B0503020204020204" pitchFamily="34" charset="-122"/>
                <a:ea typeface="微软雅黑" panose="020B0503020204020204" pitchFamily="34" charset="-122"/>
              </a:rPr>
              <a:t>，直接</a:t>
            </a:r>
            <a:r>
              <a:rPr lang="zh-CN" altLang="en-US" sz="2400" dirty="0" smtClean="0">
                <a:latin typeface="微软雅黑" panose="020B0503020204020204" pitchFamily="34" charset="-122"/>
                <a:ea typeface="微软雅黑" panose="020B0503020204020204" pitchFamily="34" charset="-122"/>
              </a:rPr>
              <a:t>使用</a:t>
            </a:r>
            <a:r>
              <a:rPr lang="zh-CN" altLang="en-US" sz="2400" dirty="0">
                <a:latin typeface="微软雅黑" panose="020B0503020204020204" pitchFamily="34" charset="-122"/>
                <a:ea typeface="微软雅黑" panose="020B0503020204020204" pitchFamily="34" charset="-122"/>
              </a:rPr>
              <a:t>公式</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可得：</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endParaRPr lang="en-US" altLang="zh-CN"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smtClean="0">
                <a:latin typeface="微软雅黑" panose="020B0503020204020204" pitchFamily="34" charset="-122"/>
                <a:ea typeface="微软雅黑" panose="020B0503020204020204" pitchFamily="34" charset="-122"/>
              </a:rPr>
              <a:t>利用</a:t>
            </a:r>
            <a:r>
              <a:rPr lang="zh-CN" altLang="en-US" sz="2400" dirty="0">
                <a:latin typeface="微软雅黑" panose="020B0503020204020204" pitchFamily="34" charset="-122"/>
                <a:ea typeface="微软雅黑" panose="020B0503020204020204" pitchFamily="34" charset="-122"/>
              </a:rPr>
              <a:t>对加速比的计算，可以决定提高全系统性能的努力应该从</a:t>
            </a: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何处入手，即花较小的代价，获取较大的效益。</a:t>
            </a:r>
          </a:p>
        </p:txBody>
      </p:sp>
      <p:graphicFrame>
        <p:nvGraphicFramePr>
          <p:cNvPr id="180228" name="Object 3"/>
          <p:cNvGraphicFramePr>
            <a:graphicFrameLocks noChangeAspect="1"/>
          </p:cNvGraphicFramePr>
          <p:nvPr/>
        </p:nvGraphicFramePr>
        <p:xfrm>
          <a:off x="1528763" y="3605213"/>
          <a:ext cx="5006975" cy="1231900"/>
        </p:xfrm>
        <a:graphic>
          <a:graphicData uri="http://schemas.openxmlformats.org/presentationml/2006/ole">
            <mc:AlternateContent xmlns:mc="http://schemas.openxmlformats.org/markup-compatibility/2006">
              <mc:Choice xmlns:v="urn:schemas-microsoft-com:vml" Requires="v">
                <p:oleObj spid="_x0000_s180284" name="公式" r:id="rId3" imgW="1701800" imgH="393700" progId="Equation.3">
                  <p:embed/>
                </p:oleObj>
              </mc:Choice>
              <mc:Fallback>
                <p:oleObj name="公式" r:id="rId3" imgW="1701800" imgH="3937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63" y="3605213"/>
                        <a:ext cx="5006975" cy="12319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022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023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CFD2DD7-B52D-4086-8E15-B981E032D6A9}" type="slidenum">
              <a:rPr lang="en-US" altLang="zh-CN" sz="1200" smtClean="0"/>
              <a:pPr>
                <a:spcBef>
                  <a:spcPct val="0"/>
                </a:spcBef>
                <a:buFontTx/>
                <a:buNone/>
              </a:pPr>
              <a:t>110</a:t>
            </a:fld>
            <a:endParaRPr lang="en-US" altLang="zh-CN" sz="120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FD1636A-0B8D-4203-A23E-44D85A4B73E4}" type="datetime1">
              <a:rPr lang="zh-CN" altLang="en-US" sz="1200" smtClean="0"/>
              <a:pPr>
                <a:spcBef>
                  <a:spcPct val="0"/>
                </a:spcBef>
                <a:buFontTx/>
                <a:buNone/>
              </a:pPr>
              <a:t>2021/9/4</a:t>
            </a:fld>
            <a:endParaRPr lang="en-US" altLang="zh-CN" sz="1200" smtClean="0"/>
          </a:p>
        </p:txBody>
      </p:sp>
      <p:sp>
        <p:nvSpPr>
          <p:cNvPr id="181251" name="Text Box 2"/>
          <p:cNvSpPr txBox="1">
            <a:spLocks noChangeArrowheads="1"/>
          </p:cNvSpPr>
          <p:nvPr/>
        </p:nvSpPr>
        <p:spPr bwMode="auto">
          <a:xfrm>
            <a:off x="136525" y="200025"/>
            <a:ext cx="9187130" cy="616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例</a:t>
            </a:r>
            <a:r>
              <a:rPr lang="en-US" altLang="zh-CN" sz="2400" dirty="0">
                <a:solidFill>
                  <a:schemeClr val="accent2"/>
                </a:solidFill>
                <a:latin typeface="微软雅黑" panose="020B0503020204020204" pitchFamily="34" charset="-122"/>
                <a:ea typeface="微软雅黑" panose="020B0503020204020204" pitchFamily="34" charset="-122"/>
              </a:rPr>
              <a:t>1-2</a:t>
            </a:r>
            <a:r>
              <a:rPr lang="zh-CN" altLang="en-US" sz="2400" dirty="0">
                <a:solidFill>
                  <a:schemeClr val="accent2"/>
                </a:solidFill>
                <a:latin typeface="微软雅黑" panose="020B0503020204020204" pitchFamily="34" charset="-122"/>
                <a:ea typeface="微软雅黑" panose="020B0503020204020204" pitchFamily="34" charset="-122"/>
              </a:rPr>
              <a:t>：在测试计算机浮点运算性能的基准测试程序中，浮点运算</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指令</a:t>
            </a:r>
            <a:r>
              <a:rPr lang="en-US" altLang="zh-CN" sz="2400" dirty="0">
                <a:solidFill>
                  <a:schemeClr val="accent2"/>
                </a:solidFill>
                <a:latin typeface="微软雅黑" panose="020B0503020204020204" pitchFamily="34" charset="-122"/>
                <a:ea typeface="微软雅黑" panose="020B0503020204020204" pitchFamily="34" charset="-122"/>
              </a:rPr>
              <a:t>FP</a:t>
            </a:r>
            <a:r>
              <a:rPr lang="zh-CN" altLang="en-US" sz="2400" dirty="0">
                <a:solidFill>
                  <a:schemeClr val="accent2"/>
                </a:solidFill>
                <a:latin typeface="微软雅黑" panose="020B0503020204020204" pitchFamily="34" charset="-122"/>
                <a:ea typeface="微软雅黑" panose="020B0503020204020204" pitchFamily="34" charset="-122"/>
              </a:rPr>
              <a:t>操作时间占全部时间的</a:t>
            </a:r>
            <a:r>
              <a:rPr lang="en-US" altLang="zh-CN" sz="2400" dirty="0">
                <a:solidFill>
                  <a:schemeClr val="accent2"/>
                </a:solidFill>
                <a:latin typeface="微软雅黑" panose="020B0503020204020204" pitchFamily="34" charset="-122"/>
                <a:ea typeface="微软雅黑" panose="020B0503020204020204" pitchFamily="34" charset="-122"/>
              </a:rPr>
              <a:t>60%</a:t>
            </a:r>
            <a:r>
              <a:rPr lang="zh-CN" altLang="en-US" sz="2400" dirty="0">
                <a:solidFill>
                  <a:schemeClr val="accent2"/>
                </a:solidFill>
                <a:latin typeface="微软雅黑" panose="020B0503020204020204" pitchFamily="34" charset="-122"/>
                <a:ea typeface="微软雅黑" panose="020B0503020204020204" pitchFamily="34" charset="-122"/>
              </a:rPr>
              <a:t>，其中求浮点平方根的指令</a:t>
            </a:r>
          </a:p>
          <a:p>
            <a:pPr eaLnBrk="1" hangingPunct="1">
              <a:lnSpc>
                <a:spcPct val="124000"/>
              </a:lnSpc>
              <a:spcBef>
                <a:spcPts val="400"/>
              </a:spcBef>
              <a:buFontTx/>
              <a:buNone/>
            </a:pPr>
            <a:r>
              <a:rPr lang="en-US" altLang="zh-CN" sz="2400" dirty="0">
                <a:solidFill>
                  <a:schemeClr val="accent2"/>
                </a:solidFill>
                <a:latin typeface="微软雅黑" panose="020B0503020204020204" pitchFamily="34" charset="-122"/>
                <a:ea typeface="微软雅黑" panose="020B0503020204020204" pitchFamily="34" charset="-122"/>
              </a:rPr>
              <a:t>FPSQR</a:t>
            </a:r>
            <a:r>
              <a:rPr lang="zh-CN" altLang="en-US" sz="2400" dirty="0">
                <a:solidFill>
                  <a:schemeClr val="accent2"/>
                </a:solidFill>
                <a:latin typeface="微软雅黑" panose="020B0503020204020204" pitchFamily="34" charset="-122"/>
                <a:ea typeface="微软雅黑" panose="020B0503020204020204" pitchFamily="34" charset="-122"/>
              </a:rPr>
              <a:t>占全部运行时间的</a:t>
            </a:r>
            <a:r>
              <a:rPr lang="en-US" altLang="zh-CN" sz="2400" dirty="0">
                <a:solidFill>
                  <a:schemeClr val="accent2"/>
                </a:solidFill>
                <a:latin typeface="微软雅黑" panose="020B0503020204020204" pitchFamily="34" charset="-122"/>
                <a:ea typeface="微软雅黑" panose="020B0503020204020204" pitchFamily="34" charset="-122"/>
              </a:rPr>
              <a:t>20%</a:t>
            </a:r>
            <a:r>
              <a:rPr lang="zh-CN" altLang="en-US" sz="2400" dirty="0">
                <a:solidFill>
                  <a:schemeClr val="accent2"/>
                </a:solidFill>
                <a:latin typeface="微软雅黑" panose="020B0503020204020204" pitchFamily="34" charset="-122"/>
                <a:ea typeface="微软雅黑" panose="020B0503020204020204" pitchFamily="34" charset="-122"/>
              </a:rPr>
              <a:t>。为了提高全系统的性能，可以考虑</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两种改进方案。一是采用</a:t>
            </a:r>
            <a:r>
              <a:rPr lang="en-US" altLang="zh-CN" sz="2400" dirty="0">
                <a:solidFill>
                  <a:schemeClr val="accent2"/>
                </a:solidFill>
                <a:latin typeface="微软雅黑" panose="020B0503020204020204" pitchFamily="34" charset="-122"/>
                <a:ea typeface="微软雅黑" panose="020B0503020204020204" pitchFamily="34" charset="-122"/>
              </a:rPr>
              <a:t>FPSQR</a:t>
            </a:r>
            <a:r>
              <a:rPr lang="zh-CN" altLang="en-US" sz="2400" dirty="0">
                <a:solidFill>
                  <a:schemeClr val="accent2"/>
                </a:solidFill>
                <a:latin typeface="微软雅黑" panose="020B0503020204020204" pitchFamily="34" charset="-122"/>
                <a:ea typeface="微软雅黑" panose="020B0503020204020204" pitchFamily="34" charset="-122"/>
              </a:rPr>
              <a:t>硬件，将</a:t>
            </a:r>
            <a:r>
              <a:rPr lang="en-US" altLang="zh-CN" sz="2400" dirty="0">
                <a:solidFill>
                  <a:schemeClr val="accent2"/>
                </a:solidFill>
                <a:latin typeface="微软雅黑" panose="020B0503020204020204" pitchFamily="34" charset="-122"/>
                <a:ea typeface="微软雅黑" panose="020B0503020204020204" pitchFamily="34" charset="-122"/>
              </a:rPr>
              <a:t>FPSQR</a:t>
            </a:r>
            <a:r>
              <a:rPr lang="zh-CN" altLang="en-US" sz="2400" dirty="0">
                <a:solidFill>
                  <a:schemeClr val="accent2"/>
                </a:solidFill>
                <a:latin typeface="微软雅黑" panose="020B0503020204020204" pitchFamily="34" charset="-122"/>
                <a:ea typeface="微软雅黑" panose="020B0503020204020204" pitchFamily="34" charset="-122"/>
              </a:rPr>
              <a:t>运算速度提高</a:t>
            </a:r>
            <a:r>
              <a:rPr lang="en-US" altLang="zh-CN" sz="2400" dirty="0">
                <a:solidFill>
                  <a:schemeClr val="accent2"/>
                </a:solidFill>
                <a:latin typeface="微软雅黑" panose="020B0503020204020204" pitchFamily="34" charset="-122"/>
                <a:ea typeface="微软雅黑" panose="020B0503020204020204" pitchFamily="34" charset="-122"/>
              </a:rPr>
              <a:t>10</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倍；另一个是加快全部浮点运算速度，使</a:t>
            </a:r>
            <a:r>
              <a:rPr lang="en-US" altLang="zh-CN" sz="2400" dirty="0">
                <a:solidFill>
                  <a:schemeClr val="accent2"/>
                </a:solidFill>
                <a:latin typeface="微软雅黑" panose="020B0503020204020204" pitchFamily="34" charset="-122"/>
                <a:ea typeface="微软雅黑" panose="020B0503020204020204" pitchFamily="34" charset="-122"/>
              </a:rPr>
              <a:t>FP</a:t>
            </a:r>
            <a:r>
              <a:rPr lang="zh-CN" altLang="en-US" sz="2400" dirty="0">
                <a:solidFill>
                  <a:schemeClr val="accent2"/>
                </a:solidFill>
                <a:latin typeface="微软雅黑" panose="020B0503020204020204" pitchFamily="34" charset="-122"/>
                <a:ea typeface="微软雅黑" panose="020B0503020204020204" pitchFamily="34" charset="-122"/>
              </a:rPr>
              <a:t>指令的执行速度提高</a:t>
            </a:r>
          </a:p>
          <a:p>
            <a:pPr eaLnBrk="1" hangingPunct="1">
              <a:lnSpc>
                <a:spcPct val="124000"/>
              </a:lnSpc>
              <a:spcBef>
                <a:spcPts val="400"/>
              </a:spcBef>
              <a:buFontTx/>
              <a:buNone/>
            </a:pPr>
            <a:r>
              <a:rPr lang="en-US" altLang="zh-CN" sz="2400" dirty="0">
                <a:solidFill>
                  <a:schemeClr val="accent2"/>
                </a:solidFill>
                <a:latin typeface="微软雅黑" panose="020B0503020204020204" pitchFamily="34" charset="-122"/>
                <a:ea typeface="微软雅黑" panose="020B0503020204020204" pitchFamily="34" charset="-122"/>
              </a:rPr>
              <a:t>2</a:t>
            </a:r>
            <a:r>
              <a:rPr lang="zh-CN" altLang="en-US" sz="2400" dirty="0">
                <a:solidFill>
                  <a:schemeClr val="accent2"/>
                </a:solidFill>
                <a:latin typeface="微软雅黑" panose="020B0503020204020204" pitchFamily="34" charset="-122"/>
                <a:ea typeface="微软雅黑" panose="020B0503020204020204" pitchFamily="34" charset="-122"/>
              </a:rPr>
              <a:t>倍。试比较这两种方案的优劣。</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        解：分别计算两种方案所能得到的加速比</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        显然，提高整个浮点运算速度对全系统的性能提高更好些。</a:t>
            </a:r>
          </a:p>
        </p:txBody>
      </p:sp>
      <p:graphicFrame>
        <p:nvGraphicFramePr>
          <p:cNvPr id="181252" name="Object 3"/>
          <p:cNvGraphicFramePr>
            <a:graphicFrameLocks noChangeAspect="1"/>
          </p:cNvGraphicFramePr>
          <p:nvPr/>
        </p:nvGraphicFramePr>
        <p:xfrm>
          <a:off x="1371600" y="3733800"/>
          <a:ext cx="4419600" cy="838200"/>
        </p:xfrm>
        <a:graphic>
          <a:graphicData uri="http://schemas.openxmlformats.org/presentationml/2006/ole">
            <mc:AlternateContent xmlns:mc="http://schemas.openxmlformats.org/markup-compatibility/2006">
              <mc:Choice xmlns:v="urn:schemas-microsoft-com:vml" Requires="v">
                <p:oleObj spid="_x0000_s181362" r:id="rId3" imgW="1924050" imgH="409575" progId="">
                  <p:embed/>
                </p:oleObj>
              </mc:Choice>
              <mc:Fallback>
                <p:oleObj r:id="rId3" imgW="1924050" imgH="4095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733800"/>
                        <a:ext cx="4419600" cy="838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3" name="Object 4"/>
          <p:cNvGraphicFramePr>
            <a:graphicFrameLocks noChangeAspect="1"/>
          </p:cNvGraphicFramePr>
          <p:nvPr/>
        </p:nvGraphicFramePr>
        <p:xfrm>
          <a:off x="1371600" y="4800600"/>
          <a:ext cx="4424363" cy="933450"/>
        </p:xfrm>
        <a:graphic>
          <a:graphicData uri="http://schemas.openxmlformats.org/presentationml/2006/ole">
            <mc:AlternateContent xmlns:mc="http://schemas.openxmlformats.org/markup-compatibility/2006">
              <mc:Choice xmlns:v="urn:schemas-microsoft-com:vml" Requires="v">
                <p:oleObj spid="_x0000_s181363" r:id="rId5" imgW="1704975" imgH="409575" progId="">
                  <p:embed/>
                </p:oleObj>
              </mc:Choice>
              <mc:Fallback>
                <p:oleObj r:id="rId5" imgW="1704975" imgH="409575"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800600"/>
                        <a:ext cx="4424363" cy="9334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125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672CB82-FCCC-4CAA-BAC5-05AED02373CD}" type="slidenum">
              <a:rPr lang="en-US" altLang="zh-CN" sz="1200" smtClean="0"/>
              <a:pPr>
                <a:spcBef>
                  <a:spcPct val="0"/>
                </a:spcBef>
                <a:buFontTx/>
                <a:buNone/>
              </a:pPr>
              <a:t>111</a:t>
            </a:fld>
            <a:endParaRPr lang="en-US" altLang="zh-CN" sz="120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BA65F73-8B24-4D7C-B80F-83A165371C7B}" type="datetime1">
              <a:rPr lang="zh-CN" altLang="en-US" sz="1200" smtClean="0"/>
              <a:pPr>
                <a:spcBef>
                  <a:spcPct val="0"/>
                </a:spcBef>
                <a:buFontTx/>
                <a:buNone/>
              </a:pPr>
              <a:t>2021/9/4</a:t>
            </a:fld>
            <a:endParaRPr lang="en-US" altLang="zh-CN" sz="1200" smtClean="0"/>
          </a:p>
        </p:txBody>
      </p:sp>
      <p:sp>
        <p:nvSpPr>
          <p:cNvPr id="182275" name="Text Box 2"/>
          <p:cNvSpPr txBox="1">
            <a:spLocks noChangeArrowheads="1"/>
          </p:cNvSpPr>
          <p:nvPr/>
        </p:nvSpPr>
        <p:spPr bwMode="auto">
          <a:xfrm>
            <a:off x="179388" y="188913"/>
            <a:ext cx="8785225" cy="534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３：一个专门用以对</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的多媒体处理性能进行测试的基准</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程序，其中用于对多媒体信息运算的时间占全部运算时间的</a:t>
            </a:r>
            <a:r>
              <a:rPr lang="en-US" altLang="zh-CN" sz="2400" dirty="0">
                <a:latin typeface="微软雅黑" panose="020B0503020204020204" pitchFamily="34" charset="-122"/>
                <a:ea typeface="微软雅黑" panose="020B0503020204020204" pitchFamily="34" charset="-122"/>
              </a:rPr>
              <a:t>70%</a:t>
            </a:r>
            <a:r>
              <a:rPr lang="zh-CN" altLang="en-US" sz="2400" dirty="0">
                <a:latin typeface="微软雅黑" panose="020B0503020204020204" pitchFamily="34" charset="-122"/>
                <a:ea typeface="微软雅黑" panose="020B0503020204020204" pitchFamily="34" charset="-122"/>
              </a:rPr>
              <a:t>。</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由于处理机对多媒体的处理能力不强，特别对一些实时信息的处</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理更是不能容忍。请寻求提高处理机多媒体处理能力的方案，并</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进行评估和比较。</a:t>
            </a:r>
          </a:p>
          <a:p>
            <a:pPr eaLnBrk="1" hangingPunct="1">
              <a:lnSpc>
                <a:spcPct val="124000"/>
              </a:lnSpc>
              <a:spcBef>
                <a:spcPts val="40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解：首先分析一下多媒体信息处理的特点。多媒体信息处理</a:t>
            </a: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中，大量的是对数组的运算，即同样的运算要对许多数据反复进</a:t>
            </a: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行操作。按照传统的流水线方法必须使用许多次的循环，浪费掉</a:t>
            </a: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大量的</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时间。</a:t>
            </a:r>
          </a:p>
          <a:p>
            <a:pPr eaLnBrk="1" hangingPunct="1">
              <a:lnSpc>
                <a:spcPct val="124000"/>
              </a:lnSpc>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1403350" y="5086350"/>
            <a:ext cx="7740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需要改进的模块：</a:t>
            </a:r>
            <a:r>
              <a:rPr lang="en-US" altLang="zh-CN" sz="2400" dirty="0">
                <a:solidFill>
                  <a:srgbClr val="0070C0"/>
                </a:solidFill>
                <a:latin typeface="微软雅黑" panose="020B0503020204020204" pitchFamily="34" charset="-122"/>
                <a:ea typeface="微软雅黑" panose="020B0503020204020204" pitchFamily="34" charset="-122"/>
              </a:rPr>
              <a:t>CPU</a:t>
            </a:r>
            <a:r>
              <a:rPr lang="zh-CN" altLang="en-US" sz="2400" dirty="0">
                <a:solidFill>
                  <a:srgbClr val="0070C0"/>
                </a:solidFill>
                <a:latin typeface="微软雅黑" panose="020B0503020204020204" pitchFamily="34" charset="-122"/>
                <a:ea typeface="微软雅黑" panose="020B0503020204020204" pitchFamily="34" charset="-122"/>
              </a:rPr>
              <a:t>中的</a:t>
            </a:r>
            <a:r>
              <a:rPr lang="zh-CN" altLang="en-US" sz="2400" b="1" dirty="0">
                <a:solidFill>
                  <a:srgbClr val="0070C0"/>
                </a:solidFill>
                <a:latin typeface="微软雅黑" panose="020B0503020204020204" pitchFamily="34" charset="-122"/>
                <a:ea typeface="微软雅黑" panose="020B0503020204020204" pitchFamily="34" charset="-122"/>
              </a:rPr>
              <a:t>多媒体处理模块</a:t>
            </a:r>
            <a:endParaRPr lang="zh-CN" altLang="en-US" sz="2400" dirty="0">
              <a:solidFill>
                <a:srgbClr val="0070C0"/>
              </a:solidFill>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a:solidFill>
                  <a:srgbClr val="0070C0"/>
                </a:solidFill>
                <a:latin typeface="微软雅黑" panose="020B0503020204020204" pitchFamily="34" charset="-122"/>
                <a:ea typeface="微软雅黑" panose="020B0503020204020204" pitchFamily="34" charset="-122"/>
              </a:rPr>
              <a:t>模块的原子操作 ：多媒体处理模块所执行的</a:t>
            </a:r>
            <a:r>
              <a:rPr lang="zh-CN" altLang="en-US" sz="2400" b="1" dirty="0">
                <a:solidFill>
                  <a:srgbClr val="0070C0"/>
                </a:solidFill>
                <a:latin typeface="微软雅黑" panose="020B0503020204020204" pitchFamily="34" charset="-122"/>
                <a:ea typeface="微软雅黑" panose="020B0503020204020204" pitchFamily="34" charset="-122"/>
              </a:rPr>
              <a:t>多媒体指令</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182277"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227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D1940A7-A800-4710-9846-7DB1DC0AD220}" type="slidenum">
              <a:rPr lang="en-US" altLang="zh-CN" sz="1200" smtClean="0"/>
              <a:pPr>
                <a:spcBef>
                  <a:spcPct val="0"/>
                </a:spcBef>
                <a:buFontTx/>
                <a:buNone/>
              </a:pPr>
              <a:t>112</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6" end="6"/>
                                            </p:txEl>
                                          </p:spTgt>
                                        </p:tgtEl>
                                        <p:attrNameLst>
                                          <p:attrName>style.visibility</p:attrName>
                                        </p:attrNameLst>
                                      </p:cBhvr>
                                      <p:to>
                                        <p:strVal val="visible"/>
                                      </p:to>
                                    </p:set>
                                    <p:anim calcmode="lin" valueType="num">
                                      <p:cBhvr additive="base">
                                        <p:cTn id="7" dur="500" fill="hold"/>
                                        <p:tgtEl>
                                          <p:spTgt spid="18227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2275">
                                            <p:txEl>
                                              <p:pRg st="7" end="7"/>
                                            </p:txEl>
                                          </p:spTgt>
                                        </p:tgtEl>
                                        <p:attrNameLst>
                                          <p:attrName>style.visibility</p:attrName>
                                        </p:attrNameLst>
                                      </p:cBhvr>
                                      <p:to>
                                        <p:strVal val="visible"/>
                                      </p:to>
                                    </p:set>
                                    <p:anim calcmode="lin" valueType="num">
                                      <p:cBhvr additive="base">
                                        <p:cTn id="11" dur="500" fill="hold"/>
                                        <p:tgtEl>
                                          <p:spTgt spid="18227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227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2275">
                                            <p:txEl>
                                              <p:pRg st="8" end="8"/>
                                            </p:txEl>
                                          </p:spTgt>
                                        </p:tgtEl>
                                        <p:attrNameLst>
                                          <p:attrName>style.visibility</p:attrName>
                                        </p:attrNameLst>
                                      </p:cBhvr>
                                      <p:to>
                                        <p:strVal val="visible"/>
                                      </p:to>
                                    </p:set>
                                    <p:anim calcmode="lin" valueType="num">
                                      <p:cBhvr additive="base">
                                        <p:cTn id="15" dur="500" fill="hold"/>
                                        <p:tgtEl>
                                          <p:spTgt spid="18227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2275">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2275">
                                            <p:txEl>
                                              <p:pRg st="9" end="9"/>
                                            </p:txEl>
                                          </p:spTgt>
                                        </p:tgtEl>
                                        <p:attrNameLst>
                                          <p:attrName>style.visibility</p:attrName>
                                        </p:attrNameLst>
                                      </p:cBhvr>
                                      <p:to>
                                        <p:strVal val="visible"/>
                                      </p:to>
                                    </p:set>
                                    <p:anim calcmode="lin" valueType="num">
                                      <p:cBhvr additive="base">
                                        <p:cTn id="19" dur="500" fill="hold"/>
                                        <p:tgtEl>
                                          <p:spTgt spid="18227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2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D2990D-8192-4B52-95A7-4F2BF120C53C}" type="datetime1">
              <a:rPr lang="zh-CN" altLang="en-US" sz="1200" smtClean="0"/>
              <a:pPr>
                <a:spcBef>
                  <a:spcPct val="0"/>
                </a:spcBef>
                <a:buFontTx/>
                <a:buNone/>
              </a:pPr>
              <a:t>2021/9/4</a:t>
            </a:fld>
            <a:endParaRPr lang="en-US" altLang="zh-CN" sz="1200" smtClean="0"/>
          </a:p>
        </p:txBody>
      </p:sp>
      <p:sp>
        <p:nvSpPr>
          <p:cNvPr id="183299" name="Text Box 2"/>
          <p:cNvSpPr txBox="1">
            <a:spLocks noChangeArrowheads="1"/>
          </p:cNvSpPr>
          <p:nvPr/>
        </p:nvSpPr>
        <p:spPr bwMode="auto">
          <a:xfrm>
            <a:off x="309563" y="188913"/>
            <a:ext cx="85248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000" b="1" dirty="0">
              <a:solidFill>
                <a:schemeClr val="tx2"/>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b="1" dirty="0">
                <a:solidFill>
                  <a:schemeClr val="tx2"/>
                </a:solidFill>
                <a:latin typeface="微软雅黑" panose="020B0503020204020204" pitchFamily="34" charset="-122"/>
                <a:ea typeface="微软雅黑" panose="020B0503020204020204" pitchFamily="34" charset="-122"/>
              </a:rPr>
              <a:t>一、 提高</a:t>
            </a:r>
            <a:r>
              <a:rPr lang="en-US" altLang="zh-CN" sz="2000" b="1" dirty="0">
                <a:solidFill>
                  <a:schemeClr val="tx2"/>
                </a:solidFill>
                <a:latin typeface="微软雅黑" panose="020B0503020204020204" pitchFamily="34" charset="-122"/>
                <a:ea typeface="微软雅黑" panose="020B0503020204020204" pitchFamily="34" charset="-122"/>
              </a:rPr>
              <a:t>CPU</a:t>
            </a:r>
            <a:r>
              <a:rPr lang="zh-CN" altLang="en-US" sz="2000" b="1" dirty="0">
                <a:solidFill>
                  <a:schemeClr val="tx2"/>
                </a:solidFill>
                <a:latin typeface="微软雅黑" panose="020B0503020204020204" pitchFamily="34" charset="-122"/>
                <a:ea typeface="微软雅黑" panose="020B0503020204020204" pitchFamily="34" charset="-122"/>
              </a:rPr>
              <a:t>的时钟频率，即减小</a:t>
            </a:r>
            <a:r>
              <a:rPr lang="en-US" altLang="zh-CN" sz="2000" b="1" dirty="0">
                <a:solidFill>
                  <a:schemeClr val="tx2"/>
                </a:solidFill>
                <a:latin typeface="微软雅黑" panose="020B0503020204020204" pitchFamily="34" charset="-122"/>
                <a:ea typeface="微软雅黑" panose="020B0503020204020204" pitchFamily="34" charset="-122"/>
              </a:rPr>
              <a:t>CPI</a:t>
            </a:r>
            <a:r>
              <a:rPr lang="zh-CN" altLang="en-US" sz="2000" b="1" dirty="0">
                <a:solidFill>
                  <a:schemeClr val="tx2"/>
                </a:solidFill>
                <a:latin typeface="微软雅黑" panose="020B0503020204020204" pitchFamily="34" charset="-122"/>
                <a:ea typeface="微软雅黑" panose="020B0503020204020204" pitchFamily="34" charset="-122"/>
              </a:rPr>
              <a:t>。</a:t>
            </a:r>
            <a:endParaRPr lang="zh-CN" altLang="en-US" sz="2000" dirty="0">
              <a:solidFill>
                <a:schemeClr val="tx2"/>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         </a:t>
            </a:r>
          </a:p>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这是最直接能想到的方案，但在实现上比较困难。</a:t>
            </a:r>
          </a:p>
          <a:p>
            <a:pPr eaLnBrk="1" hangingPunct="1">
              <a:spcBef>
                <a:spcPct val="0"/>
              </a:spcBef>
              <a:buFontTx/>
              <a:buNone/>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409575" y="1586240"/>
            <a:ext cx="83248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000" dirty="0">
              <a:solidFill>
                <a:srgbClr val="0070C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a:solidFill>
                  <a:srgbClr val="0070C0"/>
                </a:solidFill>
                <a:latin typeface="微软雅黑" panose="020B0503020204020204" pitchFamily="34" charset="-122"/>
                <a:ea typeface="微软雅黑" panose="020B0503020204020204" pitchFamily="34" charset="-122"/>
              </a:rPr>
              <a:t>实用的考虑：体系结构设计者所作的工作不是进行元件级别的设计，但是可以选择元件，如果市面上没有所要求的元件或者价格太贵，则应考虑放弃这种方案</a:t>
            </a:r>
            <a:r>
              <a:rPr lang="zh-CN" altLang="en-US" sz="2000" dirty="0" smtClean="0">
                <a:solidFill>
                  <a:srgbClr val="0070C0"/>
                </a:solidFill>
                <a:latin typeface="微软雅黑" panose="020B0503020204020204" pitchFamily="34" charset="-122"/>
                <a:ea typeface="微软雅黑" panose="020B0503020204020204" pitchFamily="34" charset="-122"/>
              </a:rPr>
              <a:t>；</a:t>
            </a:r>
            <a:endParaRPr lang="zh-CN" altLang="en-US" sz="2000" dirty="0">
              <a:solidFill>
                <a:srgbClr val="0070C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除非有实现元件级别改进的配套设备，否则不应该考虑开发新的元件。</a:t>
            </a:r>
          </a:p>
        </p:txBody>
      </p:sp>
      <p:sp>
        <p:nvSpPr>
          <p:cNvPr id="183301"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33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BA62FA0-E184-472E-B828-C9053ED1CD2C}" type="slidenum">
              <a:rPr lang="en-US" altLang="zh-CN" sz="1200" smtClean="0"/>
              <a:pPr>
                <a:spcBef>
                  <a:spcPct val="0"/>
                </a:spcBef>
                <a:buFontTx/>
                <a:buNone/>
              </a:pPr>
              <a:t>113</a:t>
            </a:fld>
            <a:endParaRPr lang="en-US" altLang="zh-CN" sz="1200" smtClean="0"/>
          </a:p>
        </p:txBody>
      </p:sp>
      <p:sp>
        <p:nvSpPr>
          <p:cNvPr id="7" name="Text Box 2"/>
          <p:cNvSpPr txBox="1">
            <a:spLocks noChangeArrowheads="1"/>
          </p:cNvSpPr>
          <p:nvPr/>
        </p:nvSpPr>
        <p:spPr bwMode="auto">
          <a:xfrm>
            <a:off x="309563" y="3726200"/>
            <a:ext cx="84248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a:solidFill>
                  <a:schemeClr val="tx2"/>
                </a:solidFill>
                <a:latin typeface="微软雅黑" panose="020B0503020204020204" pitchFamily="34" charset="-122"/>
                <a:ea typeface="微软雅黑" panose="020B0503020204020204" pitchFamily="34" charset="-122"/>
              </a:rPr>
              <a:t>二、 将</a:t>
            </a:r>
            <a:r>
              <a:rPr lang="en-US" altLang="zh-CN" sz="2000" b="1" dirty="0">
                <a:solidFill>
                  <a:schemeClr val="tx2"/>
                </a:solidFill>
                <a:latin typeface="微软雅黑" panose="020B0503020204020204" pitchFamily="34" charset="-122"/>
                <a:ea typeface="微软雅黑" panose="020B0503020204020204" pitchFamily="34" charset="-122"/>
              </a:rPr>
              <a:t>CPU</a:t>
            </a:r>
            <a:r>
              <a:rPr lang="zh-CN" altLang="en-US" sz="2000" b="1" dirty="0">
                <a:solidFill>
                  <a:schemeClr val="tx2"/>
                </a:solidFill>
                <a:latin typeface="微软雅黑" panose="020B0503020204020204" pitchFamily="34" charset="-122"/>
                <a:ea typeface="微软雅黑" panose="020B0503020204020204" pitchFamily="34" charset="-122"/>
              </a:rPr>
              <a:t>的流水线条数增加为</a:t>
            </a:r>
            <a:r>
              <a:rPr lang="en-US" altLang="zh-CN" sz="2000" b="1" dirty="0" smtClean="0">
                <a:solidFill>
                  <a:schemeClr val="tx2"/>
                </a:solidFill>
                <a:latin typeface="微软雅黑" panose="020B0503020204020204" pitchFamily="34" charset="-122"/>
                <a:ea typeface="微软雅黑" panose="020B0503020204020204" pitchFamily="34" charset="-122"/>
              </a:rPr>
              <a:t>n</a:t>
            </a:r>
            <a:r>
              <a:rPr lang="zh-CN" altLang="en-US" sz="2000" b="1" dirty="0" smtClean="0">
                <a:solidFill>
                  <a:schemeClr val="tx2"/>
                </a:solidFill>
                <a:latin typeface="微软雅黑" panose="020B0503020204020204" pitchFamily="34" charset="-122"/>
                <a:ea typeface="微软雅黑" panose="020B0503020204020204" pitchFamily="34" charset="-122"/>
              </a:rPr>
              <a:t>，理想</a:t>
            </a:r>
            <a:r>
              <a:rPr lang="zh-CN" altLang="en-US" sz="2000" b="1" dirty="0">
                <a:solidFill>
                  <a:schemeClr val="tx2"/>
                </a:solidFill>
                <a:latin typeface="微软雅黑" panose="020B0503020204020204" pitchFamily="34" charset="-122"/>
                <a:ea typeface="微软雅黑" panose="020B0503020204020204" pitchFamily="34" charset="-122"/>
              </a:rPr>
              <a:t>情况下其</a:t>
            </a:r>
            <a:r>
              <a:rPr lang="zh-CN" altLang="en-US" sz="2000" b="1" dirty="0" smtClean="0">
                <a:solidFill>
                  <a:schemeClr val="tx2"/>
                </a:solidFill>
                <a:latin typeface="微软雅黑" panose="020B0503020204020204" pitchFamily="34" charset="-122"/>
                <a:ea typeface="微软雅黑" panose="020B0503020204020204" pitchFamily="34" charset="-122"/>
              </a:rPr>
              <a:t>运行速度</a:t>
            </a:r>
            <a:r>
              <a:rPr lang="zh-CN" altLang="en-US" sz="2000" b="1" dirty="0">
                <a:solidFill>
                  <a:schemeClr val="tx2"/>
                </a:solidFill>
                <a:latin typeface="微软雅黑" panose="020B0503020204020204" pitchFamily="34" charset="-122"/>
                <a:ea typeface="微软雅黑" panose="020B0503020204020204" pitchFamily="34" charset="-122"/>
              </a:rPr>
              <a:t>可以提高</a:t>
            </a:r>
            <a:r>
              <a:rPr lang="en-US" altLang="zh-CN" sz="2000" b="1" dirty="0">
                <a:solidFill>
                  <a:schemeClr val="tx2"/>
                </a:solidFill>
                <a:latin typeface="微软雅黑" panose="020B0503020204020204" pitchFamily="34" charset="-122"/>
                <a:ea typeface="微软雅黑" panose="020B0503020204020204" pitchFamily="34" charset="-122"/>
              </a:rPr>
              <a:t>n</a:t>
            </a:r>
            <a:r>
              <a:rPr lang="zh-CN" altLang="en-US" sz="2000" b="1" dirty="0">
                <a:solidFill>
                  <a:schemeClr val="tx2"/>
                </a:solidFill>
                <a:latin typeface="微软雅黑" panose="020B0503020204020204" pitchFamily="34" charset="-122"/>
                <a:ea typeface="微软雅黑" panose="020B0503020204020204" pitchFamily="34" charset="-122"/>
              </a:rPr>
              <a:t>倍。</a:t>
            </a:r>
            <a:endParaRPr lang="zh-CN" altLang="en-US" sz="2000" dirty="0">
              <a:solidFill>
                <a:schemeClr val="tx2"/>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000" dirty="0">
              <a:solidFill>
                <a:schemeClr val="tx2"/>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smtClean="0">
                <a:latin typeface="微软雅黑" panose="020B0503020204020204" pitchFamily="34" charset="-122"/>
                <a:ea typeface="微软雅黑" panose="020B0503020204020204" pitchFamily="34" charset="-122"/>
              </a:rPr>
              <a:t>因为</a:t>
            </a:r>
            <a:r>
              <a:rPr lang="zh-CN" altLang="en-US" sz="2000" dirty="0">
                <a:latin typeface="微软雅黑" panose="020B0503020204020204" pitchFamily="34" charset="-122"/>
                <a:ea typeface="微软雅黑" panose="020B0503020204020204" pitchFamily="34" charset="-122"/>
              </a:rPr>
              <a:t>速度相差太大，需要增加的</a:t>
            </a:r>
            <a:r>
              <a:rPr lang="zh-CN" altLang="en-US" sz="2000" dirty="0" smtClean="0">
                <a:latin typeface="微软雅黑" panose="020B0503020204020204" pitchFamily="34" charset="-122"/>
                <a:ea typeface="微软雅黑" panose="020B0503020204020204" pitchFamily="34" charset="-122"/>
              </a:rPr>
              <a:t>流水线</a:t>
            </a:r>
            <a:r>
              <a:rPr lang="zh-CN" altLang="en-US" sz="2000" dirty="0">
                <a:latin typeface="微软雅黑" panose="020B0503020204020204" pitchFamily="34" charset="-122"/>
                <a:ea typeface="微软雅黑" panose="020B0503020204020204" pitchFamily="34" charset="-122"/>
              </a:rPr>
              <a:t>数目也相当大</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一方面会给</a:t>
            </a:r>
            <a:r>
              <a:rPr lang="zh-CN" altLang="en-US" sz="2000" dirty="0">
                <a:solidFill>
                  <a:srgbClr val="D60093"/>
                </a:solidFill>
                <a:latin typeface="微软雅黑" panose="020B0503020204020204" pitchFamily="34" charset="-122"/>
                <a:ea typeface="微软雅黑" panose="020B0503020204020204" pitchFamily="34" charset="-122"/>
              </a:rPr>
              <a:t>工艺上带来极大的困难</a:t>
            </a:r>
            <a:r>
              <a:rPr lang="zh-CN" altLang="en-US" sz="2000" dirty="0">
                <a:latin typeface="微软雅黑" panose="020B0503020204020204" pitchFamily="34" charset="-122"/>
                <a:ea typeface="微软雅黑" panose="020B0503020204020204" pitchFamily="34" charset="-122"/>
              </a:rPr>
              <a:t>，甚至达到不可能</a:t>
            </a:r>
            <a:r>
              <a:rPr lang="zh-CN" altLang="en-US" sz="2000" dirty="0" smtClean="0">
                <a:latin typeface="微软雅黑" panose="020B0503020204020204" pitchFamily="34" charset="-122"/>
                <a:ea typeface="微软雅黑" panose="020B0503020204020204" pitchFamily="34" charset="-122"/>
              </a:rPr>
              <a:t>制作的</a:t>
            </a:r>
            <a:r>
              <a:rPr lang="zh-CN" altLang="en-US" sz="2000" dirty="0">
                <a:latin typeface="微软雅黑" panose="020B0503020204020204" pitchFamily="34" charset="-122"/>
                <a:ea typeface="微软雅黑" panose="020B0503020204020204" pitchFamily="34" charset="-122"/>
              </a:rPr>
              <a:t>地步（体系结构受到元件发展的限制）</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另一方面如果流水线条数太多，</a:t>
            </a:r>
            <a:r>
              <a:rPr lang="zh-CN" altLang="en-US" sz="2000" dirty="0">
                <a:solidFill>
                  <a:srgbClr val="D60093"/>
                </a:solidFill>
                <a:latin typeface="微软雅黑" panose="020B0503020204020204" pitchFamily="34" charset="-122"/>
                <a:ea typeface="微软雅黑" panose="020B0503020204020204" pitchFamily="34" charset="-122"/>
              </a:rPr>
              <a:t>指令的分配和调度也</a:t>
            </a:r>
            <a:r>
              <a:rPr lang="zh-CN" altLang="en-US" sz="2000" dirty="0" smtClean="0">
                <a:solidFill>
                  <a:srgbClr val="D60093"/>
                </a:solidFill>
                <a:latin typeface="微软雅黑" panose="020B0503020204020204" pitchFamily="34" charset="-122"/>
                <a:ea typeface="微软雅黑" panose="020B0503020204020204" pitchFamily="34" charset="-122"/>
              </a:rPr>
              <a:t>会带来</a:t>
            </a:r>
            <a:r>
              <a:rPr lang="zh-CN" altLang="en-US" sz="2000" dirty="0">
                <a:solidFill>
                  <a:srgbClr val="D60093"/>
                </a:solidFill>
                <a:latin typeface="微软雅黑" panose="020B0503020204020204" pitchFamily="34" charset="-122"/>
                <a:ea typeface="微软雅黑" panose="020B0503020204020204" pitchFamily="34" charset="-122"/>
              </a:rPr>
              <a:t>许多困难</a:t>
            </a:r>
            <a:r>
              <a:rPr lang="zh-CN" altLang="en-US" sz="2000" dirty="0">
                <a:latin typeface="微软雅黑" panose="020B0503020204020204" pitchFamily="34" charset="-122"/>
                <a:ea typeface="微软雅黑" panose="020B0503020204020204" pitchFamily="34" charset="-122"/>
              </a:rPr>
              <a:t>，使实际效果大打折扣（得不偿失）。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95D8742-C190-4151-9F01-E505F4320F9C}" type="datetime1">
              <a:rPr lang="zh-CN" altLang="en-US" sz="1200" smtClean="0"/>
              <a:pPr>
                <a:spcBef>
                  <a:spcPct val="0"/>
                </a:spcBef>
                <a:buFontTx/>
                <a:buNone/>
              </a:pPr>
              <a:t>2021/9/4</a:t>
            </a:fld>
            <a:endParaRPr lang="en-US" altLang="zh-CN" sz="1200" smtClean="0"/>
          </a:p>
        </p:txBody>
      </p:sp>
      <p:sp>
        <p:nvSpPr>
          <p:cNvPr id="185347" name="Text Box 2"/>
          <p:cNvSpPr txBox="1">
            <a:spLocks noChangeArrowheads="1"/>
          </p:cNvSpPr>
          <p:nvPr/>
        </p:nvSpPr>
        <p:spPr bwMode="auto">
          <a:xfrm>
            <a:off x="179512" y="116632"/>
            <a:ext cx="9110186" cy="605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2400" dirty="0">
                <a:latin typeface="微软雅黑" panose="020B0503020204020204" pitchFamily="34" charset="-122"/>
                <a:ea typeface="微软雅黑" panose="020B0503020204020204" pitchFamily="34" charset="-122"/>
              </a:rPr>
              <a:t> </a:t>
            </a:r>
            <a:r>
              <a:rPr lang="zh-CN" altLang="en-US" sz="2400" b="1" dirty="0">
                <a:solidFill>
                  <a:schemeClr val="tx2"/>
                </a:solidFill>
                <a:latin typeface="微软雅黑" panose="020B0503020204020204" pitchFamily="34" charset="-122"/>
                <a:ea typeface="微软雅黑" panose="020B0503020204020204" pitchFamily="34" charset="-122"/>
              </a:rPr>
              <a:t>三、设计专门的多媒体指令及处理硬件，大幅度提高同一条指</a:t>
            </a:r>
          </a:p>
          <a:p>
            <a:pPr eaLnBrk="1" hangingPunct="1">
              <a:lnSpc>
                <a:spcPct val="124000"/>
              </a:lnSpc>
              <a:spcBef>
                <a:spcPts val="400"/>
              </a:spcBef>
              <a:buFontTx/>
              <a:buNone/>
            </a:pPr>
            <a:r>
              <a:rPr lang="zh-CN" altLang="en-US" sz="2400" b="1" dirty="0">
                <a:solidFill>
                  <a:schemeClr val="tx2"/>
                </a:solidFill>
                <a:latin typeface="微软雅黑" panose="020B0503020204020204" pitchFamily="34" charset="-122"/>
                <a:ea typeface="微软雅黑" panose="020B0503020204020204" pitchFamily="34" charset="-122"/>
              </a:rPr>
              <a:t>令处理大量数据的能力。</a:t>
            </a:r>
            <a:endParaRPr lang="zh-CN" altLang="en-US" sz="2400" dirty="0">
              <a:solidFill>
                <a:schemeClr val="tx2"/>
              </a:solidFill>
              <a:latin typeface="微软雅黑" panose="020B0503020204020204" pitchFamily="34" charset="-122"/>
              <a:ea typeface="微软雅黑" panose="020B0503020204020204" pitchFamily="34" charset="-122"/>
            </a:endParaRP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        使多媒体指令全部由这个特定的部件处理，其余指令仍由原</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流水线处理。两个部件处于并行方式下运行，程序在该</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上的</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运算时间由两个部件中较慢的那个部件决定。</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        如果多媒体部件对多媒体信息的处理能力提高了</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倍，系统</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的加速比应为：</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        从式中可以看出，加了一个多媒体部件后系统加速比的大小</a:t>
            </a:r>
          </a:p>
          <a:p>
            <a:pPr eaLnBrk="1" hangingPunct="1">
              <a:lnSpc>
                <a:spcPct val="124000"/>
              </a:lnSpc>
              <a:spcBef>
                <a:spcPct val="0"/>
              </a:spcBef>
              <a:buFontTx/>
              <a:buNone/>
            </a:pPr>
            <a:r>
              <a:rPr lang="zh-CN" altLang="en-US" sz="2400" dirty="0">
                <a:latin typeface="微软雅黑" panose="020B0503020204020204" pitchFamily="34" charset="-122"/>
                <a:ea typeface="微软雅黑" panose="020B0503020204020204" pitchFamily="34" charset="-122"/>
              </a:rPr>
              <a:t>与多媒体指令所占的比例有关，所占比例越高，系统加速比越大。</a:t>
            </a:r>
          </a:p>
          <a:p>
            <a:pPr eaLnBrk="1" hangingPunct="1">
              <a:lnSpc>
                <a:spcPct val="124000"/>
              </a:lnSpc>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graphicFrame>
        <p:nvGraphicFramePr>
          <p:cNvPr id="185348" name="Object 3"/>
          <p:cNvGraphicFramePr>
            <a:graphicFrameLocks noChangeAspect="1"/>
          </p:cNvGraphicFramePr>
          <p:nvPr/>
        </p:nvGraphicFramePr>
        <p:xfrm>
          <a:off x="1371600" y="3836988"/>
          <a:ext cx="6248400" cy="887412"/>
        </p:xfrm>
        <a:graphic>
          <a:graphicData uri="http://schemas.openxmlformats.org/presentationml/2006/ole">
            <mc:AlternateContent xmlns:mc="http://schemas.openxmlformats.org/markup-compatibility/2006">
              <mc:Choice xmlns:v="urn:schemas-microsoft-com:vml" Requires="v">
                <p:oleObj spid="_x0000_s185404" r:id="rId3" imgW="2943225" imgH="400050" progId="">
                  <p:embed/>
                </p:oleObj>
              </mc:Choice>
              <mc:Fallback>
                <p:oleObj r:id="rId3" imgW="2943225" imgH="40005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836988"/>
                        <a:ext cx="6248400" cy="8874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534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535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3BC7A949-E57F-4A82-A8AA-E15657A522DC}" type="slidenum">
              <a:rPr lang="en-US" altLang="zh-CN" sz="1200" smtClean="0"/>
              <a:pPr>
                <a:spcBef>
                  <a:spcPct val="0"/>
                </a:spcBef>
                <a:buFontTx/>
                <a:buNone/>
              </a:pPr>
              <a:t>114</a:t>
            </a:fld>
            <a:endParaRPr lang="en-US" altLang="zh-CN" sz="1200" smtClean="0"/>
          </a:p>
        </p:txBody>
      </p:sp>
      <p:sp>
        <p:nvSpPr>
          <p:cNvPr id="2" name="矩形 1"/>
          <p:cNvSpPr/>
          <p:nvPr/>
        </p:nvSpPr>
        <p:spPr>
          <a:xfrm>
            <a:off x="179512" y="5661248"/>
            <a:ext cx="8856984" cy="923330"/>
          </a:xfrm>
          <a:prstGeom prst="rect">
            <a:avLst/>
          </a:prstGeom>
        </p:spPr>
        <p:txBody>
          <a:bodyPr wrap="square">
            <a:spAutoFit/>
          </a:bodyPr>
          <a:lstStyle/>
          <a:p>
            <a:pPr eaLnBrk="1" hangingPunct="1"/>
            <a:r>
              <a:rPr lang="zh-CN" altLang="en-US" sz="1800" dirty="0">
                <a:solidFill>
                  <a:srgbClr val="7030A0"/>
                </a:solidFill>
                <a:latin typeface="微软雅黑" panose="020B0503020204020204" pitchFamily="34" charset="-122"/>
                <a:ea typeface="微软雅黑" panose="020B0503020204020204" pitchFamily="34" charset="-122"/>
              </a:rPr>
              <a:t>前两种方案失败的原因</a:t>
            </a:r>
            <a:r>
              <a:rPr lang="zh-CN" altLang="en-US" sz="1800" dirty="0" smtClean="0">
                <a:solidFill>
                  <a:srgbClr val="7030A0"/>
                </a:solidFill>
                <a:latin typeface="微软雅黑" panose="020B0503020204020204" pitchFamily="34" charset="-122"/>
                <a:ea typeface="微软雅黑" panose="020B0503020204020204" pitchFamily="34" charset="-122"/>
              </a:rPr>
              <a:t>：除了</a:t>
            </a:r>
            <a:r>
              <a:rPr lang="zh-CN" altLang="en-US" sz="1800" dirty="0">
                <a:solidFill>
                  <a:srgbClr val="7030A0"/>
                </a:solidFill>
                <a:latin typeface="微软雅黑" panose="020B0503020204020204" pitchFamily="34" charset="-122"/>
                <a:ea typeface="微软雅黑" panose="020B0503020204020204" pitchFamily="34" charset="-122"/>
              </a:rPr>
              <a:t>元件的限制外，忽略了</a:t>
            </a:r>
            <a:r>
              <a:rPr lang="en-US" altLang="zh-CN" sz="1800" dirty="0">
                <a:solidFill>
                  <a:srgbClr val="7030A0"/>
                </a:solidFill>
                <a:latin typeface="微软雅黑" panose="020B0503020204020204" pitchFamily="34" charset="-122"/>
                <a:ea typeface="微软雅黑" panose="020B0503020204020204" pitchFamily="34" charset="-122"/>
              </a:rPr>
              <a:t>2</a:t>
            </a:r>
            <a:r>
              <a:rPr lang="zh-CN" altLang="en-US" sz="1800" dirty="0">
                <a:solidFill>
                  <a:srgbClr val="7030A0"/>
                </a:solidFill>
                <a:latin typeface="微软雅黑" panose="020B0503020204020204" pitchFamily="34" charset="-122"/>
                <a:ea typeface="微软雅黑" panose="020B0503020204020204" pitchFamily="34" charset="-122"/>
              </a:rPr>
              <a:t>：</a:t>
            </a:r>
            <a:r>
              <a:rPr lang="en-US" altLang="zh-CN" sz="1800" dirty="0">
                <a:solidFill>
                  <a:srgbClr val="7030A0"/>
                </a:solidFill>
                <a:latin typeface="微软雅黑" panose="020B0503020204020204" pitchFamily="34" charset="-122"/>
                <a:ea typeface="微软雅黑" panose="020B0503020204020204" pitchFamily="34" charset="-122"/>
              </a:rPr>
              <a:t>8</a:t>
            </a:r>
            <a:r>
              <a:rPr lang="zh-CN" altLang="en-US" sz="1800" dirty="0">
                <a:solidFill>
                  <a:srgbClr val="7030A0"/>
                </a:solidFill>
                <a:latin typeface="微软雅黑" panose="020B0503020204020204" pitchFamily="34" charset="-122"/>
                <a:ea typeface="微软雅黑" panose="020B0503020204020204" pitchFamily="34" charset="-122"/>
              </a:rPr>
              <a:t>原则，没有考虑重点解决多媒体部件的性能提高，而是考虑从全局角度解决局部问题；把“局部问题，全局评估”歪曲为“局部问题，全局解决”。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6480752-04F5-4A98-B2EF-7FF8AE95D154}" type="datetime1">
              <a:rPr lang="zh-CN" altLang="en-US" sz="1200" smtClean="0"/>
              <a:pPr>
                <a:spcBef>
                  <a:spcPct val="0"/>
                </a:spcBef>
                <a:buFontTx/>
                <a:buNone/>
              </a:pPr>
              <a:t>2021/9/4</a:t>
            </a:fld>
            <a:endParaRPr lang="en-US" altLang="zh-CN" sz="1200" smtClean="0"/>
          </a:p>
        </p:txBody>
      </p:sp>
      <p:pic>
        <p:nvPicPr>
          <p:cNvPr id="1873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646113"/>
            <a:ext cx="8243887"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6" name="Rectangle 4"/>
          <p:cNvSpPr>
            <a:spLocks noGrp="1" noChangeArrowheads="1"/>
          </p:cNvSpPr>
          <p:nvPr>
            <p:ph type="title"/>
          </p:nvPr>
        </p:nvSpPr>
        <p:spPr>
          <a:xfrm>
            <a:off x="381000" y="120650"/>
            <a:ext cx="8763000" cy="609600"/>
          </a:xfrm>
          <a:solidFill>
            <a:schemeClr val="bg1"/>
          </a:solidFill>
        </p:spPr>
        <p:txBody>
          <a:bodyPr/>
          <a:lstStyle/>
          <a:p>
            <a:pPr eaLnBrk="1" hangingPunct="1"/>
            <a:r>
              <a:rPr lang="en-US" altLang="zh-CN" sz="3600" smtClean="0"/>
              <a:t>Amdahl's law</a:t>
            </a:r>
          </a:p>
        </p:txBody>
      </p:sp>
      <p:sp>
        <p:nvSpPr>
          <p:cNvPr id="187397"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739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E21FB10-D421-4B14-8757-62AB9C14EF4D}" type="slidenum">
              <a:rPr lang="en-US" altLang="zh-CN" sz="1200" smtClean="0"/>
              <a:pPr>
                <a:spcBef>
                  <a:spcPct val="0"/>
                </a:spcBef>
                <a:buFontTx/>
                <a:buNone/>
              </a:pPr>
              <a:t>115</a:t>
            </a:fld>
            <a:endParaRPr lang="en-US" altLang="zh-CN" sz="1200" smtClean="0"/>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C656E72-9C86-4597-BB0F-9C1A3E9E4113}" type="datetime1">
              <a:rPr lang="zh-CN" altLang="en-US" sz="1200" smtClean="0"/>
              <a:pPr>
                <a:spcBef>
                  <a:spcPct val="0"/>
                </a:spcBef>
                <a:buFontTx/>
                <a:buNone/>
              </a:pPr>
              <a:t>2021/9/4</a:t>
            </a:fld>
            <a:endParaRPr lang="en-US" altLang="zh-CN" sz="1200" smtClean="0"/>
          </a:p>
        </p:txBody>
      </p:sp>
      <p:sp>
        <p:nvSpPr>
          <p:cNvPr id="188419" name="Rectangle 2"/>
          <p:cNvSpPr>
            <a:spLocks noGrp="1" noChangeArrowheads="1"/>
          </p:cNvSpPr>
          <p:nvPr>
            <p:ph type="title"/>
          </p:nvPr>
        </p:nvSpPr>
        <p:spPr>
          <a:xfrm>
            <a:off x="685800" y="38100"/>
            <a:ext cx="7772400" cy="1143000"/>
          </a:xfrm>
        </p:spPr>
        <p:txBody>
          <a:bodyPr/>
          <a:lstStyle/>
          <a:p>
            <a:pPr eaLnBrk="1" hangingPunct="1"/>
            <a:r>
              <a:rPr lang="en-US" altLang="zh-CN" dirty="0" smtClean="0">
                <a:solidFill>
                  <a:srgbClr val="FF0000"/>
                </a:solidFill>
              </a:rPr>
              <a:t>Gustafson's law</a:t>
            </a:r>
          </a:p>
        </p:txBody>
      </p:sp>
      <p:sp>
        <p:nvSpPr>
          <p:cNvPr id="188420" name="Rectangle 3"/>
          <p:cNvSpPr>
            <a:spLocks noGrp="1" noChangeArrowheads="1"/>
          </p:cNvSpPr>
          <p:nvPr>
            <p:ph type="body" idx="1"/>
          </p:nvPr>
        </p:nvSpPr>
        <p:spPr>
          <a:xfrm>
            <a:off x="381000" y="990600"/>
            <a:ext cx="8534400" cy="5486400"/>
          </a:xfrm>
        </p:spPr>
        <p:txBody>
          <a:bodyPr/>
          <a:lstStyle/>
          <a:p>
            <a:pPr eaLnBrk="1" hangingPunct="1"/>
            <a:r>
              <a:rPr lang="en-US" altLang="zh-CN" dirty="0" smtClean="0"/>
              <a:t>Gustafson proposed a change to Amdahl's law</a:t>
            </a:r>
          </a:p>
          <a:p>
            <a:pPr eaLnBrk="1" hangingPunct="1"/>
            <a:r>
              <a:rPr lang="en-US" altLang="zh-CN" dirty="0" smtClean="0"/>
              <a:t>He assumes the data (input) set for the parallel part scales (increases) linearly with the number of processors</a:t>
            </a:r>
            <a:br>
              <a:rPr lang="en-US" altLang="zh-CN" dirty="0" smtClean="0"/>
            </a:br>
            <a:r>
              <a:rPr lang="en-US" altLang="zh-CN" dirty="0" smtClean="0"/>
              <a:t>         =&gt; much better scaling</a:t>
            </a:r>
          </a:p>
          <a:p>
            <a:pPr eaLnBrk="1" hangingPunct="1"/>
            <a:endParaRPr lang="en-US" altLang="zh-CN" dirty="0" smtClean="0"/>
          </a:p>
          <a:p>
            <a:pPr eaLnBrk="1" hangingPunct="1"/>
            <a:r>
              <a:rPr lang="en-US" altLang="zh-CN" b="1" dirty="0" smtClean="0"/>
              <a:t>Speedup = n - </a:t>
            </a:r>
            <a:r>
              <a:rPr lang="en-US" altLang="zh-CN" b="1" dirty="0" err="1" smtClean="0"/>
              <a:t>F</a:t>
            </a:r>
            <a:r>
              <a:rPr lang="en-US" altLang="zh-CN" b="1" baseline="-25000" dirty="0" err="1" smtClean="0"/>
              <a:t>seq</a:t>
            </a:r>
            <a:r>
              <a:rPr lang="en-US" altLang="zh-CN" b="1" dirty="0" smtClean="0"/>
              <a:t>(n-1)</a:t>
            </a:r>
            <a:r>
              <a:rPr lang="en-US" altLang="zh-CN" dirty="0" smtClean="0"/>
              <a:t/>
            </a:r>
            <a:br>
              <a:rPr lang="en-US" altLang="zh-CN" dirty="0" smtClean="0"/>
            </a:br>
            <a:r>
              <a:rPr lang="en-US" altLang="zh-CN" dirty="0" smtClean="0"/>
              <a:t/>
            </a:r>
            <a:br>
              <a:rPr lang="en-US" altLang="zh-CN" dirty="0" smtClean="0"/>
            </a:br>
            <a:r>
              <a:rPr lang="en-US" altLang="zh-CN" dirty="0" smtClean="0"/>
              <a:t>where n is number of processors (parallel speedup), </a:t>
            </a:r>
            <a:br>
              <a:rPr lang="en-US" altLang="zh-CN" dirty="0" smtClean="0"/>
            </a:br>
            <a:r>
              <a:rPr lang="en-US" altLang="zh-CN" dirty="0" err="1" smtClean="0"/>
              <a:t>F</a:t>
            </a:r>
            <a:r>
              <a:rPr lang="en-US" altLang="zh-CN" baseline="-25000" dirty="0" err="1" smtClean="0"/>
              <a:t>seq</a:t>
            </a:r>
            <a:r>
              <a:rPr lang="en-US" altLang="zh-CN" dirty="0" smtClean="0"/>
              <a:t> = sequential fraction of the original program</a:t>
            </a:r>
          </a:p>
        </p:txBody>
      </p:sp>
      <p:sp>
        <p:nvSpPr>
          <p:cNvPr id="188421"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842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8416327-1619-4577-BBFC-E9E0A9134908}" type="slidenum">
              <a:rPr lang="en-US" altLang="zh-CN" sz="1200" smtClean="0"/>
              <a:pPr>
                <a:spcBef>
                  <a:spcPct val="0"/>
                </a:spcBef>
                <a:buFontTx/>
                <a:buNone/>
              </a:pPr>
              <a:t>116</a:t>
            </a:fld>
            <a:endParaRPr lang="en-US" altLang="zh-CN" sz="1200" smtClean="0"/>
          </a:p>
        </p:txBody>
      </p:sp>
      <p:pic>
        <p:nvPicPr>
          <p:cNvPr id="2" name="图片 1"/>
          <p:cNvPicPr>
            <a:picLocks noChangeAspect="1"/>
          </p:cNvPicPr>
          <p:nvPr/>
        </p:nvPicPr>
        <p:blipFill>
          <a:blip r:embed="rId2"/>
          <a:stretch>
            <a:fillRect/>
          </a:stretch>
        </p:blipFill>
        <p:spPr>
          <a:xfrm>
            <a:off x="342900" y="1943100"/>
            <a:ext cx="8115300" cy="37719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B22C65B-4E2C-4E7B-A63D-5F62CC362B2A}" type="datetime1">
              <a:rPr lang="zh-CN" altLang="en-US" sz="1200" smtClean="0"/>
              <a:pPr>
                <a:spcBef>
                  <a:spcPct val="0"/>
                </a:spcBef>
                <a:buFontTx/>
                <a:buNone/>
              </a:pPr>
              <a:t>2021/9/4</a:t>
            </a:fld>
            <a:endParaRPr lang="en-US" altLang="zh-CN" sz="1200" smtClean="0"/>
          </a:p>
        </p:txBody>
      </p:sp>
      <p:sp>
        <p:nvSpPr>
          <p:cNvPr id="189443" name="Rectangle 4"/>
          <p:cNvSpPr>
            <a:spLocks noGrp="1" noChangeArrowheads="1"/>
          </p:cNvSpPr>
          <p:nvPr>
            <p:ph type="title"/>
          </p:nvPr>
        </p:nvSpPr>
        <p:spPr>
          <a:xfrm>
            <a:off x="381000" y="228600"/>
            <a:ext cx="8458200" cy="609600"/>
          </a:xfrm>
        </p:spPr>
        <p:txBody>
          <a:bodyPr/>
          <a:lstStyle/>
          <a:p>
            <a:pPr eaLnBrk="1" hangingPunct="1"/>
            <a:r>
              <a:rPr lang="en-US" altLang="zh-CN" sz="3600" smtClean="0"/>
              <a:t>Gustafson's law</a:t>
            </a:r>
          </a:p>
        </p:txBody>
      </p:sp>
      <p:pic>
        <p:nvPicPr>
          <p:cNvPr id="189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909638"/>
            <a:ext cx="772795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5"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944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4B03144-2C1D-46A5-BB7E-5DA76947FBE9}" type="slidenum">
              <a:rPr lang="en-US" altLang="zh-CN" sz="1200" smtClean="0"/>
              <a:pPr>
                <a:spcBef>
                  <a:spcPct val="0"/>
                </a:spcBef>
                <a:buFontTx/>
                <a:buNone/>
              </a:pPr>
              <a:t>117</a:t>
            </a:fld>
            <a:endParaRPr lang="en-US" altLang="zh-CN" sz="1200" smtClean="0"/>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298A6B9-9BDD-4C97-B267-6C739658B548}" type="datetime1">
              <a:rPr lang="zh-CN" altLang="en-US" sz="1200" smtClean="0"/>
              <a:pPr>
                <a:spcBef>
                  <a:spcPct val="0"/>
                </a:spcBef>
                <a:buFontTx/>
                <a:buNone/>
              </a:pPr>
              <a:t>2021/9/4</a:t>
            </a:fld>
            <a:endParaRPr lang="en-US" altLang="zh-CN" sz="1200" smtClean="0"/>
          </a:p>
        </p:txBody>
      </p:sp>
      <p:sp>
        <p:nvSpPr>
          <p:cNvPr id="190467" name="Rectangle 2"/>
          <p:cNvSpPr>
            <a:spLocks noGrp="1" noChangeArrowheads="1"/>
          </p:cNvSpPr>
          <p:nvPr>
            <p:ph type="title"/>
          </p:nvPr>
        </p:nvSpPr>
        <p:spPr/>
        <p:txBody>
          <a:bodyPr/>
          <a:lstStyle/>
          <a:p>
            <a:pPr eaLnBrk="1" hangingPunct="1"/>
            <a:r>
              <a:rPr lang="en-US" altLang="zh-CN" smtClean="0"/>
              <a:t> The performance equation</a:t>
            </a:r>
          </a:p>
        </p:txBody>
      </p:sp>
      <p:sp>
        <p:nvSpPr>
          <p:cNvPr id="34822" name="Rectangle 3"/>
          <p:cNvSpPr>
            <a:spLocks noGrp="1" noChangeArrowheads="1"/>
          </p:cNvSpPr>
          <p:nvPr>
            <p:ph type="body" idx="1"/>
          </p:nvPr>
        </p:nvSpPr>
        <p:spPr>
          <a:xfrm>
            <a:off x="685800" y="3213100"/>
            <a:ext cx="7772400" cy="3024188"/>
          </a:xfrm>
        </p:spPr>
        <p:txBody>
          <a:bodyPr/>
          <a:lstStyle/>
          <a:p>
            <a:pPr eaLnBrk="1" hangingPunct="1"/>
            <a:r>
              <a:rPr lang="en-US" altLang="zh-CN" dirty="0" smtClean="0">
                <a:solidFill>
                  <a:srgbClr val="D60093"/>
                </a:solidFill>
              </a:rPr>
              <a:t>Main performance metric: </a:t>
            </a:r>
          </a:p>
          <a:p>
            <a:pPr eaLnBrk="1" hangingPunct="1">
              <a:buFontTx/>
              <a:buNone/>
            </a:pPr>
            <a:r>
              <a:rPr lang="en-US" altLang="zh-CN" dirty="0" smtClean="0">
                <a:solidFill>
                  <a:srgbClr val="D60093"/>
                </a:solidFill>
              </a:rPr>
              <a:t>			</a:t>
            </a:r>
            <a:r>
              <a:rPr lang="en-US" altLang="zh-CN" b="1" dirty="0" smtClean="0">
                <a:solidFill>
                  <a:srgbClr val="D60093"/>
                </a:solidFill>
              </a:rPr>
              <a:t>Total Execution Time</a:t>
            </a:r>
          </a:p>
          <a:p>
            <a:pPr eaLnBrk="1" hangingPunct="1"/>
            <a:r>
              <a:rPr lang="en-US" altLang="zh-CN" dirty="0" err="1" smtClean="0">
                <a:solidFill>
                  <a:srgbClr val="D60093"/>
                </a:solidFill>
              </a:rPr>
              <a:t>T</a:t>
            </a:r>
            <a:r>
              <a:rPr lang="en-US" altLang="zh-CN" baseline="-25000" dirty="0" err="1" smtClean="0">
                <a:solidFill>
                  <a:srgbClr val="D60093"/>
                </a:solidFill>
              </a:rPr>
              <a:t>exec</a:t>
            </a:r>
            <a:r>
              <a:rPr lang="en-US" altLang="zh-CN" dirty="0" smtClean="0">
                <a:solidFill>
                  <a:srgbClr val="D60093"/>
                </a:solidFill>
              </a:rPr>
              <a:t> = </a:t>
            </a:r>
            <a:r>
              <a:rPr lang="en-US" altLang="zh-CN" dirty="0" err="1" smtClean="0">
                <a:solidFill>
                  <a:srgbClr val="D60093"/>
                </a:solidFill>
              </a:rPr>
              <a:t>N</a:t>
            </a:r>
            <a:r>
              <a:rPr lang="en-US" altLang="zh-CN" baseline="-25000" dirty="0" err="1" smtClean="0">
                <a:solidFill>
                  <a:srgbClr val="D60093"/>
                </a:solidFill>
              </a:rPr>
              <a:t>cycles</a:t>
            </a:r>
            <a:r>
              <a:rPr lang="en-US" altLang="zh-CN" dirty="0" smtClean="0">
                <a:solidFill>
                  <a:srgbClr val="D60093"/>
                </a:solidFill>
              </a:rPr>
              <a:t> * </a:t>
            </a:r>
            <a:r>
              <a:rPr lang="en-US" altLang="zh-CN" dirty="0" err="1" smtClean="0">
                <a:solidFill>
                  <a:srgbClr val="D60093"/>
                </a:solidFill>
              </a:rPr>
              <a:t>T</a:t>
            </a:r>
            <a:r>
              <a:rPr lang="en-US" altLang="zh-CN" baseline="-25000" dirty="0" err="1" smtClean="0">
                <a:solidFill>
                  <a:srgbClr val="D60093"/>
                </a:solidFill>
              </a:rPr>
              <a:t>cycle</a:t>
            </a:r>
            <a:endParaRPr lang="en-US" altLang="zh-CN" baseline="-25000" dirty="0" smtClean="0">
              <a:solidFill>
                <a:srgbClr val="D60093"/>
              </a:solidFill>
            </a:endParaRPr>
          </a:p>
          <a:p>
            <a:pPr eaLnBrk="1" hangingPunct="1">
              <a:buFontTx/>
              <a:buNone/>
            </a:pPr>
            <a:r>
              <a:rPr lang="en-US" altLang="zh-CN" dirty="0" smtClean="0">
                <a:solidFill>
                  <a:srgbClr val="D60093"/>
                </a:solidFill>
              </a:rPr>
              <a:t>              = </a:t>
            </a:r>
            <a:r>
              <a:rPr lang="en-US" altLang="zh-CN" dirty="0" err="1" smtClean="0">
                <a:solidFill>
                  <a:srgbClr val="D60093"/>
                </a:solidFill>
              </a:rPr>
              <a:t>N</a:t>
            </a:r>
            <a:r>
              <a:rPr lang="en-US" altLang="zh-CN" baseline="-25000" dirty="0" err="1" smtClean="0">
                <a:solidFill>
                  <a:srgbClr val="D60093"/>
                </a:solidFill>
              </a:rPr>
              <a:t>instructions</a:t>
            </a:r>
            <a:r>
              <a:rPr lang="en-US" altLang="zh-CN" dirty="0" smtClean="0">
                <a:solidFill>
                  <a:srgbClr val="D60093"/>
                </a:solidFill>
              </a:rPr>
              <a:t> * CPI * </a:t>
            </a:r>
            <a:r>
              <a:rPr lang="en-US" altLang="zh-CN" dirty="0" err="1" smtClean="0">
                <a:solidFill>
                  <a:srgbClr val="D60093"/>
                </a:solidFill>
              </a:rPr>
              <a:t>T</a:t>
            </a:r>
            <a:r>
              <a:rPr lang="en-US" altLang="zh-CN" baseline="-25000" dirty="0" err="1" smtClean="0">
                <a:solidFill>
                  <a:srgbClr val="D60093"/>
                </a:solidFill>
              </a:rPr>
              <a:t>cycle</a:t>
            </a:r>
            <a:endParaRPr lang="en-US" altLang="zh-CN" baseline="-25000" dirty="0" smtClean="0">
              <a:solidFill>
                <a:srgbClr val="D60093"/>
              </a:solidFill>
            </a:endParaRPr>
          </a:p>
          <a:p>
            <a:pPr eaLnBrk="1" hangingPunct="1"/>
            <a:endParaRPr lang="en-US" altLang="zh-CN" dirty="0" smtClean="0">
              <a:solidFill>
                <a:srgbClr val="D60093"/>
              </a:solidFill>
            </a:endParaRPr>
          </a:p>
          <a:p>
            <a:pPr lvl="2" eaLnBrk="1" hangingPunct="1"/>
            <a:r>
              <a:rPr lang="en-US" altLang="zh-CN" b="1" dirty="0" smtClean="0">
                <a:solidFill>
                  <a:srgbClr val="D60093"/>
                </a:solidFill>
              </a:rPr>
              <a:t>CPI</a:t>
            </a:r>
            <a:r>
              <a:rPr lang="en-US" altLang="zh-CN" dirty="0" smtClean="0">
                <a:solidFill>
                  <a:srgbClr val="D60093"/>
                </a:solidFill>
              </a:rPr>
              <a:t>: (Average number of) Cycles Per Instruction</a:t>
            </a:r>
          </a:p>
        </p:txBody>
      </p:sp>
      <p:sp>
        <p:nvSpPr>
          <p:cNvPr id="190469" name="Rectangle 5"/>
          <p:cNvSpPr>
            <a:spLocks noChangeArrowheads="1"/>
          </p:cNvSpPr>
          <p:nvPr/>
        </p:nvSpPr>
        <p:spPr bwMode="auto">
          <a:xfrm>
            <a:off x="685800" y="1517650"/>
            <a:ext cx="548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 typeface="Wingdings" panose="05000000000000000000" pitchFamily="2" charset="2"/>
              <a:buChar char="F"/>
            </a:pPr>
            <a:r>
              <a:rPr lang="en-US" altLang="zh-TW" sz="2400" b="1">
                <a:solidFill>
                  <a:srgbClr val="FF6600"/>
                </a:solidFill>
                <a:ea typeface="PMingLiU" panose="02020500000000000000" pitchFamily="18" charset="-120"/>
              </a:rPr>
              <a:t>The CPU Performance Equation</a:t>
            </a:r>
            <a:r>
              <a:rPr lang="en-US" altLang="zh-TW" sz="3200" b="1">
                <a:solidFill>
                  <a:schemeClr val="tx2"/>
                </a:solidFill>
                <a:ea typeface="PMingLiU" panose="02020500000000000000" pitchFamily="18" charset="-120"/>
              </a:rPr>
              <a:t> </a:t>
            </a:r>
          </a:p>
        </p:txBody>
      </p:sp>
      <p:sp>
        <p:nvSpPr>
          <p:cNvPr id="190470" name="Rectangle 6"/>
          <p:cNvSpPr>
            <a:spLocks noChangeArrowheads="1"/>
          </p:cNvSpPr>
          <p:nvPr/>
        </p:nvSpPr>
        <p:spPr bwMode="auto">
          <a:xfrm>
            <a:off x="803275" y="2101850"/>
            <a:ext cx="793115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buFont typeface="Wingdings" panose="05000000000000000000" pitchFamily="2" charset="2"/>
              <a:buChar char="q"/>
            </a:pPr>
            <a:r>
              <a:rPr lang="en-US" altLang="zh-TW" sz="2000" b="1">
                <a:ea typeface="PMingLiU" panose="02020500000000000000" pitchFamily="18" charset="-120"/>
              </a:rPr>
              <a:t>Essentially all computers are constructed using a clock running at a constant rate</a:t>
            </a:r>
          </a:p>
          <a:p>
            <a:pPr eaLnBrk="1" hangingPunct="1">
              <a:spcBef>
                <a:spcPct val="10000"/>
              </a:spcBef>
              <a:buFont typeface="Wingdings" panose="05000000000000000000" pitchFamily="2" charset="2"/>
              <a:buChar char="q"/>
            </a:pPr>
            <a:r>
              <a:rPr lang="en-US" altLang="zh-TW" sz="2000" b="1">
                <a:ea typeface="PMingLiU" panose="02020500000000000000" pitchFamily="18" charset="-120"/>
              </a:rPr>
              <a:t>CPU time then can be expressed by the amount of clock cycles</a:t>
            </a:r>
          </a:p>
        </p:txBody>
      </p:sp>
      <p:sp>
        <p:nvSpPr>
          <p:cNvPr id="190471"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047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FFFC73F-808E-47EE-8B44-16E0C5D0D918}" type="slidenum">
              <a:rPr lang="en-US" altLang="zh-CN" sz="1200" smtClean="0"/>
              <a:pPr>
                <a:spcBef>
                  <a:spcPct val="0"/>
                </a:spcBef>
                <a:buFontTx/>
                <a:buNone/>
              </a:pPr>
              <a:t>118</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2">
                                            <p:txEl>
                                              <p:pRg st="0" end="0"/>
                                            </p:txEl>
                                          </p:spTgt>
                                        </p:tgtEl>
                                        <p:attrNameLst>
                                          <p:attrName>style.visibility</p:attrName>
                                        </p:attrNameLst>
                                      </p:cBhvr>
                                      <p:to>
                                        <p:strVal val="visible"/>
                                      </p:to>
                                    </p:set>
                                    <p:anim calcmode="lin" valueType="num">
                                      <p:cBhvr additive="base">
                                        <p:cTn id="7" dur="500" fill="hold"/>
                                        <p:tgtEl>
                                          <p:spTgt spid="348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822">
                                            <p:txEl>
                                              <p:pRg st="1" end="1"/>
                                            </p:txEl>
                                          </p:spTgt>
                                        </p:tgtEl>
                                        <p:attrNameLst>
                                          <p:attrName>style.visibility</p:attrName>
                                        </p:attrNameLst>
                                      </p:cBhvr>
                                      <p:to>
                                        <p:strVal val="visible"/>
                                      </p:to>
                                    </p:set>
                                    <p:anim calcmode="lin" valueType="num">
                                      <p:cBhvr additive="base">
                                        <p:cTn id="11" dur="500" fill="hold"/>
                                        <p:tgtEl>
                                          <p:spTgt spid="3482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822">
                                            <p:txEl>
                                              <p:pRg st="2" end="2"/>
                                            </p:txEl>
                                          </p:spTgt>
                                        </p:tgtEl>
                                        <p:attrNameLst>
                                          <p:attrName>style.visibility</p:attrName>
                                        </p:attrNameLst>
                                      </p:cBhvr>
                                      <p:to>
                                        <p:strVal val="visible"/>
                                      </p:to>
                                    </p:set>
                                    <p:anim calcmode="lin" valueType="num">
                                      <p:cBhvr additive="base">
                                        <p:cTn id="17" dur="500" fill="hold"/>
                                        <p:tgtEl>
                                          <p:spTgt spid="3482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2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22">
                                            <p:txEl>
                                              <p:pRg st="3" end="3"/>
                                            </p:txEl>
                                          </p:spTgt>
                                        </p:tgtEl>
                                        <p:attrNameLst>
                                          <p:attrName>style.visibility</p:attrName>
                                        </p:attrNameLst>
                                      </p:cBhvr>
                                      <p:to>
                                        <p:strVal val="visible"/>
                                      </p:to>
                                    </p:set>
                                    <p:anim calcmode="lin" valueType="num">
                                      <p:cBhvr additive="base">
                                        <p:cTn id="21" dur="500" fill="hold"/>
                                        <p:tgtEl>
                                          <p:spTgt spid="3482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2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822">
                                            <p:txEl>
                                              <p:pRg st="5" end="5"/>
                                            </p:txEl>
                                          </p:spTgt>
                                        </p:tgtEl>
                                        <p:attrNameLst>
                                          <p:attrName>style.visibility</p:attrName>
                                        </p:attrNameLst>
                                      </p:cBhvr>
                                      <p:to>
                                        <p:strVal val="visible"/>
                                      </p:to>
                                    </p:set>
                                    <p:anim calcmode="lin" valueType="num">
                                      <p:cBhvr additive="base">
                                        <p:cTn id="25" dur="500" fill="hold"/>
                                        <p:tgtEl>
                                          <p:spTgt spid="3482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2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421E33B-1B7C-477B-AA73-20DD5B30DA50}" type="datetime1">
              <a:rPr lang="zh-CN" altLang="en-US" sz="1200" smtClean="0"/>
              <a:pPr>
                <a:spcBef>
                  <a:spcPct val="0"/>
                </a:spcBef>
                <a:buFontTx/>
                <a:buNone/>
              </a:pPr>
              <a:t>2021/9/4</a:t>
            </a:fld>
            <a:endParaRPr lang="en-US" altLang="zh-CN" sz="1200" smtClean="0"/>
          </a:p>
        </p:txBody>
      </p:sp>
      <p:sp>
        <p:nvSpPr>
          <p:cNvPr id="192515" name="Rectangle 2"/>
          <p:cNvSpPr>
            <a:spLocks noGrp="1" noChangeArrowheads="1"/>
          </p:cNvSpPr>
          <p:nvPr>
            <p:ph type="title"/>
          </p:nvPr>
        </p:nvSpPr>
        <p:spPr/>
        <p:txBody>
          <a:bodyPr/>
          <a:lstStyle/>
          <a:p>
            <a:pPr eaLnBrk="1" hangingPunct="1"/>
            <a:r>
              <a:rPr lang="en-US" altLang="zh-CN" smtClean="0"/>
              <a:t>Example: Calculating CPI</a:t>
            </a:r>
          </a:p>
        </p:txBody>
      </p:sp>
      <p:sp>
        <p:nvSpPr>
          <p:cNvPr id="192516" name="Line 3"/>
          <p:cNvSpPr>
            <a:spLocks noChangeShapeType="1"/>
          </p:cNvSpPr>
          <p:nvPr/>
        </p:nvSpPr>
        <p:spPr bwMode="auto">
          <a:xfrm flipH="1">
            <a:off x="2343150" y="4876800"/>
            <a:ext cx="400050" cy="628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517" name="Rectangle 4"/>
          <p:cNvSpPr>
            <a:spLocks noChangeArrowheads="1"/>
          </p:cNvSpPr>
          <p:nvPr/>
        </p:nvSpPr>
        <p:spPr bwMode="auto">
          <a:xfrm>
            <a:off x="1752600" y="5486400"/>
            <a:ext cx="1081088"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en-US" altLang="zh-CN" sz="1400" b="1">
                <a:latin typeface="Arial" panose="020B0604020202020204" pitchFamily="34" charset="0"/>
              </a:rPr>
              <a:t>Typical Mix</a:t>
            </a:r>
          </a:p>
        </p:txBody>
      </p:sp>
      <p:sp>
        <p:nvSpPr>
          <p:cNvPr id="192518" name="Rectangle 5"/>
          <p:cNvSpPr>
            <a:spLocks noChangeArrowheads="1"/>
          </p:cNvSpPr>
          <p:nvPr/>
        </p:nvSpPr>
        <p:spPr bwMode="auto">
          <a:xfrm>
            <a:off x="762000" y="2133600"/>
            <a:ext cx="7007225"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tabLst>
                <a:tab pos="1828800" algn="l"/>
                <a:tab pos="2743200" algn="l"/>
                <a:tab pos="3771900" algn="l"/>
                <a:tab pos="4800600" algn="l"/>
              </a:tabLst>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1828800" algn="l"/>
                <a:tab pos="2743200" algn="l"/>
                <a:tab pos="3771900" algn="l"/>
                <a:tab pos="48006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1828800" algn="l"/>
                <a:tab pos="2743200" algn="l"/>
                <a:tab pos="3771900" algn="l"/>
                <a:tab pos="4800600" algn="l"/>
              </a:tabLst>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1828800" algn="l"/>
                <a:tab pos="2743200" algn="l"/>
                <a:tab pos="3771900" algn="l"/>
                <a:tab pos="4800600" algn="l"/>
              </a:tabLst>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buFontTx/>
              <a:buNone/>
            </a:pPr>
            <a:r>
              <a:rPr lang="en-US" altLang="zh-CN" b="1">
                <a:latin typeface="Arial" panose="020B0604020202020204" pitchFamily="34" charset="0"/>
              </a:rPr>
              <a:t>Base Machine (Reg / Reg)</a:t>
            </a:r>
          </a:p>
          <a:p>
            <a:pPr>
              <a:lnSpc>
                <a:spcPct val="90000"/>
              </a:lnSpc>
              <a:spcBef>
                <a:spcPct val="30000"/>
              </a:spcBef>
              <a:buFontTx/>
              <a:buNone/>
            </a:pPr>
            <a:endParaRPr lang="en-US" altLang="zh-CN" sz="2000" b="1">
              <a:latin typeface="Arial" panose="020B0604020202020204" pitchFamily="34" charset="0"/>
            </a:endParaRPr>
          </a:p>
          <a:p>
            <a:pPr>
              <a:lnSpc>
                <a:spcPct val="90000"/>
              </a:lnSpc>
              <a:spcBef>
                <a:spcPct val="30000"/>
              </a:spcBef>
              <a:buFontTx/>
              <a:buNone/>
            </a:pPr>
            <a:r>
              <a:rPr lang="en-US" altLang="zh-CN" sz="2000" b="1">
                <a:latin typeface="Arial" panose="020B0604020202020204" pitchFamily="34" charset="0"/>
              </a:rPr>
              <a:t>Op	Freq	Cycles	CPI(i)	(% Time)</a:t>
            </a:r>
          </a:p>
          <a:p>
            <a:pPr>
              <a:lnSpc>
                <a:spcPct val="90000"/>
              </a:lnSpc>
              <a:spcBef>
                <a:spcPct val="30000"/>
              </a:spcBef>
              <a:buFontTx/>
              <a:buNone/>
            </a:pPr>
            <a:r>
              <a:rPr lang="en-US" altLang="zh-CN" sz="2000" b="1">
                <a:latin typeface="Arial" panose="020B0604020202020204" pitchFamily="34" charset="0"/>
              </a:rPr>
              <a:t>ALU	50%	1	 .5	(33%)</a:t>
            </a:r>
          </a:p>
          <a:p>
            <a:pPr>
              <a:lnSpc>
                <a:spcPct val="90000"/>
              </a:lnSpc>
              <a:spcBef>
                <a:spcPct val="30000"/>
              </a:spcBef>
              <a:buFontTx/>
              <a:buNone/>
            </a:pPr>
            <a:r>
              <a:rPr lang="en-US" altLang="zh-CN" sz="2000" b="1">
                <a:latin typeface="Arial" panose="020B0604020202020204" pitchFamily="34" charset="0"/>
              </a:rPr>
              <a:t>Load	20%	2	 .4	(27%)</a:t>
            </a:r>
          </a:p>
          <a:p>
            <a:pPr>
              <a:lnSpc>
                <a:spcPct val="90000"/>
              </a:lnSpc>
              <a:spcBef>
                <a:spcPct val="30000"/>
              </a:spcBef>
              <a:buFontTx/>
              <a:buNone/>
            </a:pPr>
            <a:r>
              <a:rPr lang="en-US" altLang="zh-CN" sz="2000" b="1">
                <a:latin typeface="Arial" panose="020B0604020202020204" pitchFamily="34" charset="0"/>
              </a:rPr>
              <a:t>Store	10%	2	 .2	(13%)</a:t>
            </a:r>
          </a:p>
          <a:p>
            <a:pPr>
              <a:lnSpc>
                <a:spcPct val="90000"/>
              </a:lnSpc>
              <a:spcBef>
                <a:spcPct val="30000"/>
              </a:spcBef>
              <a:buFontTx/>
              <a:buNone/>
            </a:pPr>
            <a:r>
              <a:rPr lang="en-US" altLang="zh-CN" sz="2000" b="1">
                <a:latin typeface="Arial" panose="020B0604020202020204" pitchFamily="34" charset="0"/>
              </a:rPr>
              <a:t>Branch	20%	2	 .4	(27%)</a:t>
            </a:r>
          </a:p>
          <a:p>
            <a:pPr>
              <a:lnSpc>
                <a:spcPct val="90000"/>
              </a:lnSpc>
              <a:spcBef>
                <a:spcPct val="30000"/>
              </a:spcBef>
              <a:buFontTx/>
              <a:buNone/>
            </a:pPr>
            <a:r>
              <a:rPr lang="en-US" altLang="zh-CN" sz="2000" b="1">
                <a:latin typeface="Arial" panose="020B0604020202020204" pitchFamily="34" charset="0"/>
              </a:rPr>
              <a:t> 			</a:t>
            </a:r>
            <a:r>
              <a:rPr lang="en-US" altLang="zh-CN" sz="2000" b="1">
                <a:solidFill>
                  <a:schemeClr val="accent2"/>
                </a:solidFill>
                <a:latin typeface="Arial" panose="020B0604020202020204" pitchFamily="34" charset="0"/>
              </a:rPr>
              <a:t>1.5</a:t>
            </a:r>
          </a:p>
        </p:txBody>
      </p:sp>
      <p:sp>
        <p:nvSpPr>
          <p:cNvPr id="192519" name="Line 6"/>
          <p:cNvSpPr>
            <a:spLocks noChangeShapeType="1"/>
          </p:cNvSpPr>
          <p:nvPr/>
        </p:nvSpPr>
        <p:spPr bwMode="auto">
          <a:xfrm>
            <a:off x="4572000" y="4800600"/>
            <a:ext cx="4445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520" name="Rectangle 7"/>
          <p:cNvSpPr>
            <a:spLocks noChangeArrowheads="1"/>
          </p:cNvSpPr>
          <p:nvPr/>
        </p:nvSpPr>
        <p:spPr bwMode="auto">
          <a:xfrm>
            <a:off x="2590800" y="3048000"/>
            <a:ext cx="768350" cy="175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192521" name="Line 8"/>
          <p:cNvSpPr>
            <a:spLocks noChangeShapeType="1"/>
          </p:cNvSpPr>
          <p:nvPr/>
        </p:nvSpPr>
        <p:spPr bwMode="auto">
          <a:xfrm>
            <a:off x="838200" y="3352800"/>
            <a:ext cx="586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252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A76B774-CDDD-46A4-97FF-E41894DB70F1}" type="slidenum">
              <a:rPr lang="en-US" altLang="zh-CN" sz="1200" smtClean="0"/>
              <a:pPr>
                <a:spcBef>
                  <a:spcPct val="0"/>
                </a:spcBef>
                <a:buFontTx/>
                <a:buNone/>
              </a:pPr>
              <a:t>119</a:t>
            </a:fld>
            <a:endParaRPr lang="en-US" altLang="zh-CN" sz="1200" smtClean="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E8E40DF-40AE-4BC9-98EC-F407E862D6C7}" type="datetime1">
              <a:rPr lang="zh-CN" altLang="en-US" sz="1200" smtClean="0"/>
              <a:pPr>
                <a:spcBef>
                  <a:spcPct val="0"/>
                </a:spcBef>
                <a:buFontTx/>
                <a:buNone/>
              </a:pPr>
              <a:t>2021/9/4</a:t>
            </a:fld>
            <a:endParaRPr lang="en-US" altLang="zh-CN" sz="1200" smtClean="0"/>
          </a:p>
        </p:txBody>
      </p:sp>
      <p:sp>
        <p:nvSpPr>
          <p:cNvPr id="30723"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07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F77EC63-52E7-4E41-AF6F-B5ECA706335F}" type="slidenum">
              <a:rPr lang="en-US" altLang="zh-CN" sz="1200" smtClean="0"/>
              <a:pPr>
                <a:spcBef>
                  <a:spcPct val="0"/>
                </a:spcBef>
                <a:buFontTx/>
                <a:buNone/>
              </a:pPr>
              <a:t>12</a:t>
            </a:fld>
            <a:endParaRPr lang="en-US" altLang="zh-CN" sz="1200" smtClean="0"/>
          </a:p>
        </p:txBody>
      </p:sp>
      <p:sp>
        <p:nvSpPr>
          <p:cNvPr id="5" name="Title 1"/>
          <p:cNvSpPr txBox="1">
            <a:spLocks/>
          </p:cNvSpPr>
          <p:nvPr/>
        </p:nvSpPr>
        <p:spPr>
          <a:xfrm>
            <a:off x="827584" y="16386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dirty="0" smtClean="0"/>
              <a:t>Your First Assignment	</a:t>
            </a:r>
          </a:p>
        </p:txBody>
      </p:sp>
      <p:sp>
        <p:nvSpPr>
          <p:cNvPr id="6" name="Content Placeholder 2"/>
          <p:cNvSpPr txBox="1">
            <a:spLocks/>
          </p:cNvSpPr>
          <p:nvPr/>
        </p:nvSpPr>
        <p:spPr>
          <a:xfrm>
            <a:off x="395288" y="1403350"/>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sz="2400" kern="0" dirty="0" smtClean="0"/>
              <a:t>Recall your favorite and Memorable  building</a:t>
            </a:r>
          </a:p>
          <a:p>
            <a:pPr>
              <a:defRPr/>
            </a:pPr>
            <a:endParaRPr lang="en-US" altLang="zh-CN" sz="2400" kern="0" dirty="0" smtClean="0"/>
          </a:p>
          <a:p>
            <a:pPr>
              <a:defRPr/>
            </a:pPr>
            <a:r>
              <a:rPr lang="en-US" altLang="zh-CN" sz="2400" kern="0" dirty="0" smtClean="0">
                <a:solidFill>
                  <a:srgbClr val="D60093"/>
                </a:solidFill>
              </a:rPr>
              <a:t>Appreciate the importance of out-of-the-box and creative thinking</a:t>
            </a:r>
          </a:p>
          <a:p>
            <a:pPr>
              <a:defRPr/>
            </a:pPr>
            <a:r>
              <a:rPr lang="en-US" altLang="zh-CN" sz="2400" kern="0" dirty="0" smtClean="0">
                <a:solidFill>
                  <a:srgbClr val="D60093"/>
                </a:solidFill>
              </a:rPr>
              <a:t>Think about tradeoffs in the design of the building</a:t>
            </a:r>
          </a:p>
          <a:p>
            <a:pPr lvl="1">
              <a:defRPr/>
            </a:pPr>
            <a:r>
              <a:rPr lang="en-US" altLang="zh-CN" sz="2000" kern="0" dirty="0" smtClean="0">
                <a:solidFill>
                  <a:srgbClr val="D60093"/>
                </a:solidFill>
              </a:rPr>
              <a:t>Strengths, weaknesses</a:t>
            </a:r>
          </a:p>
          <a:p>
            <a:pPr>
              <a:defRPr/>
            </a:pPr>
            <a:r>
              <a:rPr lang="en-US" altLang="zh-CN" sz="2400" kern="0" dirty="0" smtClean="0">
                <a:solidFill>
                  <a:srgbClr val="D60093"/>
                </a:solidFill>
              </a:rPr>
              <a:t>Derive principles on your own for good design and innovation</a:t>
            </a:r>
          </a:p>
          <a:p>
            <a:pPr>
              <a:defRPr/>
            </a:pPr>
            <a:endParaRPr lang="en-US" altLang="zh-CN" sz="2400" kern="0" dirty="0" smtClean="0"/>
          </a:p>
          <a:p>
            <a:pPr>
              <a:defRPr/>
            </a:pPr>
            <a:r>
              <a:rPr lang="en-US" altLang="zh-CN" sz="2400" kern="0" dirty="0" smtClean="0"/>
              <a:t>Due date: </a:t>
            </a:r>
            <a:r>
              <a:rPr lang="en-US" altLang="zh-CN" sz="2400" b="1" kern="0" dirty="0" smtClean="0">
                <a:solidFill>
                  <a:srgbClr val="FF0000"/>
                </a:solidFill>
              </a:rPr>
              <a:t>After 2 weeks</a:t>
            </a:r>
          </a:p>
          <a:p>
            <a:pPr lvl="1">
              <a:defRPr/>
            </a:pPr>
            <a:endParaRPr lang="en-US" altLang="zh-CN" sz="2000" b="1" kern="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9549FF3-16C3-4C44-BDA0-B4BC48600805}" type="datetime1">
              <a:rPr lang="zh-CN" altLang="en-US" sz="1200" smtClean="0"/>
              <a:pPr>
                <a:spcBef>
                  <a:spcPct val="0"/>
                </a:spcBef>
                <a:buFontTx/>
                <a:buNone/>
              </a:pPr>
              <a:t>2021/9/4</a:t>
            </a:fld>
            <a:endParaRPr lang="en-US" altLang="zh-CN" sz="1200" smtClean="0"/>
          </a:p>
        </p:txBody>
      </p:sp>
      <p:sp>
        <p:nvSpPr>
          <p:cNvPr id="194563" name="PPBand156"/>
          <p:cNvSpPr txBox="1">
            <a:spLocks noChangeArrowheads="1"/>
          </p:cNvSpPr>
          <p:nvPr/>
        </p:nvSpPr>
        <p:spPr bwMode="auto">
          <a:xfrm>
            <a:off x="228600" y="273050"/>
            <a:ext cx="510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b="1">
                <a:solidFill>
                  <a:srgbClr val="FF3300"/>
                </a:solidFill>
                <a:latin typeface="黑体" panose="02010609060101010101" pitchFamily="49" charset="-122"/>
                <a:ea typeface="黑体" panose="02010609060101010101" pitchFamily="49" charset="-122"/>
              </a:rPr>
              <a:t>四、软、硬件取舍原则</a:t>
            </a:r>
            <a:endParaRPr lang="zh-CN" altLang="en-US" sz="3200" b="1">
              <a:solidFill>
                <a:srgbClr val="FF3300"/>
              </a:solidFill>
              <a:ea typeface="黑体" panose="02010609060101010101" pitchFamily="49" charset="-122"/>
            </a:endParaRPr>
          </a:p>
        </p:txBody>
      </p:sp>
      <p:sp>
        <p:nvSpPr>
          <p:cNvPr id="246787" name="PPBand157"/>
          <p:cNvSpPr txBox="1">
            <a:spLocks noChangeArrowheads="1"/>
          </p:cNvSpPr>
          <p:nvPr/>
        </p:nvSpPr>
        <p:spPr bwMode="auto">
          <a:xfrm>
            <a:off x="323528" y="1014306"/>
            <a:ext cx="8303840"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spcBef>
                <a:spcPct val="0"/>
              </a:spcBef>
              <a:buFontTx/>
              <a:buNone/>
            </a:pPr>
            <a:r>
              <a:rPr lang="en-US" altLang="zh-CN" b="1" dirty="0">
                <a:latin typeface="微软雅黑" panose="020B0503020204020204" pitchFamily="34" charset="-122"/>
                <a:ea typeface="微软雅黑" panose="020B0503020204020204" pitchFamily="34" charset="-122"/>
              </a:rPr>
              <a:t>  1.</a:t>
            </a:r>
            <a:r>
              <a:rPr lang="zh-CN" altLang="en-US" b="1" dirty="0">
                <a:latin typeface="微软雅黑" panose="020B0503020204020204" pitchFamily="34" charset="-122"/>
                <a:ea typeface="微软雅黑" panose="020B0503020204020204" pitchFamily="34" charset="-122"/>
              </a:rPr>
              <a:t>现有软、硬件条件下，选择能够提高</a:t>
            </a:r>
            <a:r>
              <a:rPr lang="zh-CN" altLang="en-US" b="1" dirty="0" smtClean="0">
                <a:latin typeface="微软雅黑" panose="020B0503020204020204" pitchFamily="34" charset="-122"/>
                <a:ea typeface="微软雅黑" panose="020B0503020204020204" pitchFamily="34" charset="-122"/>
              </a:rPr>
              <a:t>系统性能</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价格的方法；</a:t>
            </a:r>
          </a:p>
        </p:txBody>
      </p:sp>
      <p:sp>
        <p:nvSpPr>
          <p:cNvPr id="246788" name="PPBand158"/>
          <p:cNvSpPr txBox="1">
            <a:spLocks noChangeArrowheads="1"/>
          </p:cNvSpPr>
          <p:nvPr/>
        </p:nvSpPr>
        <p:spPr bwMode="auto">
          <a:xfrm>
            <a:off x="342900" y="2030965"/>
            <a:ext cx="8458200" cy="111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spcBef>
                <a:spcPct val="0"/>
              </a:spcBef>
              <a:buFontTx/>
              <a:buNone/>
            </a:pPr>
            <a:r>
              <a:rPr lang="en-US" altLang="zh-CN" b="1" dirty="0">
                <a:solidFill>
                  <a:srgbClr val="D60093"/>
                </a:solidFill>
                <a:latin typeface="微软雅黑" panose="020B0503020204020204" pitchFamily="34" charset="-122"/>
                <a:ea typeface="微软雅黑" panose="020B0503020204020204" pitchFamily="34" charset="-122"/>
              </a:rPr>
              <a:t>  2.</a:t>
            </a:r>
            <a:r>
              <a:rPr lang="zh-CN" altLang="en-US" b="1" dirty="0">
                <a:solidFill>
                  <a:srgbClr val="D60093"/>
                </a:solidFill>
                <a:latin typeface="微软雅黑" panose="020B0503020204020204" pitchFamily="34" charset="-122"/>
                <a:ea typeface="微软雅黑" panose="020B0503020204020204" pitchFamily="34" charset="-122"/>
              </a:rPr>
              <a:t>考虑到准备采用和可能采用的组成技术，所选方法能否尽量不限制组成和实现技术；</a:t>
            </a:r>
          </a:p>
        </p:txBody>
      </p:sp>
      <p:sp>
        <p:nvSpPr>
          <p:cNvPr id="246789" name="PPBand159"/>
          <p:cNvSpPr txBox="1">
            <a:spLocks noChangeArrowheads="1"/>
          </p:cNvSpPr>
          <p:nvPr/>
        </p:nvSpPr>
        <p:spPr bwMode="auto">
          <a:xfrm>
            <a:off x="323528" y="3113666"/>
            <a:ext cx="8610600" cy="21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4000"/>
              </a:lnSpc>
              <a:spcBef>
                <a:spcPct val="0"/>
              </a:spcBef>
              <a:buFontTx/>
              <a:buNone/>
            </a:pPr>
            <a:r>
              <a:rPr lang="en-US" altLang="zh-CN" b="1" dirty="0">
                <a:latin typeface="微软雅黑" panose="020B0503020204020204" pitchFamily="34" charset="-122"/>
                <a:ea typeface="微软雅黑" panose="020B0503020204020204" pitchFamily="34" charset="-122"/>
              </a:rPr>
              <a:t>  3.</a:t>
            </a:r>
            <a:r>
              <a:rPr lang="zh-CN" altLang="en-US" b="1" dirty="0">
                <a:latin typeface="微软雅黑" panose="020B0503020204020204" pitchFamily="34" charset="-122"/>
                <a:ea typeface="微软雅黑" panose="020B0503020204020204" pitchFamily="34" charset="-122"/>
              </a:rPr>
              <a:t>不能仅从“硬”的角度去考虑如何便于应用组成技术的成果和发挥器件技术的进展，还应考虑所选方法能否从“软”的角度为编译和操作系统的实现，以至高级语言程序的设计提供更多更好的硬件支持。</a:t>
            </a:r>
          </a:p>
        </p:txBody>
      </p:sp>
      <p:sp>
        <p:nvSpPr>
          <p:cNvPr id="19456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456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00E1266-10D1-4B73-8805-430473627F24}" type="slidenum">
              <a:rPr lang="en-US" altLang="zh-CN" sz="1200" smtClean="0"/>
              <a:pPr>
                <a:spcBef>
                  <a:spcPct val="0"/>
                </a:spcBef>
                <a:buFontTx/>
                <a:buNone/>
              </a:pPr>
              <a:t>120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6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67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6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autoUpdateAnimBg="0"/>
      <p:bldP spid="246788" grpId="0" autoUpdateAnimBg="0"/>
      <p:bldP spid="24678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smtClean="0">
                <a:solidFill>
                  <a:schemeClr val="tx2">
                    <a:satMod val="130000"/>
                  </a:schemeClr>
                </a:solidFill>
              </a:rPr>
              <a:t>正确结论</a:t>
            </a:r>
            <a:endParaRPr lang="zh-CN" altLang="en-US" dirty="0">
              <a:solidFill>
                <a:schemeClr val="tx2">
                  <a:satMod val="130000"/>
                </a:schemeClr>
              </a:solidFill>
            </a:endParaRPr>
          </a:p>
        </p:txBody>
      </p:sp>
      <p:sp>
        <p:nvSpPr>
          <p:cNvPr id="196611" name="内容占位符 2"/>
          <p:cNvSpPr>
            <a:spLocks noGrp="1"/>
          </p:cNvSpPr>
          <p:nvPr>
            <p:ph idx="1"/>
          </p:nvPr>
        </p:nvSpPr>
        <p:spPr>
          <a:xfrm>
            <a:off x="685800" y="1785640"/>
            <a:ext cx="7772400" cy="4114800"/>
          </a:xfrm>
        </p:spPr>
        <p:txBody>
          <a:bodyPr/>
          <a:lstStyle/>
          <a:p>
            <a:pPr>
              <a:lnSpc>
                <a:spcPts val="3600"/>
              </a:lnSpc>
            </a:pPr>
            <a:r>
              <a:rPr lang="zh-CN" altLang="en-US" dirty="0" smtClean="0">
                <a:solidFill>
                  <a:srgbClr val="D60093"/>
                </a:solidFill>
                <a:latin typeface="微软雅黑" panose="020B0503020204020204" pitchFamily="34" charset="-122"/>
                <a:ea typeface="微软雅黑" panose="020B0503020204020204" pitchFamily="34" charset="-122"/>
              </a:rPr>
              <a:t>结论</a:t>
            </a:r>
            <a:endParaRPr lang="en-US" altLang="zh-CN" dirty="0" smtClean="0">
              <a:solidFill>
                <a:srgbClr val="D60093"/>
              </a:solidFill>
              <a:latin typeface="微软雅黑" panose="020B0503020204020204" pitchFamily="34" charset="-122"/>
              <a:ea typeface="微软雅黑" panose="020B0503020204020204" pitchFamily="34" charset="-122"/>
            </a:endParaRPr>
          </a:p>
          <a:p>
            <a:pPr lvl="1">
              <a:lnSpc>
                <a:spcPts val="3600"/>
              </a:lnSpc>
            </a:pPr>
            <a:r>
              <a:rPr lang="zh-CN" altLang="en-US" dirty="0" smtClean="0">
                <a:latin typeface="微软雅黑" panose="020B0503020204020204" pitchFamily="34" charset="-122"/>
                <a:ea typeface="微软雅黑" panose="020B0503020204020204" pitchFamily="34" charset="-122"/>
              </a:rPr>
              <a:t>某个功能是经常使用的基本单元，适宜用硬件实现</a:t>
            </a:r>
            <a:endParaRPr lang="en-US" altLang="zh-CN" dirty="0" smtClean="0">
              <a:latin typeface="微软雅黑" panose="020B0503020204020204" pitchFamily="34" charset="-122"/>
              <a:ea typeface="微软雅黑" panose="020B0503020204020204" pitchFamily="34" charset="-122"/>
            </a:endParaRPr>
          </a:p>
          <a:p>
            <a:pPr lvl="1">
              <a:lnSpc>
                <a:spcPts val="3600"/>
              </a:lnSpc>
            </a:pPr>
            <a:r>
              <a:rPr lang="zh-CN" altLang="en-US" dirty="0" smtClean="0">
                <a:latin typeface="微软雅黑" panose="020B0503020204020204" pitchFamily="34" charset="-122"/>
                <a:ea typeface="微软雅黑" panose="020B0503020204020204" pitchFamily="34" charset="-122"/>
              </a:rPr>
              <a:t>计算机系统（或者部件）的产量需求大，增大硬件实现的比例是适宜的</a:t>
            </a:r>
            <a:endParaRPr lang="en-US" altLang="zh-CN" dirty="0" smtClean="0">
              <a:latin typeface="微软雅黑" panose="020B0503020204020204" pitchFamily="34" charset="-122"/>
              <a:ea typeface="微软雅黑" panose="020B0503020204020204" pitchFamily="34" charset="-122"/>
            </a:endParaRPr>
          </a:p>
          <a:p>
            <a:pPr>
              <a:lnSpc>
                <a:spcPts val="3600"/>
              </a:lnSpc>
            </a:pPr>
            <a:r>
              <a:rPr lang="zh-CN" altLang="en-US" dirty="0" smtClean="0">
                <a:latin typeface="微软雅黑" panose="020B0503020204020204" pitchFamily="34" charset="-122"/>
                <a:ea typeface="微软雅黑" panose="020B0503020204020204" pitchFamily="34" charset="-122"/>
              </a:rPr>
              <a:t>软硬件结合的系统设计</a:t>
            </a:r>
            <a:endParaRPr lang="en-US" altLang="zh-CN" dirty="0" smtClean="0">
              <a:latin typeface="微软雅黑" panose="020B0503020204020204" pitchFamily="34" charset="-122"/>
              <a:ea typeface="微软雅黑" panose="020B0503020204020204" pitchFamily="34" charset="-122"/>
            </a:endParaRPr>
          </a:p>
          <a:p>
            <a:pPr lvl="1">
              <a:lnSpc>
                <a:spcPts val="3600"/>
              </a:lnSpc>
            </a:pPr>
            <a:r>
              <a:rPr lang="zh-CN" altLang="en-US" dirty="0" smtClean="0">
                <a:solidFill>
                  <a:srgbClr val="0070C0"/>
                </a:solidFill>
                <a:latin typeface="微软雅黑" panose="020B0503020204020204" pitchFamily="34" charset="-122"/>
                <a:ea typeface="微软雅黑" panose="020B0503020204020204" pitchFamily="34" charset="-122"/>
              </a:rPr>
              <a:t>硬件需要软件支持和配置</a:t>
            </a:r>
            <a:endParaRPr lang="en-US" altLang="zh-CN" dirty="0" smtClean="0">
              <a:solidFill>
                <a:srgbClr val="0070C0"/>
              </a:solidFill>
              <a:latin typeface="微软雅黑" panose="020B0503020204020204" pitchFamily="34" charset="-122"/>
              <a:ea typeface="微软雅黑" panose="020B0503020204020204" pitchFamily="34" charset="-122"/>
            </a:endParaRPr>
          </a:p>
          <a:p>
            <a:pPr lvl="1">
              <a:lnSpc>
                <a:spcPts val="3600"/>
              </a:lnSpc>
            </a:pPr>
            <a:r>
              <a:rPr lang="zh-CN" altLang="en-US" dirty="0" smtClean="0">
                <a:solidFill>
                  <a:srgbClr val="0070C0"/>
                </a:solidFill>
                <a:latin typeface="微软雅黑" panose="020B0503020204020204" pitchFamily="34" charset="-122"/>
                <a:ea typeface="微软雅黑" panose="020B0503020204020204" pitchFamily="34" charset="-122"/>
              </a:rPr>
              <a:t>软件需要硬件提升速度</a:t>
            </a:r>
          </a:p>
        </p:txBody>
      </p:sp>
      <p:sp>
        <p:nvSpPr>
          <p:cNvPr id="19661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38DCC71-F03E-4301-9384-A03D3630A2BD}" type="datetime1">
              <a:rPr lang="zh-CN" altLang="en-US" sz="1200" smtClean="0"/>
              <a:pPr>
                <a:spcBef>
                  <a:spcPct val="0"/>
                </a:spcBef>
                <a:buFontTx/>
                <a:buNone/>
              </a:pPr>
              <a:t>2021/9/4</a:t>
            </a:fld>
            <a:endParaRPr lang="zh-CN" altLang="en-US" sz="1200" smtClean="0"/>
          </a:p>
        </p:txBody>
      </p:sp>
      <p:sp>
        <p:nvSpPr>
          <p:cNvPr id="196613"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66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23D898F-0BAC-4271-95C0-015CD945051C}" type="slidenum">
              <a:rPr lang="en-US" altLang="zh-CN" sz="1200" smtClean="0"/>
              <a:pPr>
                <a:spcBef>
                  <a:spcPct val="0"/>
                </a:spcBef>
                <a:buFontTx/>
                <a:buNone/>
              </a:pPr>
              <a:t>121</a:t>
            </a:fld>
            <a:endParaRPr lang="en-US" altLang="zh-CN" sz="1200" smtClean="0"/>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PPBand160"/>
          <p:cNvSpPr txBox="1">
            <a:spLocks noChangeArrowheads="1"/>
          </p:cNvSpPr>
          <p:nvPr/>
        </p:nvSpPr>
        <p:spPr bwMode="auto">
          <a:xfrm>
            <a:off x="533400" y="228600"/>
            <a:ext cx="7162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000">
                <a:latin typeface="宋体" panose="02010600030101010101" pitchFamily="2" charset="-122"/>
              </a:rPr>
              <a:t>第三节 计算机性能标准</a:t>
            </a:r>
            <a:endParaRPr lang="zh-CN" altLang="en-US" sz="11700" b="1">
              <a:latin typeface="宋体" panose="02010600030101010101" pitchFamily="2" charset="-122"/>
            </a:endParaRPr>
          </a:p>
        </p:txBody>
      </p:sp>
      <p:sp>
        <p:nvSpPr>
          <p:cNvPr id="247811" name="PPBand161"/>
          <p:cNvSpPr txBox="1">
            <a:spLocks noChangeArrowheads="1"/>
          </p:cNvSpPr>
          <p:nvPr/>
        </p:nvSpPr>
        <p:spPr bwMode="auto">
          <a:xfrm>
            <a:off x="212725" y="1752600"/>
            <a:ext cx="8702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b="1">
                <a:solidFill>
                  <a:srgbClr val="FF3300"/>
                </a:solidFill>
                <a:ea typeface="黑体" panose="02010609060101010101" pitchFamily="49" charset="-122"/>
              </a:rPr>
              <a:t>一、衡量计算机性能的主要标准</a:t>
            </a:r>
          </a:p>
        </p:txBody>
      </p:sp>
      <p:sp>
        <p:nvSpPr>
          <p:cNvPr id="247812" name="PPBand162"/>
          <p:cNvSpPr txBox="1">
            <a:spLocks noChangeArrowheads="1"/>
          </p:cNvSpPr>
          <p:nvPr/>
        </p:nvSpPr>
        <p:spPr bwMode="auto">
          <a:xfrm>
            <a:off x="228600" y="23622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A50021"/>
                </a:solidFill>
                <a:latin typeface="宋体" panose="02010600030101010101" pitchFamily="2" charset="-122"/>
              </a:rPr>
              <a:t>  </a:t>
            </a:r>
            <a:r>
              <a:rPr lang="zh-CN" altLang="en-US" b="1">
                <a:solidFill>
                  <a:srgbClr val="A50021"/>
                </a:solidFill>
                <a:latin typeface="宋体" panose="02010600030101010101" pitchFamily="2" charset="-122"/>
              </a:rPr>
              <a:t>计算机性能：正确性、可靠性和工作能力。</a:t>
            </a:r>
            <a:endParaRPr lang="zh-CN" altLang="en-US" b="1">
              <a:solidFill>
                <a:srgbClr val="CC3300"/>
              </a:solidFill>
              <a:latin typeface="宋体" panose="02010600030101010101" pitchFamily="2" charset="-122"/>
            </a:endParaRPr>
          </a:p>
        </p:txBody>
      </p:sp>
      <p:sp>
        <p:nvSpPr>
          <p:cNvPr id="247813" name="PPBand163"/>
          <p:cNvSpPr txBox="1">
            <a:spLocks noChangeArrowheads="1"/>
          </p:cNvSpPr>
          <p:nvPr/>
        </p:nvSpPr>
        <p:spPr bwMode="auto">
          <a:xfrm>
            <a:off x="228600" y="2909888"/>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a:solidFill>
                  <a:srgbClr val="A50021"/>
                </a:solidFill>
                <a:latin typeface="宋体" panose="02010600030101010101" pitchFamily="2" charset="-122"/>
              </a:rPr>
              <a:t>  </a:t>
            </a:r>
            <a:r>
              <a:rPr lang="zh-CN" altLang="en-US" b="1">
                <a:solidFill>
                  <a:srgbClr val="A50021"/>
                </a:solidFill>
                <a:latin typeface="宋体" panose="02010600030101010101" pitchFamily="2" charset="-122"/>
              </a:rPr>
              <a:t>评价性能：仅指工作能力。</a:t>
            </a:r>
            <a:endParaRPr lang="zh-CN" altLang="en-US" b="1"/>
          </a:p>
        </p:txBody>
      </p:sp>
      <p:sp>
        <p:nvSpPr>
          <p:cNvPr id="247814" name="PPBand164"/>
          <p:cNvSpPr txBox="1">
            <a:spLocks noChangeArrowheads="1"/>
          </p:cNvSpPr>
          <p:nvPr/>
        </p:nvSpPr>
        <p:spPr bwMode="auto">
          <a:xfrm>
            <a:off x="228600" y="34290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A50021"/>
                </a:solidFill>
                <a:latin typeface="宋体" panose="02010600030101010101" pitchFamily="2" charset="-122"/>
              </a:rPr>
              <a:t>  </a:t>
            </a:r>
            <a:r>
              <a:rPr lang="zh-CN" altLang="en-US" b="1">
                <a:solidFill>
                  <a:srgbClr val="A50021"/>
                </a:solidFill>
                <a:latin typeface="宋体" panose="02010600030101010101" pitchFamily="2" charset="-122"/>
              </a:rPr>
              <a:t>工作能力指标：</a:t>
            </a:r>
            <a:endParaRPr lang="zh-CN" altLang="en-US" b="1">
              <a:solidFill>
                <a:srgbClr val="CC3300"/>
              </a:solidFill>
            </a:endParaRPr>
          </a:p>
        </p:txBody>
      </p:sp>
      <p:sp>
        <p:nvSpPr>
          <p:cNvPr id="247815" name="PPBand165"/>
          <p:cNvSpPr txBox="1">
            <a:spLocks noChangeArrowheads="1"/>
          </p:cNvSpPr>
          <p:nvPr/>
        </p:nvSpPr>
        <p:spPr bwMode="auto">
          <a:xfrm>
            <a:off x="228600" y="3976688"/>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处理能力</a:t>
            </a:r>
            <a:r>
              <a:rPr lang="en-US" altLang="zh-CN" b="1"/>
              <a:t>—</a:t>
            </a:r>
            <a:r>
              <a:rPr lang="zh-CN" altLang="en-US" b="1">
                <a:latin typeface="宋体" panose="02010600030101010101" pitchFamily="2" charset="-122"/>
              </a:rPr>
              <a:t>单位时间内能处理的信息量</a:t>
            </a:r>
            <a:r>
              <a:rPr lang="en-US" altLang="zh-CN" b="1">
                <a:latin typeface="宋体" panose="02010600030101010101" pitchFamily="2" charset="-122"/>
              </a:rPr>
              <a:t>(</a:t>
            </a:r>
            <a:r>
              <a:rPr lang="zh-CN" altLang="en-US" b="1">
                <a:latin typeface="宋体" panose="02010600030101010101" pitchFamily="2" charset="-122"/>
              </a:rPr>
              <a:t>吞吐率</a:t>
            </a:r>
            <a:r>
              <a:rPr lang="en-US" altLang="zh-CN" b="1">
                <a:latin typeface="宋体" panose="02010600030101010101" pitchFamily="2" charset="-122"/>
              </a:rPr>
              <a:t>)</a:t>
            </a:r>
            <a:r>
              <a:rPr lang="zh-CN" altLang="en-US" b="1">
                <a:latin typeface="宋体" panose="02010600030101010101" pitchFamily="2" charset="-122"/>
              </a:rPr>
              <a:t>。</a:t>
            </a:r>
            <a:endParaRPr lang="zh-CN" altLang="en-US" b="1"/>
          </a:p>
        </p:txBody>
      </p:sp>
      <p:sp>
        <p:nvSpPr>
          <p:cNvPr id="247816" name="PPBand166"/>
          <p:cNvSpPr txBox="1">
            <a:spLocks noChangeArrowheads="1"/>
          </p:cNvSpPr>
          <p:nvPr/>
        </p:nvSpPr>
        <p:spPr bwMode="auto">
          <a:xfrm>
            <a:off x="228600" y="44958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响应能力</a:t>
            </a:r>
            <a:r>
              <a:rPr lang="en-US" altLang="zh-CN" b="1"/>
              <a:t>—</a:t>
            </a:r>
            <a:r>
              <a:rPr lang="zh-CN" altLang="en-US" b="1">
                <a:latin typeface="宋体" panose="02010600030101010101" pitchFamily="2" charset="-122"/>
              </a:rPr>
              <a:t>响应时间、周转时间、排队时间。</a:t>
            </a:r>
            <a:endParaRPr lang="zh-CN" altLang="en-US" b="1"/>
          </a:p>
        </p:txBody>
      </p:sp>
      <p:sp>
        <p:nvSpPr>
          <p:cNvPr id="247817" name="PPBand167"/>
          <p:cNvSpPr txBox="1">
            <a:spLocks noChangeArrowheads="1"/>
          </p:cNvSpPr>
          <p:nvPr/>
        </p:nvSpPr>
        <p:spPr bwMode="auto">
          <a:xfrm>
            <a:off x="228600" y="5043488"/>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利用率</a:t>
            </a:r>
            <a:r>
              <a:rPr lang="en-US" altLang="zh-CN" b="1"/>
              <a:t>—</a:t>
            </a:r>
            <a:r>
              <a:rPr lang="en-US" altLang="zh-CN" b="1">
                <a:latin typeface="宋体" panose="02010600030101010101" pitchFamily="2" charset="-122"/>
              </a:rPr>
              <a:t>T</a:t>
            </a:r>
            <a:r>
              <a:rPr lang="zh-CN" altLang="en-US" b="1">
                <a:latin typeface="宋体" panose="02010600030101010101" pitchFamily="2" charset="-122"/>
              </a:rPr>
              <a:t>时间内，某部分被使用时间</a:t>
            </a:r>
            <a:r>
              <a:rPr lang="en-US" altLang="zh-CN" b="1">
                <a:latin typeface="宋体" panose="02010600030101010101" pitchFamily="2" charset="-122"/>
              </a:rPr>
              <a:t>t</a:t>
            </a:r>
            <a:r>
              <a:rPr lang="zh-CN" altLang="en-US" b="1">
                <a:latin typeface="宋体" panose="02010600030101010101" pitchFamily="2" charset="-122"/>
              </a:rPr>
              <a:t>与</a:t>
            </a:r>
            <a:r>
              <a:rPr lang="en-US" altLang="zh-CN" b="1">
                <a:latin typeface="宋体" panose="02010600030101010101" pitchFamily="2" charset="-122"/>
              </a:rPr>
              <a:t>T</a:t>
            </a:r>
            <a:r>
              <a:rPr lang="zh-CN" altLang="en-US" b="1">
                <a:latin typeface="宋体" panose="02010600030101010101" pitchFamily="2" charset="-122"/>
              </a:rPr>
              <a:t>的比值。</a:t>
            </a:r>
            <a:endParaRPr lang="zh-CN" altLang="en-US" b="1"/>
          </a:p>
        </p:txBody>
      </p:sp>
      <p:sp>
        <p:nvSpPr>
          <p:cNvPr id="19866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E00BE36-6617-4A4F-8781-0DCDDF105661}" type="datetime1">
              <a:rPr lang="zh-CN" altLang="en-US" sz="1200" smtClean="0"/>
              <a:pPr>
                <a:spcBef>
                  <a:spcPct val="0"/>
                </a:spcBef>
                <a:buFontTx/>
                <a:buNone/>
              </a:pPr>
              <a:t>2021/9/4</a:t>
            </a:fld>
            <a:endParaRPr lang="en-US" altLang="zh-CN" sz="1200" smtClean="0"/>
          </a:p>
        </p:txBody>
      </p:sp>
      <p:sp>
        <p:nvSpPr>
          <p:cNvPr id="19866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866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DF47EAE-B1A0-4723-82CC-F237EAF2E26E}" type="slidenum">
              <a:rPr lang="en-US" altLang="zh-CN" sz="1200" smtClean="0"/>
              <a:pPr>
                <a:spcBef>
                  <a:spcPct val="0"/>
                </a:spcBef>
                <a:buFontTx/>
                <a:buNone/>
              </a:pPr>
              <a:t>122</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78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78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78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7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utoUpdateAnimBg="0"/>
      <p:bldP spid="247812" grpId="0" autoUpdateAnimBg="0"/>
      <p:bldP spid="247813" grpId="0" autoUpdateAnimBg="0"/>
      <p:bldP spid="247814" grpId="0" autoUpdateAnimBg="0"/>
      <p:bldP spid="247815" grpId="0" autoUpdateAnimBg="0"/>
      <p:bldP spid="247816" grpId="0" autoUpdateAnimBg="0"/>
      <p:bldP spid="247817"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70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6947892-EBC8-4D3B-8C38-022875E13471}" type="datetime1">
              <a:rPr lang="zh-CN" altLang="en-US" sz="1200" smtClean="0"/>
              <a:pPr>
                <a:spcBef>
                  <a:spcPct val="0"/>
                </a:spcBef>
                <a:buFontTx/>
                <a:buNone/>
              </a:pPr>
              <a:t>2021/9/4</a:t>
            </a:fld>
            <a:endParaRPr lang="en-US" altLang="zh-CN" sz="1200" smtClean="0"/>
          </a:p>
        </p:txBody>
      </p:sp>
      <p:sp>
        <p:nvSpPr>
          <p:cNvPr id="200707" name="Text Box 2"/>
          <p:cNvSpPr txBox="1">
            <a:spLocks noChangeArrowheads="1"/>
          </p:cNvSpPr>
          <p:nvPr/>
        </p:nvSpPr>
        <p:spPr bwMode="auto">
          <a:xfrm>
            <a:off x="179388" y="196850"/>
            <a:ext cx="8785225" cy="6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3200" b="1">
                <a:solidFill>
                  <a:schemeClr val="tx2"/>
                </a:solidFill>
                <a:latin typeface="隶书" panose="02010509060101010101" pitchFamily="49" charset="-122"/>
                <a:ea typeface="隶书" panose="02010509060101010101" pitchFamily="49" charset="-122"/>
              </a:rPr>
              <a:t>1</a:t>
            </a:r>
            <a:r>
              <a:rPr lang="zh-CN" altLang="en-US" sz="3200" b="1">
                <a:solidFill>
                  <a:schemeClr val="tx2"/>
                </a:solidFill>
                <a:latin typeface="隶书" panose="02010509060101010101" pitchFamily="49" charset="-122"/>
                <a:ea typeface="隶书" panose="02010509060101010101" pitchFamily="49" charset="-122"/>
              </a:rPr>
              <a:t>．</a:t>
            </a:r>
            <a:r>
              <a:rPr lang="en-US" altLang="zh-CN" sz="3200" b="1">
                <a:solidFill>
                  <a:schemeClr val="tx2"/>
                </a:solidFill>
                <a:latin typeface="隶书" panose="02010509060101010101" pitchFamily="49" charset="-122"/>
                <a:ea typeface="隶书" panose="02010509060101010101" pitchFamily="49" charset="-122"/>
              </a:rPr>
              <a:t>CPU</a:t>
            </a:r>
            <a:r>
              <a:rPr lang="zh-CN" altLang="en-US" sz="3200" b="1">
                <a:solidFill>
                  <a:schemeClr val="tx2"/>
                </a:solidFill>
                <a:latin typeface="隶书" panose="02010509060101010101" pitchFamily="49" charset="-122"/>
                <a:ea typeface="隶书" panose="02010509060101010101" pitchFamily="49" charset="-122"/>
              </a:rPr>
              <a:t>的能力</a:t>
            </a:r>
            <a:endParaRPr lang="zh-CN" altLang="en-US" sz="2400">
              <a:solidFill>
                <a:schemeClr val="tx2"/>
              </a:solidFill>
            </a:endParaRPr>
          </a:p>
          <a:p>
            <a:pPr eaLnBrk="1" hangingPunct="1">
              <a:lnSpc>
                <a:spcPct val="124000"/>
              </a:lnSpc>
              <a:spcBef>
                <a:spcPts val="400"/>
              </a:spcBef>
              <a:buFontTx/>
              <a:buNone/>
            </a:pPr>
            <a:r>
              <a:rPr lang="zh-CN" altLang="en-US" b="1">
                <a:solidFill>
                  <a:schemeClr val="accent2"/>
                </a:solidFill>
                <a:latin typeface="汉仪行楷简" pitchFamily="2" charset="-122"/>
                <a:ea typeface="汉仪行楷简" pitchFamily="2" charset="-122"/>
              </a:rPr>
              <a:t>⑴ 硬件连接能力（主要是指速度指标）</a:t>
            </a:r>
          </a:p>
          <a:p>
            <a:pPr eaLnBrk="1" hangingPunct="1">
              <a:lnSpc>
                <a:spcPct val="124000"/>
              </a:lnSpc>
              <a:spcBef>
                <a:spcPts val="400"/>
              </a:spcBef>
              <a:buFontTx/>
              <a:buNone/>
            </a:pPr>
            <a:r>
              <a:rPr lang="en-US" altLang="zh-CN" sz="3200"/>
              <a:t>CPU</a:t>
            </a:r>
            <a:r>
              <a:rPr lang="zh-CN" altLang="en-US" sz="3200"/>
              <a:t>通过在引脚上设置数据、地址和控制总线实现与外部电路的连接，这种能力的强弱常用数据总线带宽，即单位时间内传输的数据量来表示。这是一个速度指标。</a:t>
            </a:r>
          </a:p>
          <a:p>
            <a:pPr eaLnBrk="1" hangingPunct="1">
              <a:lnSpc>
                <a:spcPct val="124000"/>
              </a:lnSpc>
              <a:spcBef>
                <a:spcPts val="400"/>
              </a:spcBef>
              <a:buFontTx/>
              <a:buNone/>
            </a:pPr>
            <a:endParaRPr lang="zh-CN" altLang="en-US" sz="3200"/>
          </a:p>
          <a:p>
            <a:pPr eaLnBrk="1" hangingPunct="1">
              <a:lnSpc>
                <a:spcPct val="124000"/>
              </a:lnSpc>
              <a:spcBef>
                <a:spcPts val="400"/>
              </a:spcBef>
              <a:buFontTx/>
              <a:buNone/>
            </a:pPr>
            <a:r>
              <a:rPr lang="zh-CN" altLang="en-US" sz="3200"/>
              <a:t>地址总线的宽度可以衡量</a:t>
            </a:r>
            <a:r>
              <a:rPr lang="en-US" altLang="zh-CN" sz="3200"/>
              <a:t>CPU</a:t>
            </a:r>
            <a:r>
              <a:rPr lang="zh-CN" altLang="en-US" sz="3200"/>
              <a:t>支持的容量指标。</a:t>
            </a:r>
          </a:p>
          <a:p>
            <a:pPr eaLnBrk="1" hangingPunct="1">
              <a:lnSpc>
                <a:spcPct val="124000"/>
              </a:lnSpc>
              <a:spcBef>
                <a:spcPts val="400"/>
              </a:spcBef>
              <a:buFontTx/>
              <a:buNone/>
            </a:pPr>
            <a:r>
              <a:rPr lang="zh-CN" altLang="en-US" sz="3200"/>
              <a:t>控制总线的数量、性质可以衡量</a:t>
            </a:r>
            <a:r>
              <a:rPr lang="en-US" altLang="zh-CN" sz="3200"/>
              <a:t>CPU</a:t>
            </a:r>
            <a:r>
              <a:rPr lang="zh-CN" altLang="en-US" sz="3200"/>
              <a:t>的功能、可靠性、可扩展性等指标，但表达可能比较复杂。</a:t>
            </a:r>
            <a:endParaRPr lang="zh-CN" altLang="en-US" b="1">
              <a:solidFill>
                <a:schemeClr val="folHlink"/>
              </a:solidFill>
              <a:latin typeface="汉仪行楷简" pitchFamily="2" charset="-122"/>
              <a:ea typeface="汉仪行楷简" pitchFamily="2" charset="-122"/>
            </a:endParaRPr>
          </a:p>
        </p:txBody>
      </p:sp>
      <p:sp>
        <p:nvSpPr>
          <p:cNvPr id="20070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070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73FB7D5-5C85-428D-AC7D-7B3621C483E3}" type="slidenum">
              <a:rPr lang="en-US" altLang="zh-CN" sz="1200" smtClean="0"/>
              <a:pPr>
                <a:spcBef>
                  <a:spcPct val="0"/>
                </a:spcBef>
                <a:buFontTx/>
                <a:buNone/>
              </a:pPr>
              <a:t>123</a:t>
            </a:fld>
            <a:endParaRPr lang="en-US" altLang="zh-CN" sz="1200" smtClean="0"/>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7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FFFCD60-1EC0-45D5-80B1-3C0DD646BB17}" type="datetime1">
              <a:rPr lang="zh-CN" altLang="en-US" sz="1200" smtClean="0"/>
              <a:pPr>
                <a:spcBef>
                  <a:spcPct val="0"/>
                </a:spcBef>
                <a:buFontTx/>
                <a:buNone/>
              </a:pPr>
              <a:t>2021/9/4</a:t>
            </a:fld>
            <a:endParaRPr lang="en-US" altLang="zh-CN" sz="1200" smtClean="0"/>
          </a:p>
        </p:txBody>
      </p:sp>
      <p:sp>
        <p:nvSpPr>
          <p:cNvPr id="201731" name="Rectangle 2"/>
          <p:cNvSpPr>
            <a:spLocks noGrp="1" noChangeArrowheads="1"/>
          </p:cNvSpPr>
          <p:nvPr>
            <p:ph type="body" idx="1"/>
          </p:nvPr>
        </p:nvSpPr>
        <p:spPr>
          <a:xfrm>
            <a:off x="250825" y="260350"/>
            <a:ext cx="8642350" cy="6408738"/>
          </a:xfrm>
        </p:spPr>
        <p:txBody>
          <a:bodyPr/>
          <a:lstStyle/>
          <a:p>
            <a:pPr eaLnBrk="1" hangingPunct="1">
              <a:lnSpc>
                <a:spcPct val="90000"/>
              </a:lnSpc>
            </a:pPr>
            <a:r>
              <a:rPr lang="en-US" altLang="zh-CN" sz="2400" smtClean="0">
                <a:solidFill>
                  <a:schemeClr val="accent2"/>
                </a:solidFill>
              </a:rPr>
              <a:t>1</a:t>
            </a:r>
            <a:r>
              <a:rPr lang="zh-CN" altLang="en-US" sz="2400" smtClean="0">
                <a:solidFill>
                  <a:schemeClr val="accent2"/>
                </a:solidFill>
              </a:rPr>
              <a:t>）数据带宽</a:t>
            </a:r>
          </a:p>
          <a:p>
            <a:pPr eaLnBrk="1" hangingPunct="1">
              <a:lnSpc>
                <a:spcPct val="90000"/>
              </a:lnSpc>
            </a:pPr>
            <a:endParaRPr lang="zh-CN" altLang="en-US" sz="2400" smtClean="0">
              <a:solidFill>
                <a:schemeClr val="accent2"/>
              </a:solidFill>
            </a:endParaRPr>
          </a:p>
          <a:p>
            <a:pPr eaLnBrk="1" hangingPunct="1">
              <a:lnSpc>
                <a:spcPct val="90000"/>
              </a:lnSpc>
            </a:pPr>
            <a:r>
              <a:rPr lang="en-US" altLang="zh-CN" sz="2400" smtClean="0"/>
              <a:t>CPU</a:t>
            </a:r>
            <a:r>
              <a:rPr lang="zh-CN" altLang="en-US" sz="2400" smtClean="0"/>
              <a:t>引脚中数据总线的宽度乘以总线传输速率得到数据带宽。（注意，由</a:t>
            </a:r>
            <a:r>
              <a:rPr lang="en-US" altLang="zh-CN" sz="2400" smtClean="0"/>
              <a:t>CPU</a:t>
            </a:r>
            <a:r>
              <a:rPr lang="zh-CN" altLang="en-US" sz="2400" smtClean="0"/>
              <a:t>、系统总线共同决定）</a:t>
            </a:r>
          </a:p>
          <a:p>
            <a:pPr eaLnBrk="1" hangingPunct="1">
              <a:lnSpc>
                <a:spcPct val="90000"/>
              </a:lnSpc>
            </a:pPr>
            <a:endParaRPr lang="zh-CN" altLang="en-US" sz="2400" smtClean="0"/>
          </a:p>
          <a:p>
            <a:pPr eaLnBrk="1" hangingPunct="1">
              <a:lnSpc>
                <a:spcPct val="90000"/>
              </a:lnSpc>
            </a:pPr>
            <a:r>
              <a:rPr lang="zh-CN" altLang="en-US" sz="2400" smtClean="0"/>
              <a:t>例如，数据总线的传输速率为</a:t>
            </a:r>
            <a:r>
              <a:rPr lang="en-US" altLang="zh-CN" sz="2400" smtClean="0"/>
              <a:t>266 MHz</a:t>
            </a:r>
            <a:r>
              <a:rPr lang="zh-CN" altLang="en-US" sz="2400" smtClean="0"/>
              <a:t>，总线的宽度为</a:t>
            </a:r>
            <a:r>
              <a:rPr lang="en-US" altLang="zh-CN" sz="2400" smtClean="0"/>
              <a:t>32</a:t>
            </a:r>
            <a:r>
              <a:rPr lang="zh-CN" altLang="en-US" sz="2400" smtClean="0"/>
              <a:t>位（</a:t>
            </a:r>
            <a:r>
              <a:rPr lang="en-US" altLang="zh-CN" sz="2400" smtClean="0"/>
              <a:t>4</a:t>
            </a:r>
            <a:r>
              <a:rPr lang="zh-CN" altLang="en-US" sz="2400" smtClean="0"/>
              <a:t>字节），那么该数据总线的带宽就达到</a:t>
            </a:r>
            <a:r>
              <a:rPr lang="en-US" altLang="zh-CN" sz="2400" smtClean="0"/>
              <a:t>2.1GB/s</a:t>
            </a:r>
            <a:r>
              <a:rPr lang="zh-CN" altLang="en-US" sz="2400" smtClean="0"/>
              <a:t>（</a:t>
            </a:r>
            <a:r>
              <a:rPr lang="en-US" altLang="zh-CN" sz="2400" smtClean="0"/>
              <a:t>266MHz×4B</a:t>
            </a:r>
            <a:r>
              <a:rPr lang="zh-CN" altLang="en-US" sz="2400" smtClean="0"/>
              <a:t>）。</a:t>
            </a:r>
          </a:p>
          <a:p>
            <a:pPr eaLnBrk="1" hangingPunct="1">
              <a:lnSpc>
                <a:spcPct val="90000"/>
              </a:lnSpc>
            </a:pPr>
            <a:endParaRPr lang="zh-CN" altLang="en-US" sz="2400" smtClean="0"/>
          </a:p>
          <a:p>
            <a:pPr eaLnBrk="1" hangingPunct="1">
              <a:lnSpc>
                <a:spcPct val="90000"/>
              </a:lnSpc>
            </a:pPr>
            <a:r>
              <a:rPr lang="zh-CN" altLang="en-US" sz="2400" smtClean="0"/>
              <a:t>显然，</a:t>
            </a:r>
            <a:r>
              <a:rPr lang="zh-CN" altLang="en-US" sz="2400" smtClean="0">
                <a:solidFill>
                  <a:schemeClr val="tx2"/>
                </a:solidFill>
              </a:rPr>
              <a:t>数据总线带宽越宽，表明该处理机对其他部件的读写速度越快。</a:t>
            </a:r>
            <a:r>
              <a:rPr lang="zh-CN" altLang="en-US" sz="2400" smtClean="0"/>
              <a:t>    </a:t>
            </a:r>
          </a:p>
          <a:p>
            <a:pPr eaLnBrk="1" hangingPunct="1">
              <a:lnSpc>
                <a:spcPct val="90000"/>
              </a:lnSpc>
            </a:pPr>
            <a:endParaRPr lang="zh-CN" altLang="en-US" sz="2400" smtClean="0"/>
          </a:p>
          <a:p>
            <a:pPr eaLnBrk="1" hangingPunct="1">
              <a:lnSpc>
                <a:spcPct val="90000"/>
              </a:lnSpc>
            </a:pPr>
            <a:r>
              <a:rPr lang="zh-CN" altLang="en-US" sz="2400" smtClean="0"/>
              <a:t>体系结构改善：提高总线传输速率、增加总线宽度，相应的增加成本。</a:t>
            </a:r>
          </a:p>
        </p:txBody>
      </p:sp>
      <p:sp>
        <p:nvSpPr>
          <p:cNvPr id="20173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173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47D407D-98BC-4C16-B41B-074F5E46DD35}" type="slidenum">
              <a:rPr lang="en-US" altLang="zh-CN" sz="1200" smtClean="0"/>
              <a:pPr>
                <a:spcBef>
                  <a:spcPct val="0"/>
                </a:spcBef>
                <a:buFontTx/>
                <a:buNone/>
              </a:pPr>
              <a:t>124</a:t>
            </a:fld>
            <a:endParaRPr lang="en-US" altLang="zh-CN" sz="1200" smtClean="0"/>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1DAED32-BD6C-44DE-93E7-8CF551FEBDF6}" type="datetime1">
              <a:rPr lang="zh-CN" altLang="en-US" sz="1200" smtClean="0"/>
              <a:pPr>
                <a:spcBef>
                  <a:spcPct val="0"/>
                </a:spcBef>
                <a:buFontTx/>
                <a:buNone/>
              </a:pPr>
              <a:t>2021/9/4</a:t>
            </a:fld>
            <a:endParaRPr lang="en-US" altLang="zh-CN" sz="1200" smtClean="0"/>
          </a:p>
        </p:txBody>
      </p:sp>
      <p:sp>
        <p:nvSpPr>
          <p:cNvPr id="202755" name="Rectangle 2"/>
          <p:cNvSpPr>
            <a:spLocks noGrp="1" noChangeArrowheads="1"/>
          </p:cNvSpPr>
          <p:nvPr>
            <p:ph type="body" idx="1"/>
          </p:nvPr>
        </p:nvSpPr>
        <p:spPr>
          <a:xfrm>
            <a:off x="179388" y="188913"/>
            <a:ext cx="8785225" cy="6480175"/>
          </a:xfrm>
        </p:spPr>
        <p:txBody>
          <a:bodyPr/>
          <a:lstStyle/>
          <a:p>
            <a:pPr eaLnBrk="1" hangingPunct="1">
              <a:lnSpc>
                <a:spcPct val="90000"/>
              </a:lnSpc>
            </a:pPr>
            <a:r>
              <a:rPr lang="en-US" altLang="zh-CN" smtClean="0"/>
              <a:t>2</a:t>
            </a:r>
            <a:r>
              <a:rPr lang="zh-CN" altLang="en-US" smtClean="0"/>
              <a:t>）</a:t>
            </a:r>
            <a:r>
              <a:rPr lang="en-US" altLang="zh-CN" smtClean="0"/>
              <a:t>CPU</a:t>
            </a:r>
            <a:r>
              <a:rPr lang="zh-CN" altLang="en-US" smtClean="0"/>
              <a:t>与</a:t>
            </a:r>
            <a:r>
              <a:rPr lang="en-US" altLang="zh-CN" smtClean="0"/>
              <a:t>Cache</a:t>
            </a:r>
            <a:r>
              <a:rPr lang="zh-CN" altLang="en-US" smtClean="0"/>
              <a:t>连接方式</a:t>
            </a:r>
          </a:p>
          <a:p>
            <a:pPr eaLnBrk="1" hangingPunct="1">
              <a:lnSpc>
                <a:spcPct val="90000"/>
              </a:lnSpc>
            </a:pPr>
            <a:endParaRPr lang="zh-CN" altLang="en-US" smtClean="0"/>
          </a:p>
          <a:p>
            <a:pPr eaLnBrk="1" hangingPunct="1">
              <a:lnSpc>
                <a:spcPct val="90000"/>
              </a:lnSpc>
            </a:pPr>
            <a:r>
              <a:rPr lang="zh-CN" altLang="en-US" smtClean="0"/>
              <a:t>随着处理机工作速率的提高，采用</a:t>
            </a:r>
            <a:r>
              <a:rPr lang="en-US" altLang="zh-CN" smtClean="0"/>
              <a:t>Cache</a:t>
            </a:r>
            <a:r>
              <a:rPr lang="zh-CN" altLang="en-US" smtClean="0"/>
              <a:t>（高速缓冲存储器）是提高</a:t>
            </a:r>
            <a:r>
              <a:rPr lang="en-US" altLang="zh-CN" smtClean="0"/>
              <a:t>CPU</a:t>
            </a:r>
            <a:r>
              <a:rPr lang="zh-CN" altLang="en-US" smtClean="0"/>
              <a:t>工作效率的必备措施，而</a:t>
            </a:r>
            <a:r>
              <a:rPr lang="zh-CN" altLang="en-US" b="1" smtClean="0"/>
              <a:t>与</a:t>
            </a:r>
            <a:r>
              <a:rPr lang="en-US" altLang="zh-CN" b="1" smtClean="0"/>
              <a:t>Cache</a:t>
            </a:r>
            <a:r>
              <a:rPr lang="zh-CN" altLang="en-US" b="1" smtClean="0"/>
              <a:t>的连接方式</a:t>
            </a:r>
            <a:r>
              <a:rPr lang="zh-CN" altLang="en-US" smtClean="0"/>
              <a:t>也成为考察处理机连接能力的又一个重要方面。</a:t>
            </a:r>
          </a:p>
          <a:p>
            <a:pPr eaLnBrk="1" hangingPunct="1">
              <a:lnSpc>
                <a:spcPct val="90000"/>
              </a:lnSpc>
            </a:pPr>
            <a:endParaRPr lang="zh-CN" altLang="en-US" smtClean="0"/>
          </a:p>
          <a:p>
            <a:pPr eaLnBrk="1" hangingPunct="1">
              <a:lnSpc>
                <a:spcPct val="90000"/>
              </a:lnSpc>
            </a:pPr>
            <a:r>
              <a:rPr lang="en-US" altLang="zh-CN" smtClean="0"/>
              <a:t>CPU</a:t>
            </a:r>
            <a:r>
              <a:rPr lang="zh-CN" altLang="en-US" smtClean="0"/>
              <a:t>在</a:t>
            </a:r>
            <a:r>
              <a:rPr lang="zh-CN" altLang="en-US" b="1" smtClean="0"/>
              <a:t>片内连接</a:t>
            </a:r>
            <a:r>
              <a:rPr lang="en-US" altLang="zh-CN" smtClean="0"/>
              <a:t>Cache</a:t>
            </a:r>
            <a:r>
              <a:rPr lang="zh-CN" altLang="en-US" smtClean="0"/>
              <a:t>比在</a:t>
            </a:r>
            <a:r>
              <a:rPr lang="zh-CN" altLang="en-US" b="1" smtClean="0"/>
              <a:t>片外连接</a:t>
            </a:r>
            <a:r>
              <a:rPr lang="en-US" altLang="zh-CN" smtClean="0"/>
              <a:t>Cache</a:t>
            </a:r>
            <a:r>
              <a:rPr lang="zh-CN" altLang="en-US" smtClean="0"/>
              <a:t>具有更高的速度指标。</a:t>
            </a:r>
          </a:p>
          <a:p>
            <a:pPr eaLnBrk="1" hangingPunct="1">
              <a:lnSpc>
                <a:spcPct val="90000"/>
              </a:lnSpc>
            </a:pPr>
            <a:endParaRPr lang="zh-CN" altLang="en-US" smtClean="0"/>
          </a:p>
          <a:p>
            <a:pPr eaLnBrk="1" hangingPunct="1">
              <a:lnSpc>
                <a:spcPct val="90000"/>
              </a:lnSpc>
            </a:pPr>
            <a:r>
              <a:rPr lang="en-US" altLang="zh-CN" smtClean="0"/>
              <a:t>CPU</a:t>
            </a:r>
            <a:r>
              <a:rPr lang="zh-CN" altLang="en-US" smtClean="0"/>
              <a:t>与</a:t>
            </a:r>
            <a:r>
              <a:rPr lang="en-US" altLang="zh-CN" smtClean="0"/>
              <a:t>Cache</a:t>
            </a:r>
            <a:r>
              <a:rPr lang="zh-CN" altLang="en-US" smtClean="0"/>
              <a:t>之间的数据通道越多，则速度越快。</a:t>
            </a:r>
          </a:p>
        </p:txBody>
      </p:sp>
      <p:sp>
        <p:nvSpPr>
          <p:cNvPr id="2027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275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F180A30-7A53-4213-8527-AB5FFC3B5E2C}" type="slidenum">
              <a:rPr lang="en-US" altLang="zh-CN" sz="1200" smtClean="0"/>
              <a:pPr>
                <a:spcBef>
                  <a:spcPct val="0"/>
                </a:spcBef>
                <a:buFontTx/>
                <a:buNone/>
              </a:pPr>
              <a:t>125</a:t>
            </a:fld>
            <a:endParaRPr lang="en-US" altLang="zh-CN" sz="1200" smtClean="0"/>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7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8152799-5E6A-4F40-B35D-DEBFA9E8FEA8}" type="datetime1">
              <a:rPr lang="zh-CN" altLang="en-US" sz="1200" smtClean="0"/>
              <a:pPr>
                <a:spcBef>
                  <a:spcPct val="0"/>
                </a:spcBef>
                <a:buFontTx/>
                <a:buNone/>
              </a:pPr>
              <a:t>2021/9/4</a:t>
            </a:fld>
            <a:endParaRPr lang="en-US" altLang="zh-CN" sz="1200" smtClean="0"/>
          </a:p>
        </p:txBody>
      </p:sp>
      <p:sp>
        <p:nvSpPr>
          <p:cNvPr id="203779" name="Rectangle 2"/>
          <p:cNvSpPr>
            <a:spLocks noGrp="1" noChangeArrowheads="1"/>
          </p:cNvSpPr>
          <p:nvPr>
            <p:ph type="body" idx="1"/>
          </p:nvPr>
        </p:nvSpPr>
        <p:spPr>
          <a:xfrm>
            <a:off x="179388" y="260350"/>
            <a:ext cx="8785225" cy="6408738"/>
          </a:xfrm>
        </p:spPr>
        <p:txBody>
          <a:bodyPr/>
          <a:lstStyle/>
          <a:p>
            <a:pPr eaLnBrk="1" hangingPunct="1">
              <a:lnSpc>
                <a:spcPct val="90000"/>
              </a:lnSpc>
            </a:pPr>
            <a:r>
              <a:rPr lang="zh-CN" altLang="en-US" smtClean="0"/>
              <a:t>一级</a:t>
            </a:r>
            <a:r>
              <a:rPr lang="en-US" altLang="zh-CN" smtClean="0"/>
              <a:t>CACHE</a:t>
            </a:r>
            <a:r>
              <a:rPr lang="zh-CN" altLang="en-US" smtClean="0"/>
              <a:t>集成在</a:t>
            </a:r>
            <a:r>
              <a:rPr lang="en-US" altLang="zh-CN" smtClean="0"/>
              <a:t>CPU</a:t>
            </a:r>
            <a:r>
              <a:rPr lang="zh-CN" altLang="en-US" smtClean="0"/>
              <a:t>同一芯片内。</a:t>
            </a:r>
          </a:p>
          <a:p>
            <a:pPr eaLnBrk="1" hangingPunct="1">
              <a:lnSpc>
                <a:spcPct val="90000"/>
              </a:lnSpc>
            </a:pPr>
            <a:endParaRPr lang="zh-CN" altLang="en-US" smtClean="0"/>
          </a:p>
          <a:p>
            <a:pPr eaLnBrk="1" hangingPunct="1">
              <a:lnSpc>
                <a:spcPct val="90000"/>
              </a:lnSpc>
            </a:pPr>
            <a:r>
              <a:rPr lang="zh-CN" altLang="en-US" smtClean="0"/>
              <a:t>二级一般也在</a:t>
            </a:r>
            <a:r>
              <a:rPr lang="en-US" altLang="zh-CN" smtClean="0"/>
              <a:t>CPU</a:t>
            </a:r>
            <a:r>
              <a:rPr lang="zh-CN" altLang="en-US" smtClean="0"/>
              <a:t>同一芯片内</a:t>
            </a:r>
            <a:r>
              <a:rPr lang="en-US" altLang="zh-CN" smtClean="0"/>
              <a:t>(</a:t>
            </a:r>
            <a:r>
              <a:rPr lang="zh-CN" altLang="en-US" smtClean="0"/>
              <a:t>全速</a:t>
            </a:r>
            <a:r>
              <a:rPr lang="en-US" altLang="zh-CN" smtClean="0"/>
              <a:t>CACHE),</a:t>
            </a:r>
            <a:r>
              <a:rPr lang="zh-CN" altLang="en-US" smtClean="0"/>
              <a:t>有的在芯片外</a:t>
            </a:r>
            <a:r>
              <a:rPr lang="en-US" altLang="zh-CN" smtClean="0"/>
              <a:t>,</a:t>
            </a:r>
            <a:r>
              <a:rPr lang="zh-CN" altLang="en-US" smtClean="0"/>
              <a:t>但与</a:t>
            </a:r>
            <a:r>
              <a:rPr lang="en-US" altLang="zh-CN" smtClean="0"/>
              <a:t>CPU </a:t>
            </a:r>
            <a:r>
              <a:rPr lang="zh-CN" altLang="en-US" smtClean="0"/>
              <a:t>在同一专用板上且有专门通道与</a:t>
            </a:r>
            <a:r>
              <a:rPr lang="en-US" altLang="zh-CN" smtClean="0"/>
              <a:t>CPU</a:t>
            </a:r>
            <a:r>
              <a:rPr lang="zh-CN" altLang="en-US" smtClean="0"/>
              <a:t>相连。</a:t>
            </a:r>
          </a:p>
          <a:p>
            <a:pPr eaLnBrk="1" hangingPunct="1">
              <a:lnSpc>
                <a:spcPct val="90000"/>
              </a:lnSpc>
            </a:pPr>
            <a:endParaRPr lang="zh-CN" altLang="en-US" smtClean="0"/>
          </a:p>
          <a:p>
            <a:pPr eaLnBrk="1" hangingPunct="1">
              <a:lnSpc>
                <a:spcPct val="90000"/>
              </a:lnSpc>
            </a:pPr>
            <a:r>
              <a:rPr lang="zh-CN" altLang="en-US" smtClean="0"/>
              <a:t>有的</a:t>
            </a:r>
            <a:r>
              <a:rPr lang="en-US" altLang="zh-CN" smtClean="0"/>
              <a:t>CPU</a:t>
            </a:r>
            <a:r>
              <a:rPr lang="zh-CN" altLang="en-US" smtClean="0"/>
              <a:t>还提供专门通道连结第三级</a:t>
            </a:r>
            <a:r>
              <a:rPr lang="en-US" altLang="zh-CN" smtClean="0"/>
              <a:t>CACHE</a:t>
            </a:r>
            <a:r>
              <a:rPr lang="zh-CN" altLang="en-US" smtClean="0"/>
              <a:t>。</a:t>
            </a:r>
          </a:p>
          <a:p>
            <a:pPr eaLnBrk="1" hangingPunct="1">
              <a:lnSpc>
                <a:spcPct val="90000"/>
              </a:lnSpc>
            </a:pPr>
            <a:endParaRPr lang="zh-CN" altLang="en-US" smtClean="0"/>
          </a:p>
          <a:p>
            <a:pPr eaLnBrk="1" hangingPunct="1">
              <a:lnSpc>
                <a:spcPct val="90000"/>
              </a:lnSpc>
            </a:pPr>
            <a:r>
              <a:rPr lang="zh-CN" altLang="en-US" smtClean="0"/>
              <a:t>体系结构改善：为</a:t>
            </a:r>
            <a:r>
              <a:rPr lang="en-US" altLang="zh-CN" smtClean="0"/>
              <a:t>CACHE</a:t>
            </a:r>
            <a:r>
              <a:rPr lang="zh-CN" altLang="en-US" smtClean="0"/>
              <a:t>设计足够宽的通道、尽量把</a:t>
            </a:r>
            <a:r>
              <a:rPr lang="en-US" altLang="zh-CN" smtClean="0"/>
              <a:t>Cache</a:t>
            </a:r>
            <a:r>
              <a:rPr lang="zh-CN" altLang="en-US" smtClean="0"/>
              <a:t>设计在</a:t>
            </a:r>
            <a:r>
              <a:rPr lang="en-US" altLang="zh-CN" smtClean="0"/>
              <a:t>CPU</a:t>
            </a:r>
            <a:r>
              <a:rPr lang="zh-CN" altLang="en-US" smtClean="0"/>
              <a:t>芯片内，但是这会相应增加制造难度和成本。</a:t>
            </a:r>
          </a:p>
        </p:txBody>
      </p:sp>
      <p:sp>
        <p:nvSpPr>
          <p:cNvPr id="2037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378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E0F5012-E295-4CBC-9F5B-CE1404CA7970}" type="slidenum">
              <a:rPr lang="en-US" altLang="zh-CN" sz="1200" smtClean="0"/>
              <a:pPr>
                <a:spcBef>
                  <a:spcPct val="0"/>
                </a:spcBef>
                <a:buFontTx/>
                <a:buNone/>
              </a:pPr>
              <a:t>126</a:t>
            </a:fld>
            <a:endParaRPr lang="en-US" altLang="zh-CN" sz="1200" smtClean="0"/>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0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AC12B8-4B41-4D14-862B-84C91BD9C300}" type="datetime1">
              <a:rPr lang="zh-CN" altLang="en-US" sz="1200" smtClean="0"/>
              <a:pPr>
                <a:spcBef>
                  <a:spcPct val="0"/>
                </a:spcBef>
                <a:buFontTx/>
                <a:buNone/>
              </a:pPr>
              <a:t>2021/9/4</a:t>
            </a:fld>
            <a:endParaRPr lang="en-US" altLang="zh-CN" sz="1200" smtClean="0"/>
          </a:p>
        </p:txBody>
      </p:sp>
      <p:sp>
        <p:nvSpPr>
          <p:cNvPr id="204803" name="Text Box 2"/>
          <p:cNvSpPr txBox="1">
            <a:spLocks noChangeArrowheads="1"/>
          </p:cNvSpPr>
          <p:nvPr/>
        </p:nvSpPr>
        <p:spPr bwMode="auto">
          <a:xfrm>
            <a:off x="250825" y="188913"/>
            <a:ext cx="8713788"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b="1">
                <a:solidFill>
                  <a:schemeClr val="tx2"/>
                </a:solidFill>
                <a:latin typeface="汉仪行楷简" pitchFamily="2" charset="-122"/>
                <a:ea typeface="汉仪行楷简" pitchFamily="2" charset="-122"/>
              </a:rPr>
              <a:t>⑵ </a:t>
            </a:r>
            <a:r>
              <a:rPr lang="zh-CN" altLang="en-US" b="1">
                <a:solidFill>
                  <a:schemeClr val="tx2"/>
                </a:solidFill>
                <a:latin typeface="汉仪行楷简" pitchFamily="2" charset="-122"/>
                <a:ea typeface="汉仪行楷简" pitchFamily="2" charset="-122"/>
              </a:rPr>
              <a:t>管理能力（可靠性、速度、容量、可扩展性、性能价格比）</a:t>
            </a:r>
          </a:p>
          <a:p>
            <a:pPr eaLnBrk="1" hangingPunct="1">
              <a:lnSpc>
                <a:spcPct val="124000"/>
              </a:lnSpc>
              <a:spcBef>
                <a:spcPts val="400"/>
              </a:spcBef>
              <a:buFontTx/>
              <a:buNone/>
            </a:pPr>
            <a:r>
              <a:rPr lang="zh-CN" altLang="en-US" sz="2400">
                <a:ea typeface="汉仪细等线简" pitchFamily="2" charset="-122"/>
              </a:rPr>
              <a:t>由于现代微处理机上集成了许多过去只有在大型机的中央处理机中才有的特性，所以管理能力也成为一个引人注目的方面。</a:t>
            </a:r>
          </a:p>
          <a:p>
            <a:pPr eaLnBrk="1" hangingPunct="1">
              <a:lnSpc>
                <a:spcPct val="124000"/>
              </a:lnSpc>
              <a:spcBef>
                <a:spcPct val="0"/>
              </a:spcBef>
              <a:buFontTx/>
              <a:buNone/>
            </a:pPr>
            <a:endParaRPr lang="zh-CN" altLang="en-US" sz="2400">
              <a:ea typeface="汉仪细等线简" pitchFamily="2" charset="-122"/>
            </a:endParaRPr>
          </a:p>
          <a:p>
            <a:pPr eaLnBrk="1" hangingPunct="1">
              <a:lnSpc>
                <a:spcPct val="124000"/>
              </a:lnSpc>
              <a:spcBef>
                <a:spcPct val="0"/>
              </a:spcBef>
              <a:buFontTx/>
              <a:buNone/>
            </a:pPr>
            <a:r>
              <a:rPr lang="zh-CN" altLang="en-US" sz="2400">
                <a:ea typeface="汉仪细等线简" pitchFamily="2" charset="-122"/>
              </a:rPr>
              <a:t>其中对存储器的管理、对多道作业的管理、中断管理及对多处理机工作的管理能力尤其值得关注。</a:t>
            </a:r>
          </a:p>
          <a:p>
            <a:pPr eaLnBrk="1" hangingPunct="1">
              <a:lnSpc>
                <a:spcPct val="124000"/>
              </a:lnSpc>
              <a:spcBef>
                <a:spcPct val="0"/>
              </a:spcBef>
              <a:buFontTx/>
              <a:buNone/>
            </a:pPr>
            <a:endParaRPr lang="zh-CN" altLang="en-US" sz="2400">
              <a:ea typeface="汉仪细等线简" pitchFamily="2" charset="-122"/>
            </a:endParaRPr>
          </a:p>
          <a:p>
            <a:pPr eaLnBrk="1" hangingPunct="1">
              <a:lnSpc>
                <a:spcPct val="124000"/>
              </a:lnSpc>
              <a:spcBef>
                <a:spcPct val="0"/>
              </a:spcBef>
              <a:buFontTx/>
              <a:buNone/>
            </a:pPr>
            <a:r>
              <a:rPr lang="zh-CN" altLang="en-US" sz="2400">
                <a:ea typeface="汉仪细等线简" pitchFamily="2" charset="-122"/>
              </a:rPr>
              <a:t>可靠性：多道作业管理</a:t>
            </a:r>
          </a:p>
          <a:p>
            <a:pPr eaLnBrk="1" hangingPunct="1">
              <a:lnSpc>
                <a:spcPct val="124000"/>
              </a:lnSpc>
              <a:spcBef>
                <a:spcPct val="0"/>
              </a:spcBef>
              <a:buFontTx/>
              <a:buNone/>
            </a:pPr>
            <a:r>
              <a:rPr lang="zh-CN" altLang="en-US" sz="2400">
                <a:ea typeface="汉仪细等线简" pitchFamily="2" charset="-122"/>
              </a:rPr>
              <a:t>速度：</a:t>
            </a:r>
            <a:r>
              <a:rPr lang="en-US" altLang="zh-CN" sz="2400">
                <a:ea typeface="汉仪细等线简" pitchFamily="2" charset="-122"/>
              </a:rPr>
              <a:t>Cache</a:t>
            </a:r>
            <a:r>
              <a:rPr lang="zh-CN" altLang="en-US" sz="2400">
                <a:ea typeface="汉仪细等线简" pitchFamily="2" charset="-122"/>
              </a:rPr>
              <a:t>寻址，中断管理</a:t>
            </a:r>
          </a:p>
          <a:p>
            <a:pPr eaLnBrk="1" hangingPunct="1">
              <a:lnSpc>
                <a:spcPct val="124000"/>
              </a:lnSpc>
              <a:spcBef>
                <a:spcPct val="0"/>
              </a:spcBef>
              <a:buFontTx/>
              <a:buNone/>
            </a:pPr>
            <a:r>
              <a:rPr lang="zh-CN" altLang="en-US" sz="2400">
                <a:ea typeface="汉仪细等线简" pitchFamily="2" charset="-122"/>
              </a:rPr>
              <a:t>容量：虚拟存储器寻址</a:t>
            </a:r>
          </a:p>
          <a:p>
            <a:pPr eaLnBrk="1" hangingPunct="1">
              <a:lnSpc>
                <a:spcPct val="124000"/>
              </a:lnSpc>
              <a:spcBef>
                <a:spcPct val="0"/>
              </a:spcBef>
              <a:buFontTx/>
              <a:buNone/>
            </a:pPr>
            <a:r>
              <a:rPr lang="zh-CN" altLang="en-US" sz="2400">
                <a:ea typeface="汉仪细等线简" pitchFamily="2" charset="-122"/>
              </a:rPr>
              <a:t>可扩展性：中断管理</a:t>
            </a:r>
          </a:p>
          <a:p>
            <a:pPr eaLnBrk="1" hangingPunct="1">
              <a:lnSpc>
                <a:spcPct val="124000"/>
              </a:lnSpc>
              <a:spcBef>
                <a:spcPct val="0"/>
              </a:spcBef>
              <a:buFontTx/>
              <a:buNone/>
            </a:pPr>
            <a:r>
              <a:rPr lang="zh-CN" altLang="en-US" sz="2400">
                <a:ea typeface="汉仪细等线简" pitchFamily="2" charset="-122"/>
              </a:rPr>
              <a:t>性能价格比：操作系统中某些软件功能放在硬件中实现，提高系统整体的性能价格比。</a:t>
            </a:r>
          </a:p>
        </p:txBody>
      </p:sp>
      <p:sp>
        <p:nvSpPr>
          <p:cNvPr id="20480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480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79A1B36-E9A4-40CB-9126-97E408D08A3A}" type="slidenum">
              <a:rPr lang="en-US" altLang="zh-CN" sz="1200" smtClean="0"/>
              <a:pPr>
                <a:spcBef>
                  <a:spcPct val="0"/>
                </a:spcBef>
                <a:buFontTx/>
                <a:buNone/>
              </a:pPr>
              <a:t>127</a:t>
            </a:fld>
            <a:endParaRPr lang="en-US" altLang="zh-CN" sz="1200" smtClean="0"/>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65C3231-141A-4BC4-8092-D8D61DC85207}" type="datetime1">
              <a:rPr lang="zh-CN" altLang="en-US" sz="1200" smtClean="0"/>
              <a:pPr>
                <a:spcBef>
                  <a:spcPct val="0"/>
                </a:spcBef>
                <a:buFontTx/>
                <a:buNone/>
              </a:pPr>
              <a:t>2021/9/4</a:t>
            </a:fld>
            <a:endParaRPr lang="en-US" altLang="zh-CN" sz="1200" smtClean="0"/>
          </a:p>
        </p:txBody>
      </p:sp>
      <p:sp>
        <p:nvSpPr>
          <p:cNvPr id="205827" name="Rectangle 2"/>
          <p:cNvSpPr>
            <a:spLocks noChangeArrowheads="1"/>
          </p:cNvSpPr>
          <p:nvPr/>
        </p:nvSpPr>
        <p:spPr bwMode="auto">
          <a:xfrm>
            <a:off x="685800" y="11430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7350" indent="-38735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86360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2827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 typeface="Wingdings" panose="05000000000000000000" pitchFamily="2" charset="2"/>
              <a:buChar char="q"/>
            </a:pPr>
            <a:r>
              <a:rPr kumimoji="0" lang="en-US" altLang="zh-TW" sz="2200" dirty="0" smtClean="0">
                <a:latin typeface="Arial" panose="020B0604020202020204" pitchFamily="34" charset="0"/>
                <a:ea typeface="PMingLiU" panose="02020500000000000000" pitchFamily="18" charset="-120"/>
              </a:rPr>
              <a:t>the </a:t>
            </a:r>
            <a:r>
              <a:rPr kumimoji="0" lang="en-US" altLang="zh-TW" sz="2200" dirty="0">
                <a:latin typeface="Arial" panose="020B0604020202020204" pitchFamily="34" charset="0"/>
                <a:ea typeface="PMingLiU" panose="02020500000000000000" pitchFamily="18" charset="-120"/>
              </a:rPr>
              <a:t>CPU time for a program is given by:</a:t>
            </a:r>
          </a:p>
          <a:p>
            <a:pPr>
              <a:lnSpc>
                <a:spcPct val="90000"/>
              </a:lnSpc>
              <a:spcBef>
                <a:spcPct val="0"/>
              </a:spcBef>
              <a:buFont typeface="Wingdings" panose="05000000000000000000" pitchFamily="2" charset="2"/>
              <a:buChar char="q"/>
            </a:pPr>
            <a:endParaRPr kumimoji="0" lang="en-US" altLang="zh-TW" sz="2200" dirty="0">
              <a:latin typeface="Arial" panose="020B0604020202020204" pitchFamily="34" charset="0"/>
              <a:ea typeface="PMingLiU" panose="02020500000000000000" pitchFamily="18" charset="-120"/>
            </a:endParaRPr>
          </a:p>
          <a:p>
            <a:pPr>
              <a:lnSpc>
                <a:spcPct val="90000"/>
              </a:lnSpc>
              <a:spcBef>
                <a:spcPct val="0"/>
              </a:spcBef>
              <a:buFont typeface="Wingdings" panose="05000000000000000000" pitchFamily="2" charset="2"/>
              <a:buChar char="q"/>
            </a:pPr>
            <a:endParaRPr kumimoji="0" lang="en-US" altLang="zh-TW" dirty="0">
              <a:latin typeface="Arial" panose="020B0604020202020204" pitchFamily="34" charset="0"/>
              <a:ea typeface="PMingLiU" panose="02020500000000000000" pitchFamily="18" charset="-120"/>
            </a:endParaRPr>
          </a:p>
          <a:p>
            <a:pPr>
              <a:lnSpc>
                <a:spcPct val="90000"/>
              </a:lnSpc>
              <a:spcBef>
                <a:spcPct val="0"/>
              </a:spcBef>
              <a:buFont typeface="Wingdings" panose="05000000000000000000" pitchFamily="2" charset="2"/>
              <a:buNone/>
            </a:pPr>
            <a:r>
              <a:rPr kumimoji="0" lang="en-US" altLang="zh-TW" sz="2000" b="1" i="1" dirty="0">
                <a:latin typeface="Arial" panose="020B0604020202020204" pitchFamily="34" charset="0"/>
                <a:ea typeface="PMingLiU" panose="02020500000000000000" pitchFamily="18" charset="-120"/>
              </a:rPr>
              <a:t>      Or</a:t>
            </a:r>
            <a:r>
              <a:rPr kumimoji="0" lang="en-US" altLang="zh-TW" sz="2000" b="1" i="1" dirty="0" smtClean="0">
                <a:latin typeface="Arial" panose="020B0604020202020204" pitchFamily="34" charset="0"/>
                <a:ea typeface="PMingLiU" panose="02020500000000000000" pitchFamily="18" charset="-120"/>
              </a:rPr>
              <a:t>,</a:t>
            </a:r>
          </a:p>
          <a:p>
            <a:pPr>
              <a:lnSpc>
                <a:spcPct val="90000"/>
              </a:lnSpc>
              <a:spcBef>
                <a:spcPct val="0"/>
              </a:spcBef>
              <a:buFont typeface="Wingdings" panose="05000000000000000000" pitchFamily="2" charset="2"/>
              <a:buNone/>
            </a:pPr>
            <a:endParaRPr kumimoji="0" lang="en-US" altLang="zh-TW" sz="2000" b="1" i="1" dirty="0">
              <a:latin typeface="Arial" panose="020B0604020202020204" pitchFamily="34" charset="0"/>
              <a:ea typeface="PMingLiU" panose="02020500000000000000" pitchFamily="18" charset="-120"/>
            </a:endParaRPr>
          </a:p>
          <a:p>
            <a:pPr>
              <a:lnSpc>
                <a:spcPct val="90000"/>
              </a:lnSpc>
              <a:spcBef>
                <a:spcPct val="0"/>
              </a:spcBef>
              <a:buFont typeface="Wingdings" panose="05000000000000000000" pitchFamily="2" charset="2"/>
              <a:buNone/>
            </a:pPr>
            <a:endParaRPr kumimoji="0" lang="en-US" altLang="zh-TW" sz="2000" b="1" i="1" dirty="0" smtClean="0">
              <a:latin typeface="Arial" panose="020B0604020202020204" pitchFamily="34" charset="0"/>
              <a:ea typeface="PMingLiU" panose="02020500000000000000" pitchFamily="18" charset="-120"/>
            </a:endParaRPr>
          </a:p>
          <a:p>
            <a:pPr>
              <a:lnSpc>
                <a:spcPct val="90000"/>
              </a:lnSpc>
              <a:spcBef>
                <a:spcPct val="0"/>
              </a:spcBef>
              <a:buFont typeface="Wingdings" panose="05000000000000000000" pitchFamily="2" charset="2"/>
              <a:buNone/>
            </a:pPr>
            <a:endParaRPr kumimoji="0" lang="en-US" altLang="zh-TW" sz="2000" b="1" i="1" dirty="0">
              <a:latin typeface="Arial" panose="020B0604020202020204" pitchFamily="34" charset="0"/>
              <a:ea typeface="PMingLiU" panose="02020500000000000000" pitchFamily="18" charset="-120"/>
            </a:endParaRPr>
          </a:p>
          <a:p>
            <a:pPr>
              <a:lnSpc>
                <a:spcPct val="90000"/>
              </a:lnSpc>
              <a:spcBef>
                <a:spcPct val="0"/>
              </a:spcBef>
              <a:buFont typeface="Wingdings" panose="05000000000000000000" pitchFamily="2" charset="2"/>
              <a:buChar char="p"/>
            </a:pPr>
            <a:r>
              <a:rPr kumimoji="0" lang="en-US" altLang="zh-TW" sz="2200" dirty="0">
                <a:latin typeface="Arial" panose="020B0604020202020204" pitchFamily="34" charset="0"/>
                <a:ea typeface="PMingLiU" panose="02020500000000000000" pitchFamily="18" charset="-120"/>
              </a:rPr>
              <a:t>alternative method to get the CPU time</a:t>
            </a:r>
          </a:p>
          <a:p>
            <a:pPr>
              <a:lnSpc>
                <a:spcPct val="90000"/>
              </a:lnSpc>
              <a:spcBef>
                <a:spcPct val="0"/>
              </a:spcBef>
              <a:buFont typeface="Wingdings" panose="05000000000000000000" pitchFamily="2" charset="2"/>
              <a:buNone/>
            </a:pPr>
            <a:endParaRPr kumimoji="0" lang="en-US" altLang="zh-TW" sz="2200" dirty="0">
              <a:latin typeface="Arial" panose="020B0604020202020204" pitchFamily="34" charset="0"/>
              <a:ea typeface="PMingLiU" panose="02020500000000000000" pitchFamily="18" charset="-120"/>
            </a:endParaRPr>
          </a:p>
        </p:txBody>
      </p:sp>
      <p:graphicFrame>
        <p:nvGraphicFramePr>
          <p:cNvPr id="205828" name="Object 3"/>
          <p:cNvGraphicFramePr>
            <a:graphicFrameLocks noChangeAspect="1"/>
          </p:cNvGraphicFramePr>
          <p:nvPr>
            <p:extLst>
              <p:ext uri="{D42A27DB-BD31-4B8C-83A1-F6EECF244321}">
                <p14:modId xmlns:p14="http://schemas.microsoft.com/office/powerpoint/2010/main" val="490352948"/>
              </p:ext>
            </p:extLst>
          </p:nvPr>
        </p:nvGraphicFramePr>
        <p:xfrm>
          <a:off x="1483048" y="1663848"/>
          <a:ext cx="6656164" cy="348160"/>
        </p:xfrm>
        <a:graphic>
          <a:graphicData uri="http://schemas.openxmlformats.org/presentationml/2006/ole">
            <mc:AlternateContent xmlns:mc="http://schemas.openxmlformats.org/markup-compatibility/2006">
              <mc:Choice xmlns:v="urn:schemas-microsoft-com:vml" Requires="v">
                <p:oleObj spid="_x0000_s206003" name="Equation" r:id="rId3" imgW="3898900" imgH="203200" progId="Equation.3">
                  <p:embed/>
                </p:oleObj>
              </mc:Choice>
              <mc:Fallback>
                <p:oleObj name="Equation" r:id="rId3" imgW="3898900" imgH="203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048" y="1663848"/>
                        <a:ext cx="6656164" cy="348160"/>
                      </a:xfrm>
                      <a:prstGeom prst="rect">
                        <a:avLst/>
                      </a:prstGeom>
                      <a:noFill/>
                      <a:ln>
                        <a:noFill/>
                      </a:ln>
                      <a:effectLst/>
                      <a:extLst/>
                    </p:spPr>
                  </p:pic>
                </p:oleObj>
              </mc:Fallback>
            </mc:AlternateContent>
          </a:graphicData>
        </a:graphic>
      </p:graphicFrame>
      <p:graphicFrame>
        <p:nvGraphicFramePr>
          <p:cNvPr id="205829" name="Object 4"/>
          <p:cNvGraphicFramePr>
            <a:graphicFrameLocks noChangeAspect="1"/>
          </p:cNvGraphicFramePr>
          <p:nvPr>
            <p:extLst>
              <p:ext uri="{D42A27DB-BD31-4B8C-83A1-F6EECF244321}">
                <p14:modId xmlns:p14="http://schemas.microsoft.com/office/powerpoint/2010/main" val="3999176624"/>
              </p:ext>
            </p:extLst>
          </p:nvPr>
        </p:nvGraphicFramePr>
        <p:xfrm>
          <a:off x="1483048" y="2418819"/>
          <a:ext cx="4834806" cy="682561"/>
        </p:xfrm>
        <a:graphic>
          <a:graphicData uri="http://schemas.openxmlformats.org/presentationml/2006/ole">
            <mc:AlternateContent xmlns:mc="http://schemas.openxmlformats.org/markup-compatibility/2006">
              <mc:Choice xmlns:v="urn:schemas-microsoft-com:vml" Requires="v">
                <p:oleObj spid="_x0000_s206004" name="Equation" r:id="rId5" imgW="2781300" imgH="393700" progId="Equation.3">
                  <p:embed/>
                </p:oleObj>
              </mc:Choice>
              <mc:Fallback>
                <p:oleObj name="Equation" r:id="rId5" imgW="2781300" imgH="3937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3048" y="2418819"/>
                        <a:ext cx="4834806" cy="682561"/>
                      </a:xfrm>
                      <a:prstGeom prst="rect">
                        <a:avLst/>
                      </a:prstGeom>
                      <a:noFill/>
                      <a:ln>
                        <a:noFill/>
                      </a:ln>
                      <a:effectLst/>
                      <a:extLst/>
                    </p:spPr>
                  </p:pic>
                </p:oleObj>
              </mc:Fallback>
            </mc:AlternateContent>
          </a:graphicData>
        </a:graphic>
      </p:graphicFrame>
      <p:sp>
        <p:nvSpPr>
          <p:cNvPr id="205830" name="Rectangle 5"/>
          <p:cNvSpPr>
            <a:spLocks noGrp="1" noChangeArrowheads="1"/>
          </p:cNvSpPr>
          <p:nvPr>
            <p:ph type="title" idx="4294967295"/>
          </p:nvPr>
        </p:nvSpPr>
        <p:spPr>
          <a:xfrm>
            <a:off x="715963" y="333375"/>
            <a:ext cx="7772400" cy="731838"/>
          </a:xfrm>
        </p:spPr>
        <p:txBody>
          <a:bodyPr/>
          <a:lstStyle/>
          <a:p>
            <a:pPr eaLnBrk="1" hangingPunct="1"/>
            <a:r>
              <a:rPr lang="en-US" altLang="zh-TW" sz="3600" dirty="0" smtClean="0">
                <a:solidFill>
                  <a:srgbClr val="FF3300"/>
                </a:solidFill>
                <a:ea typeface="PMingLiU" panose="02020500000000000000" pitchFamily="18" charset="-120"/>
              </a:rPr>
              <a:t>Recall :CPU Performance</a:t>
            </a:r>
            <a:r>
              <a:rPr lang="en-US" altLang="zh-CN" sz="3600" dirty="0" smtClean="0">
                <a:solidFill>
                  <a:srgbClr val="FF3300"/>
                </a:solidFill>
                <a:ea typeface="PMingLiU" panose="02020500000000000000" pitchFamily="18" charset="-120"/>
              </a:rPr>
              <a:t>(Response)</a:t>
            </a:r>
            <a:endParaRPr lang="en-US" altLang="zh-TW" sz="3600" dirty="0" smtClean="0">
              <a:solidFill>
                <a:srgbClr val="FF3300"/>
              </a:solidFill>
              <a:ea typeface="PMingLiU" panose="02020500000000000000" pitchFamily="18" charset="-120"/>
            </a:endParaRPr>
          </a:p>
        </p:txBody>
      </p:sp>
      <p:sp>
        <p:nvSpPr>
          <p:cNvPr id="20583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583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D450D4B-087F-430A-B753-DF3E22F64693}" type="slidenum">
              <a:rPr lang="en-US" altLang="zh-CN" sz="1200" smtClean="0"/>
              <a:pPr>
                <a:spcBef>
                  <a:spcPct val="0"/>
                </a:spcBef>
                <a:buFontTx/>
                <a:buNone/>
              </a:pPr>
              <a:t>128</a:t>
            </a:fld>
            <a:endParaRPr lang="en-US" altLang="zh-CN" sz="1200" smtClean="0"/>
          </a:p>
        </p:txBody>
      </p:sp>
      <p:graphicFrame>
        <p:nvGraphicFramePr>
          <p:cNvPr id="9" name="Object 5"/>
          <p:cNvGraphicFramePr>
            <a:graphicFrameLocks noChangeAspect="1"/>
          </p:cNvGraphicFramePr>
          <p:nvPr>
            <p:extLst>
              <p:ext uri="{D42A27DB-BD31-4B8C-83A1-F6EECF244321}">
                <p14:modId xmlns:p14="http://schemas.microsoft.com/office/powerpoint/2010/main" val="95395118"/>
              </p:ext>
            </p:extLst>
          </p:nvPr>
        </p:nvGraphicFramePr>
        <p:xfrm>
          <a:off x="6175375" y="3501008"/>
          <a:ext cx="1546225" cy="774700"/>
        </p:xfrm>
        <a:graphic>
          <a:graphicData uri="http://schemas.openxmlformats.org/presentationml/2006/ole">
            <mc:AlternateContent xmlns:mc="http://schemas.openxmlformats.org/markup-compatibility/2006">
              <mc:Choice xmlns:v="urn:schemas-microsoft-com:vml" Requires="v">
                <p:oleObj spid="_x0000_s206005" name="Equation" r:id="rId7" imgW="850531" imgH="393529" progId="Equation.3">
                  <p:embed/>
                </p:oleObj>
              </mc:Choice>
              <mc:Fallback>
                <p:oleObj name="Equation" r:id="rId7" imgW="850531"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5375" y="3501008"/>
                        <a:ext cx="154622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6"/>
          <p:cNvSpPr>
            <a:spLocks noChangeArrowheads="1"/>
          </p:cNvSpPr>
          <p:nvPr/>
        </p:nvSpPr>
        <p:spPr bwMode="auto">
          <a:xfrm>
            <a:off x="450850" y="4293096"/>
            <a:ext cx="838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7350" indent="-38735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buFont typeface="Wingdings" panose="05000000000000000000" pitchFamily="2" charset="2"/>
              <a:buChar char="q"/>
            </a:pPr>
            <a:r>
              <a:rPr kumimoji="0" lang="en-US" altLang="zh-TW" sz="2000" dirty="0">
                <a:ea typeface="PMingLiU" panose="02020500000000000000" pitchFamily="18" charset="-120"/>
              </a:rPr>
              <a:t>CPU performance is equally dependent upon 3 characteristics: </a:t>
            </a:r>
            <a:r>
              <a:rPr kumimoji="0" lang="en-US" altLang="zh-TW" sz="2000" dirty="0">
                <a:solidFill>
                  <a:srgbClr val="FF6600"/>
                </a:solidFill>
                <a:ea typeface="PMingLiU" panose="02020500000000000000" pitchFamily="18" charset="-120"/>
              </a:rPr>
              <a:t>clock cycle time, CPI, Instruction Count (IC). </a:t>
            </a:r>
            <a:r>
              <a:rPr kumimoji="0" lang="en-US" altLang="zh-TW" sz="2000" dirty="0">
                <a:ea typeface="PMingLiU" panose="02020500000000000000" pitchFamily="18" charset="-120"/>
              </a:rPr>
              <a:t>They are independent and making one better often makes another worse because the basic technologies involved in changing each characteristics are interdependent.</a:t>
            </a:r>
          </a:p>
        </p:txBody>
      </p:sp>
      <p:sp>
        <p:nvSpPr>
          <p:cNvPr id="11" name="Rectangle 7"/>
          <p:cNvSpPr>
            <a:spLocks noChangeArrowheads="1"/>
          </p:cNvSpPr>
          <p:nvPr/>
        </p:nvSpPr>
        <p:spPr bwMode="auto">
          <a:xfrm>
            <a:off x="679450" y="5323384"/>
            <a:ext cx="81534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277813" indent="392113">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a:lnSpc>
                <a:spcPct val="130000"/>
              </a:lnSpc>
              <a:spcBef>
                <a:spcPct val="50000"/>
              </a:spcBef>
              <a:buFont typeface="Wingdings" panose="05000000000000000000" pitchFamily="2" charset="2"/>
              <a:buChar char="Ø"/>
            </a:pPr>
            <a:r>
              <a:rPr kumimoji="0" lang="en-US" altLang="zh-TW" sz="2000" dirty="0">
                <a:ea typeface="PMingLiU" panose="02020500000000000000" pitchFamily="18" charset="-120"/>
              </a:rPr>
              <a:t>Clock cycle time: hardware technology and organization:</a:t>
            </a:r>
            <a:r>
              <a:rPr lang="en-US" altLang="zh-CN" sz="2000" b="1" dirty="0"/>
              <a:t> VLSI</a:t>
            </a:r>
            <a:endParaRPr kumimoji="0" lang="en-US" altLang="zh-TW" sz="2000" dirty="0">
              <a:ea typeface="PMingLiU" panose="02020500000000000000" pitchFamily="18" charset="-120"/>
            </a:endParaRPr>
          </a:p>
          <a:p>
            <a:pPr lvl="1">
              <a:lnSpc>
                <a:spcPct val="50000"/>
              </a:lnSpc>
              <a:spcBef>
                <a:spcPct val="50000"/>
              </a:spcBef>
              <a:buFont typeface="Wingdings" panose="05000000000000000000" pitchFamily="2" charset="2"/>
              <a:buChar char="Ø"/>
            </a:pPr>
            <a:r>
              <a:rPr kumimoji="0" lang="en-US" altLang="zh-TW" sz="2000" dirty="0">
                <a:ea typeface="PMingLiU" panose="02020500000000000000" pitchFamily="18" charset="-120"/>
              </a:rPr>
              <a:t>CPI: organization and instruction set architecture</a:t>
            </a:r>
          </a:p>
          <a:p>
            <a:pPr lvl="1">
              <a:lnSpc>
                <a:spcPct val="70000"/>
              </a:lnSpc>
              <a:spcBef>
                <a:spcPct val="50000"/>
              </a:spcBef>
              <a:buFont typeface="Wingdings" panose="05000000000000000000" pitchFamily="2" charset="2"/>
              <a:buChar char="Ø"/>
            </a:pPr>
            <a:r>
              <a:rPr kumimoji="0" lang="en-US" altLang="zh-TW" sz="2000" dirty="0">
                <a:ea typeface="PMingLiU" panose="02020500000000000000" pitchFamily="18" charset="-120"/>
              </a:rPr>
              <a:t>IC: instruction set architecture and complier technology</a:t>
            </a:r>
          </a:p>
        </p:txBody>
      </p:sp>
      <p:graphicFrame>
        <p:nvGraphicFramePr>
          <p:cNvPr id="12" name="对象 1"/>
          <p:cNvGraphicFramePr>
            <a:graphicFrameLocks noChangeAspect="1"/>
          </p:cNvGraphicFramePr>
          <p:nvPr>
            <p:extLst>
              <p:ext uri="{D42A27DB-BD31-4B8C-83A1-F6EECF244321}">
                <p14:modId xmlns:p14="http://schemas.microsoft.com/office/powerpoint/2010/main" val="1039985229"/>
              </p:ext>
            </p:extLst>
          </p:nvPr>
        </p:nvGraphicFramePr>
        <p:xfrm>
          <a:off x="1216025" y="3712145"/>
          <a:ext cx="4873625" cy="327025"/>
        </p:xfrm>
        <a:graphic>
          <a:graphicData uri="http://schemas.openxmlformats.org/presentationml/2006/ole">
            <mc:AlternateContent xmlns:mc="http://schemas.openxmlformats.org/markup-compatibility/2006">
              <mc:Choice xmlns:v="urn:schemas-microsoft-com:vml" Requires="v">
                <p:oleObj spid="_x0000_s206006" name="公式" r:id="rId9" imgW="2844800" imgH="190500" progId="Equation.3">
                  <p:embed/>
                </p:oleObj>
              </mc:Choice>
              <mc:Fallback>
                <p:oleObj name="公式" r:id="rId9" imgW="2844800" imgH="190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6025" y="3712145"/>
                        <a:ext cx="4873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61EF51F-1513-4494-B7F6-47DE4512EC2B}" type="datetime1">
              <a:rPr lang="zh-CN" altLang="en-US" sz="1200" smtClean="0"/>
              <a:pPr>
                <a:spcBef>
                  <a:spcPct val="0"/>
                </a:spcBef>
                <a:buFontTx/>
                <a:buNone/>
              </a:pPr>
              <a:t>2021/9/4</a:t>
            </a:fld>
            <a:endParaRPr lang="en-US" altLang="zh-CN" sz="1200" smtClean="0"/>
          </a:p>
        </p:txBody>
      </p:sp>
      <p:sp>
        <p:nvSpPr>
          <p:cNvPr id="207875" name="Rectangle 2"/>
          <p:cNvSpPr>
            <a:spLocks noChangeArrowheads="1"/>
          </p:cNvSpPr>
          <p:nvPr/>
        </p:nvSpPr>
        <p:spPr bwMode="auto">
          <a:xfrm>
            <a:off x="252413" y="1196752"/>
            <a:ext cx="86106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60325">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kumimoji="0" lang="en-US" altLang="zh-TW" sz="2000" i="1" u="sng" dirty="0">
                <a:latin typeface="Arial" panose="020B0604020202020204" pitchFamily="34" charset="0"/>
                <a:ea typeface="PMingLiU" panose="02020500000000000000" pitchFamily="18" charset="-120"/>
              </a:rPr>
              <a:t>Example:</a:t>
            </a:r>
            <a:r>
              <a:rPr kumimoji="0" lang="en-US" altLang="zh-TW" sz="2000" dirty="0">
                <a:latin typeface="Arial" panose="020B0604020202020204" pitchFamily="34" charset="0"/>
                <a:ea typeface="PMingLiU" panose="02020500000000000000" pitchFamily="18" charset="-120"/>
              </a:rPr>
              <a:t> Suppose we have 2 implementations of the same instruction set architecture. Computer A has a clock cycle time of 10 </a:t>
            </a:r>
            <a:r>
              <a:rPr kumimoji="0" lang="en-US" altLang="zh-TW" sz="2000" dirty="0" err="1">
                <a:latin typeface="Arial" panose="020B0604020202020204" pitchFamily="34" charset="0"/>
                <a:ea typeface="PMingLiU" panose="02020500000000000000" pitchFamily="18" charset="-120"/>
              </a:rPr>
              <a:t>nsec</a:t>
            </a:r>
            <a:r>
              <a:rPr kumimoji="0" lang="en-US" altLang="zh-TW" sz="2000" dirty="0">
                <a:latin typeface="Arial" panose="020B0604020202020204" pitchFamily="34" charset="0"/>
                <a:ea typeface="PMingLiU" panose="02020500000000000000" pitchFamily="18" charset="-120"/>
              </a:rPr>
              <a:t> and a CPI of 2.0 for some program, and computer B has a clock cycle time of 20 </a:t>
            </a:r>
            <a:r>
              <a:rPr kumimoji="0" lang="en-US" altLang="zh-TW" sz="2000" dirty="0" err="1">
                <a:latin typeface="Arial" panose="020B0604020202020204" pitchFamily="34" charset="0"/>
                <a:ea typeface="PMingLiU" panose="02020500000000000000" pitchFamily="18" charset="-120"/>
              </a:rPr>
              <a:t>nsec</a:t>
            </a:r>
            <a:r>
              <a:rPr kumimoji="0" lang="en-US" altLang="zh-TW" sz="2000" dirty="0">
                <a:latin typeface="Arial" panose="020B0604020202020204" pitchFamily="34" charset="0"/>
                <a:ea typeface="PMingLiU" panose="02020500000000000000" pitchFamily="18" charset="-120"/>
              </a:rPr>
              <a:t> and a CPI of 1.2 for the same program.</a:t>
            </a:r>
          </a:p>
          <a:p>
            <a:pPr>
              <a:buFontTx/>
              <a:buNone/>
            </a:pPr>
            <a:r>
              <a:rPr kumimoji="0" lang="en-US" altLang="zh-TW" sz="2000" dirty="0">
                <a:latin typeface="Arial" panose="020B0604020202020204" pitchFamily="34" charset="0"/>
                <a:ea typeface="PMingLiU" panose="02020500000000000000" pitchFamily="18" charset="-120"/>
              </a:rPr>
              <a:t> </a:t>
            </a:r>
            <a:r>
              <a:rPr kumimoji="0" lang="en-US" altLang="zh-TW" sz="2000" b="1" i="1" dirty="0">
                <a:latin typeface="Arial" panose="020B0604020202020204" pitchFamily="34" charset="0"/>
                <a:ea typeface="PMingLiU" panose="02020500000000000000" pitchFamily="18" charset="-120"/>
              </a:rPr>
              <a:t>What machine is faster for this program?</a:t>
            </a:r>
          </a:p>
        </p:txBody>
      </p:sp>
      <p:sp>
        <p:nvSpPr>
          <p:cNvPr id="505859" name="Text Box 3"/>
          <p:cNvSpPr txBox="1">
            <a:spLocks noChangeArrowheads="1"/>
          </p:cNvSpPr>
          <p:nvPr/>
        </p:nvSpPr>
        <p:spPr bwMode="auto">
          <a:xfrm>
            <a:off x="563563" y="3014440"/>
            <a:ext cx="7924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TW" sz="2000" u="sng">
                <a:latin typeface="Arial" panose="020B0604020202020204" pitchFamily="34" charset="0"/>
                <a:ea typeface="PMingLiU" panose="02020500000000000000" pitchFamily="18" charset="-120"/>
              </a:rPr>
              <a:t>Answer</a:t>
            </a:r>
          </a:p>
          <a:p>
            <a:pPr>
              <a:spcBef>
                <a:spcPct val="0"/>
              </a:spcBef>
              <a:buFontTx/>
              <a:buNone/>
            </a:pPr>
            <a:endParaRPr kumimoji="0" lang="en-US" altLang="zh-TW" sz="2000" u="sng">
              <a:latin typeface="Arial" panose="020B0604020202020204" pitchFamily="34" charset="0"/>
              <a:ea typeface="PMingLiU" panose="02020500000000000000" pitchFamily="18" charset="-120"/>
            </a:endParaRPr>
          </a:p>
          <a:p>
            <a:pPr>
              <a:spcBef>
                <a:spcPct val="0"/>
              </a:spcBef>
              <a:buFontTx/>
              <a:buNone/>
            </a:pPr>
            <a:r>
              <a:rPr kumimoji="0" lang="en-US" altLang="zh-TW" sz="2000">
                <a:latin typeface="Arial" panose="020B0604020202020204" pitchFamily="34" charset="0"/>
                <a:ea typeface="PMingLiU" panose="02020500000000000000" pitchFamily="18" charset="-120"/>
              </a:rPr>
              <a:t>Assume the program require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instructions to be executed:</a:t>
            </a:r>
          </a:p>
          <a:p>
            <a:pPr>
              <a:spcBef>
                <a:spcPct val="0"/>
              </a:spcBef>
              <a:buFontTx/>
              <a:buNone/>
            </a:pPr>
            <a:r>
              <a:rPr kumimoji="0" lang="en-US" altLang="zh-TW" sz="2000">
                <a:latin typeface="Arial" panose="020B0604020202020204" pitchFamily="34" charset="0"/>
                <a:ea typeface="PMingLiU" panose="02020500000000000000" pitchFamily="18" charset="-120"/>
              </a:rPr>
              <a:t> 	CPU clock cycle</a:t>
            </a:r>
            <a:r>
              <a:rPr kumimoji="0" lang="en-US" altLang="zh-TW" sz="2000" baseline="-25000">
                <a:latin typeface="Arial" panose="020B0604020202020204" pitchFamily="34" charset="0"/>
                <a:ea typeface="PMingLiU" panose="02020500000000000000" pitchFamily="18" charset="-120"/>
              </a:rPr>
              <a:t>A </a:t>
            </a:r>
            <a:r>
              <a:rPr kumimoji="0" lang="en-US" altLang="zh-TW" sz="2000">
                <a:latin typeface="Arial" panose="020B0604020202020204" pitchFamily="34" charset="0"/>
                <a:ea typeface="PMingLiU" panose="02020500000000000000" pitchFamily="18" charset="-120"/>
              </a:rPr>
              <a:t>=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x 2.0</a:t>
            </a:r>
          </a:p>
          <a:p>
            <a:pPr>
              <a:spcBef>
                <a:spcPct val="0"/>
              </a:spcBef>
              <a:buFontTx/>
              <a:buNone/>
            </a:pPr>
            <a:r>
              <a:rPr kumimoji="0" lang="en-US" altLang="zh-TW" sz="2000">
                <a:latin typeface="Arial" panose="020B0604020202020204" pitchFamily="34" charset="0"/>
                <a:ea typeface="PMingLiU" panose="02020500000000000000" pitchFamily="18" charset="-120"/>
              </a:rPr>
              <a:t>	CPU clock cycle</a:t>
            </a:r>
            <a:r>
              <a:rPr kumimoji="0" lang="en-US" altLang="zh-TW" sz="2000" baseline="-25000">
                <a:latin typeface="Arial" panose="020B0604020202020204" pitchFamily="34" charset="0"/>
                <a:ea typeface="PMingLiU" panose="02020500000000000000" pitchFamily="18" charset="-120"/>
              </a:rPr>
              <a:t>B </a:t>
            </a:r>
            <a:r>
              <a:rPr kumimoji="0" lang="en-US" altLang="zh-TW" sz="2000">
                <a:latin typeface="Arial" panose="020B0604020202020204" pitchFamily="34" charset="0"/>
                <a:ea typeface="PMingLiU" panose="02020500000000000000" pitchFamily="18" charset="-120"/>
              </a:rPr>
              <a:t>=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x 1.2</a:t>
            </a:r>
          </a:p>
          <a:p>
            <a:pPr>
              <a:spcBef>
                <a:spcPct val="0"/>
              </a:spcBef>
              <a:buFontTx/>
              <a:buNone/>
            </a:pPr>
            <a:r>
              <a:rPr kumimoji="0" lang="en-US" altLang="zh-TW" sz="2000">
                <a:latin typeface="Arial" panose="020B0604020202020204" pitchFamily="34" charset="0"/>
                <a:ea typeface="PMingLiU" panose="02020500000000000000" pitchFamily="18" charset="-120"/>
              </a:rPr>
              <a:t>	CPU time</a:t>
            </a:r>
            <a:r>
              <a:rPr kumimoji="0" lang="en-US" altLang="zh-TW" sz="2000" baseline="-25000">
                <a:latin typeface="Arial" panose="020B0604020202020204" pitchFamily="34" charset="0"/>
                <a:ea typeface="PMingLiU" panose="02020500000000000000" pitchFamily="18" charset="-120"/>
              </a:rPr>
              <a:t>A</a:t>
            </a:r>
            <a:r>
              <a:rPr kumimoji="0" lang="en-US" altLang="zh-TW" sz="2000">
                <a:latin typeface="Arial" panose="020B0604020202020204" pitchFamily="34" charset="0"/>
                <a:ea typeface="PMingLiU" panose="02020500000000000000" pitchFamily="18" charset="-120"/>
              </a:rPr>
              <a:t> =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x 2.0 x 10 = 20 x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nsec</a:t>
            </a:r>
          </a:p>
          <a:p>
            <a:pPr>
              <a:spcBef>
                <a:spcPct val="0"/>
              </a:spcBef>
              <a:buFontTx/>
              <a:buNone/>
            </a:pPr>
            <a:r>
              <a:rPr kumimoji="0" lang="en-US" altLang="zh-TW" sz="2000">
                <a:latin typeface="Arial" panose="020B0604020202020204" pitchFamily="34" charset="0"/>
                <a:ea typeface="PMingLiU" panose="02020500000000000000" pitchFamily="18" charset="-120"/>
              </a:rPr>
              <a:t>	CPU time</a:t>
            </a:r>
            <a:r>
              <a:rPr kumimoji="0" lang="en-US" altLang="zh-TW" sz="2000" baseline="-25000">
                <a:latin typeface="Arial" panose="020B0604020202020204" pitchFamily="34" charset="0"/>
                <a:ea typeface="PMingLiU" panose="02020500000000000000" pitchFamily="18" charset="-120"/>
              </a:rPr>
              <a:t>B</a:t>
            </a:r>
            <a:r>
              <a:rPr kumimoji="0" lang="en-US" altLang="zh-TW" sz="2000">
                <a:latin typeface="Arial" panose="020B0604020202020204" pitchFamily="34" charset="0"/>
                <a:ea typeface="PMingLiU" panose="02020500000000000000" pitchFamily="18" charset="-120"/>
              </a:rPr>
              <a:t> =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x 1.2 x 20 = 24 x </a:t>
            </a:r>
            <a:r>
              <a:rPr kumimoji="0" lang="en-US" altLang="zh-TW" sz="2000" i="1">
                <a:latin typeface="Arial" panose="020B0604020202020204" pitchFamily="34" charset="0"/>
                <a:ea typeface="PMingLiU" panose="02020500000000000000" pitchFamily="18" charset="-120"/>
              </a:rPr>
              <a:t>IN</a:t>
            </a:r>
            <a:r>
              <a:rPr kumimoji="0" lang="en-US" altLang="zh-TW" sz="2000">
                <a:latin typeface="Arial" panose="020B0604020202020204" pitchFamily="34" charset="0"/>
                <a:ea typeface="PMingLiU" panose="02020500000000000000" pitchFamily="18" charset="-120"/>
              </a:rPr>
              <a:t>  nsec</a:t>
            </a:r>
          </a:p>
          <a:p>
            <a:pPr>
              <a:spcBef>
                <a:spcPct val="0"/>
              </a:spcBef>
              <a:buFontTx/>
              <a:buNone/>
            </a:pPr>
            <a:endParaRPr kumimoji="0" lang="en-US" altLang="zh-TW" sz="2000">
              <a:latin typeface="Arial" panose="020B0604020202020204" pitchFamily="34" charset="0"/>
              <a:ea typeface="PMingLiU" panose="02020500000000000000" pitchFamily="18" charset="-120"/>
            </a:endParaRPr>
          </a:p>
          <a:p>
            <a:pPr>
              <a:spcBef>
                <a:spcPct val="0"/>
              </a:spcBef>
              <a:buFontTx/>
              <a:buNone/>
            </a:pPr>
            <a:r>
              <a:rPr kumimoji="0" lang="en-US" altLang="zh-TW" sz="2000">
                <a:latin typeface="Arial" panose="020B0604020202020204" pitchFamily="34" charset="0"/>
                <a:ea typeface="PMingLiU" panose="02020500000000000000" pitchFamily="18" charset="-120"/>
              </a:rPr>
              <a:t>So computer A is faster than computer B.</a:t>
            </a:r>
          </a:p>
        </p:txBody>
      </p:sp>
      <p:sp>
        <p:nvSpPr>
          <p:cNvPr id="207877" name="Rectangle 5"/>
          <p:cNvSpPr>
            <a:spLocks noGrp="1" noChangeArrowheads="1"/>
          </p:cNvSpPr>
          <p:nvPr>
            <p:ph type="title" idx="4294967295"/>
          </p:nvPr>
        </p:nvSpPr>
        <p:spPr>
          <a:xfrm>
            <a:off x="715963" y="333375"/>
            <a:ext cx="7772400" cy="792163"/>
          </a:xfrm>
        </p:spPr>
        <p:txBody>
          <a:bodyPr/>
          <a:lstStyle/>
          <a:p>
            <a:pPr eaLnBrk="1" hangingPunct="1"/>
            <a:r>
              <a:rPr lang="en-US" altLang="zh-TW" sz="3600" smtClean="0">
                <a:solidFill>
                  <a:srgbClr val="FF3300"/>
                </a:solidFill>
                <a:ea typeface="PMingLiU" panose="02020500000000000000" pitchFamily="18" charset="-120"/>
              </a:rPr>
              <a:t>CPU Performance</a:t>
            </a:r>
          </a:p>
        </p:txBody>
      </p:sp>
      <p:sp>
        <p:nvSpPr>
          <p:cNvPr id="20787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788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4740117-4406-4E24-B822-D88CB8F1D7E9}" type="slidenum">
              <a:rPr lang="en-US" altLang="zh-CN" sz="1200" smtClean="0"/>
              <a:pPr>
                <a:spcBef>
                  <a:spcPct val="0"/>
                </a:spcBef>
                <a:buFontTx/>
                <a:buNone/>
              </a:pPr>
              <a:t>129</a:t>
            </a:fld>
            <a:endParaRPr lang="en-US" altLang="zh-CN" sz="1200" smtClean="0"/>
          </a:p>
        </p:txBody>
      </p:sp>
      <p:sp>
        <p:nvSpPr>
          <p:cNvPr id="2" name="矩形 1"/>
          <p:cNvSpPr/>
          <p:nvPr/>
        </p:nvSpPr>
        <p:spPr>
          <a:xfrm>
            <a:off x="1043608" y="5950803"/>
            <a:ext cx="8100392" cy="461665"/>
          </a:xfrm>
          <a:prstGeom prst="rect">
            <a:avLst/>
          </a:prstGeom>
        </p:spPr>
        <p:txBody>
          <a:bodyPr wrap="square">
            <a:spAutoFit/>
          </a:bodyPr>
          <a:lstStyle/>
          <a:p>
            <a:pPr eaLnBrk="1" hangingPunct="1"/>
            <a:r>
              <a:rPr lang="zh-CN" altLang="en-US" b="1" dirty="0">
                <a:solidFill>
                  <a:srgbClr val="CC6600"/>
                </a:solidFill>
                <a:latin typeface="宋体" panose="02010600030101010101" pitchFamily="2" charset="-122"/>
              </a:rPr>
              <a:t>系统响应能力能反映计算机系统的软、硬件性能。</a:t>
            </a:r>
            <a:endParaRPr lang="zh-CN" altLang="en-US" b="1" dirty="0">
              <a:solidFill>
                <a:srgbClr val="CC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5859"/>
                                        </p:tgtEl>
                                        <p:attrNameLst>
                                          <p:attrName>style.visibility</p:attrName>
                                        </p:attrNameLst>
                                      </p:cBhvr>
                                      <p:to>
                                        <p:strVal val="visible"/>
                                      </p:to>
                                    </p:set>
                                    <p:anim calcmode="lin" valueType="num">
                                      <p:cBhvr additive="base">
                                        <p:cTn id="7" dur="500" fill="hold"/>
                                        <p:tgtEl>
                                          <p:spTgt spid="505859"/>
                                        </p:tgtEl>
                                        <p:attrNameLst>
                                          <p:attrName>ppt_x</p:attrName>
                                        </p:attrNameLst>
                                      </p:cBhvr>
                                      <p:tavLst>
                                        <p:tav tm="0">
                                          <p:val>
                                            <p:strVal val="0-#ppt_w/2"/>
                                          </p:val>
                                        </p:tav>
                                        <p:tav tm="100000">
                                          <p:val>
                                            <p:strVal val="#ppt_x"/>
                                          </p:val>
                                        </p:tav>
                                      </p:tavLst>
                                    </p:anim>
                                    <p:anim calcmode="lin" valueType="num">
                                      <p:cBhvr additive="base">
                                        <p:cTn id="8" dur="500" fill="hold"/>
                                        <p:tgtEl>
                                          <p:spTgt spid="5058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5058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autoUpdateAnimBg="0"/>
      <p:bldP spid="505859" grpId="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44ABE1-2583-4631-B3CF-5458ACACF60A}" type="datetime1">
              <a:rPr lang="zh-CN" altLang="en-US" sz="1200" smtClean="0"/>
              <a:pPr>
                <a:spcBef>
                  <a:spcPct val="0"/>
                </a:spcBef>
                <a:buFontTx/>
                <a:buNone/>
              </a:pPr>
              <a:t>2021/9/4</a:t>
            </a:fld>
            <a:endParaRPr lang="en-US" altLang="zh-CN" sz="1200" smtClean="0"/>
          </a:p>
        </p:txBody>
      </p:sp>
      <p:sp>
        <p:nvSpPr>
          <p:cNvPr id="31747"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17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83BE53C-58A9-4DB3-8359-5FF810AD3BE8}" type="slidenum">
              <a:rPr lang="en-US" altLang="zh-CN" sz="1200" smtClean="0"/>
              <a:pPr>
                <a:spcBef>
                  <a:spcPct val="0"/>
                </a:spcBef>
                <a:buFontTx/>
                <a:buNone/>
              </a:pPr>
              <a:t>13</a:t>
            </a:fld>
            <a:endParaRPr lang="en-US" altLang="zh-CN" sz="1200" smtClean="0"/>
          </a:p>
        </p:txBody>
      </p:sp>
      <p:sp>
        <p:nvSpPr>
          <p:cNvPr id="5" name="Title 1"/>
          <p:cNvSpPr txBox="1">
            <a:spLocks/>
          </p:cNvSpPr>
          <p:nvPr/>
        </p:nvSpPr>
        <p:spPr>
          <a:xfrm>
            <a:off x="228600" y="152400"/>
            <a:ext cx="89154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sz="3600" kern="0" dirty="0" smtClean="0"/>
              <a:t>A </a:t>
            </a:r>
            <a:r>
              <a:rPr lang="en-US" altLang="zh-CN" sz="3600" kern="0" dirty="0" smtClean="0"/>
              <a:t>Key Hint </a:t>
            </a:r>
            <a:r>
              <a:rPr lang="en-US" altLang="zh-CN" sz="3600" kern="0" dirty="0" smtClean="0"/>
              <a:t>Question</a:t>
            </a:r>
          </a:p>
        </p:txBody>
      </p:sp>
      <p:sp>
        <p:nvSpPr>
          <p:cNvPr id="6" name="Content Placeholder 2"/>
          <p:cNvSpPr txBox="1">
            <a:spLocks/>
          </p:cNvSpPr>
          <p:nvPr/>
        </p:nvSpPr>
        <p:spPr>
          <a:xfrm>
            <a:off x="228600" y="996950"/>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sz="2400" kern="0" dirty="0" smtClean="0">
                <a:solidFill>
                  <a:srgbClr val="0000FF"/>
                </a:solidFill>
              </a:rPr>
              <a:t>How Was the Designer Able To Design a </a:t>
            </a:r>
            <a:r>
              <a:rPr lang="en-US" altLang="zh-CN" sz="2400" kern="0" dirty="0" err="1" smtClean="0">
                <a:solidFill>
                  <a:srgbClr val="0000FF"/>
                </a:solidFill>
              </a:rPr>
              <a:t>blding</a:t>
            </a:r>
            <a:r>
              <a:rPr lang="en-US" altLang="zh-CN" sz="2400" kern="0" dirty="0" smtClean="0">
                <a:solidFill>
                  <a:srgbClr val="0000FF"/>
                </a:solidFill>
              </a:rPr>
              <a:t>?</a:t>
            </a:r>
          </a:p>
          <a:p>
            <a:pPr>
              <a:defRPr/>
            </a:pPr>
            <a:r>
              <a:rPr lang="en-US" altLang="zh-CN" sz="2400" kern="0" dirty="0" smtClean="0"/>
              <a:t>Can have many guesses</a:t>
            </a:r>
          </a:p>
          <a:p>
            <a:pPr lvl="1">
              <a:defRPr/>
            </a:pPr>
            <a:r>
              <a:rPr lang="en-US" altLang="zh-CN" sz="2000" kern="0" dirty="0" smtClean="0"/>
              <a:t>(Ultra) hard work, perseverance, dedication (over decades)</a:t>
            </a:r>
          </a:p>
          <a:p>
            <a:pPr lvl="1">
              <a:defRPr/>
            </a:pPr>
            <a:r>
              <a:rPr lang="en-US" altLang="zh-CN" sz="2000" kern="0" dirty="0" smtClean="0"/>
              <a:t>Experience of decades</a:t>
            </a:r>
          </a:p>
          <a:p>
            <a:pPr lvl="1">
              <a:defRPr/>
            </a:pPr>
            <a:r>
              <a:rPr lang="en-US" altLang="zh-CN" sz="2000" kern="0" dirty="0" smtClean="0"/>
              <a:t>Creativity</a:t>
            </a:r>
          </a:p>
          <a:p>
            <a:pPr lvl="1">
              <a:defRPr/>
            </a:pPr>
            <a:r>
              <a:rPr lang="en-US" altLang="zh-CN" sz="2000" kern="0" dirty="0" smtClean="0"/>
              <a:t>Out-of-the-box thinking</a:t>
            </a:r>
          </a:p>
          <a:p>
            <a:pPr lvl="1">
              <a:defRPr/>
            </a:pPr>
            <a:r>
              <a:rPr lang="en-US" altLang="zh-CN" sz="2000" kern="0" dirty="0" smtClean="0"/>
              <a:t>Principled design</a:t>
            </a:r>
          </a:p>
          <a:p>
            <a:pPr lvl="1">
              <a:defRPr/>
            </a:pPr>
            <a:r>
              <a:rPr lang="en-US" altLang="zh-CN" sz="2000" kern="0" dirty="0" smtClean="0"/>
              <a:t>A good understanding of past designs</a:t>
            </a:r>
          </a:p>
          <a:p>
            <a:pPr lvl="1">
              <a:defRPr/>
            </a:pPr>
            <a:r>
              <a:rPr lang="en-US" altLang="zh-CN" sz="2000" kern="0" dirty="0" smtClean="0"/>
              <a:t>Good judgment and intuition</a:t>
            </a:r>
          </a:p>
          <a:p>
            <a:pPr lvl="1">
              <a:defRPr/>
            </a:pPr>
            <a:r>
              <a:rPr lang="en-US" altLang="zh-CN" sz="2000" kern="0" dirty="0" smtClean="0"/>
              <a:t>Strong combination of skills (math, architecture, art, …) </a:t>
            </a:r>
          </a:p>
          <a:p>
            <a:pPr lvl="1">
              <a:defRPr/>
            </a:pPr>
            <a:r>
              <a:rPr lang="en-US" altLang="zh-CN" sz="2000" kern="0" dirty="0" smtClean="0"/>
              <a:t>…</a:t>
            </a:r>
          </a:p>
          <a:p>
            <a:pPr lvl="1">
              <a:defRPr/>
            </a:pPr>
            <a:endParaRPr lang="en-US" altLang="zh-CN" sz="1100" kern="0" dirty="0" smtClean="0"/>
          </a:p>
          <a:p>
            <a:pPr>
              <a:defRPr/>
            </a:pPr>
            <a:r>
              <a:rPr lang="en-US" altLang="zh-CN" sz="2400" kern="0" dirty="0" smtClean="0"/>
              <a:t>(You will be exposed to and hopefully develop/enhance many of these skills in this course)</a:t>
            </a:r>
          </a:p>
        </p:txBody>
      </p:sp>
      <p:sp>
        <p:nvSpPr>
          <p:cNvPr id="7" name="Rounded Rectangle 4"/>
          <p:cNvSpPr>
            <a:spLocks noChangeArrowheads="1"/>
          </p:cNvSpPr>
          <p:nvPr/>
        </p:nvSpPr>
        <p:spPr bwMode="auto">
          <a:xfrm rot="5400000">
            <a:off x="1814513" y="2400300"/>
            <a:ext cx="5334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8" name="矩形 7"/>
          <p:cNvSpPr>
            <a:spLocks noChangeArrowheads="1"/>
          </p:cNvSpPr>
          <p:nvPr/>
        </p:nvSpPr>
        <p:spPr bwMode="auto">
          <a:xfrm>
            <a:off x="4513263" y="2598738"/>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D60093"/>
                </a:solidFill>
              </a:rPr>
              <a:t>architecture   based upon </a:t>
            </a:r>
            <a:r>
              <a:rPr lang="en-US" altLang="zh-CN" sz="2400" dirty="0">
                <a:solidFill>
                  <a:srgbClr val="FF0000"/>
                </a:solidFill>
              </a:rPr>
              <a:t>principle</a:t>
            </a:r>
            <a:r>
              <a:rPr lang="en-US" altLang="zh-CN" sz="2400" dirty="0"/>
              <a:t>, </a:t>
            </a:r>
            <a:r>
              <a:rPr lang="en-US" altLang="zh-CN" sz="2400" dirty="0">
                <a:solidFill>
                  <a:srgbClr val="D60093"/>
                </a:solidFill>
              </a:rPr>
              <a:t>and not upon </a:t>
            </a:r>
            <a:r>
              <a:rPr lang="en-US" altLang="zh-CN" sz="2400" dirty="0">
                <a:solidFill>
                  <a:srgbClr val="0000FF"/>
                </a:solidFill>
              </a:rPr>
              <a:t>precedent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additive="base">
                                        <p:cTn id="3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Date Placeholder 1"/>
          <p:cNvSpPr>
            <a:spLocks noGrp="1"/>
          </p:cNvSpPr>
          <p:nvPr>
            <p:ph type="dt" sz="quarter" idx="10"/>
          </p:nvPr>
        </p:nvSpPr>
        <p:spPr>
          <a:xfrm>
            <a:off x="0" y="6500192"/>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241BDC4-BA83-482A-9201-43AE308B17D4}" type="datetime1">
              <a:rPr lang="zh-CN" altLang="en-US" sz="1200" smtClean="0"/>
              <a:pPr>
                <a:spcBef>
                  <a:spcPct val="0"/>
                </a:spcBef>
                <a:buFontTx/>
                <a:buNone/>
              </a:pPr>
              <a:t>2021/9/4</a:t>
            </a:fld>
            <a:endParaRPr lang="en-US" altLang="zh-CN" sz="1200" smtClean="0"/>
          </a:p>
        </p:txBody>
      </p:sp>
      <p:sp>
        <p:nvSpPr>
          <p:cNvPr id="208899" name="Text Box 2"/>
          <p:cNvSpPr txBox="1">
            <a:spLocks noChangeArrowheads="1"/>
          </p:cNvSpPr>
          <p:nvPr/>
        </p:nvSpPr>
        <p:spPr bwMode="auto">
          <a:xfrm>
            <a:off x="454027" y="463591"/>
            <a:ext cx="807841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dirty="0">
                <a:latin typeface="微软雅黑" panose="020B0503020204020204" pitchFamily="34" charset="-122"/>
                <a:ea typeface="微软雅黑" panose="020B0503020204020204" pitchFamily="34" charset="-122"/>
              </a:rPr>
              <a:t>    CPU</a:t>
            </a:r>
            <a:r>
              <a:rPr lang="zh-CN" altLang="en-US" sz="2000" dirty="0">
                <a:latin typeface="微软雅黑" panose="020B0503020204020204" pitchFamily="34" charset="-122"/>
                <a:ea typeface="微软雅黑" panose="020B0503020204020204" pitchFamily="34" charset="-122"/>
              </a:rPr>
              <a:t>时间是可从</a:t>
            </a:r>
            <a:r>
              <a:rPr lang="zh-CN" altLang="en-US" sz="2000" b="1" dirty="0">
                <a:latin typeface="微软雅黑" panose="020B0503020204020204" pitchFamily="34" charset="-122"/>
                <a:ea typeface="微软雅黑" panose="020B0503020204020204" pitchFamily="34" charset="-122"/>
              </a:rPr>
              <a:t>某个程序执行</a:t>
            </a:r>
            <a:r>
              <a:rPr lang="zh-CN" altLang="en-US" sz="2000" dirty="0">
                <a:latin typeface="微软雅黑" panose="020B0503020204020204" pitchFamily="34" charset="-122"/>
                <a:ea typeface="微软雅黑" panose="020B0503020204020204" pitchFamily="34" charset="-122"/>
              </a:rPr>
              <a:t>中得到的，且指令数也与具体程序有关。显然，如果在同一个处理机上运行</a:t>
            </a:r>
            <a:r>
              <a:rPr lang="zh-CN" altLang="en-US" sz="2000" b="1" dirty="0">
                <a:latin typeface="微软雅黑" panose="020B0503020204020204" pitchFamily="34" charset="-122"/>
                <a:ea typeface="微软雅黑" panose="020B0503020204020204" pitchFamily="34" charset="-122"/>
              </a:rPr>
              <a:t>不同的程序</a:t>
            </a:r>
            <a:r>
              <a:rPr lang="zh-CN" altLang="en-US" sz="2000" dirty="0">
                <a:latin typeface="微软雅黑" panose="020B0503020204020204" pitchFamily="34" charset="-122"/>
                <a:ea typeface="微软雅黑" panose="020B0503020204020204" pitchFamily="34" charset="-122"/>
              </a:rPr>
              <a:t>，所得的</a:t>
            </a:r>
            <a:r>
              <a:rPr lang="en-US" altLang="zh-CN" sz="2000" b="1" i="1" dirty="0">
                <a:latin typeface="微软雅黑" panose="020B0503020204020204" pitchFamily="34" charset="-122"/>
                <a:ea typeface="微软雅黑" panose="020B0503020204020204" pitchFamily="34" charset="-122"/>
              </a:rPr>
              <a:t>CPI</a:t>
            </a:r>
            <a:r>
              <a:rPr lang="zh-CN" altLang="en-US" sz="2000" b="1" dirty="0">
                <a:latin typeface="微软雅黑" panose="020B0503020204020204" pitchFamily="34" charset="-122"/>
                <a:ea typeface="微软雅黑" panose="020B0503020204020204" pitchFamily="34" charset="-122"/>
              </a:rPr>
              <a:t>也可能是不同的</a:t>
            </a:r>
            <a:r>
              <a:rPr lang="zh-CN" altLang="en-US" sz="2000" dirty="0">
                <a:latin typeface="微软雅黑" panose="020B0503020204020204" pitchFamily="34" charset="-122"/>
                <a:ea typeface="微软雅黑" panose="020B0503020204020204" pitchFamily="34" charset="-122"/>
              </a:rPr>
              <a:t>。所以，作为衡量</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运行速度的指标</a:t>
            </a:r>
            <a:r>
              <a:rPr lang="en-US" altLang="zh-CN" sz="2000" i="1" dirty="0">
                <a:latin typeface="微软雅黑" panose="020B0503020204020204" pitchFamily="34" charset="-122"/>
                <a:ea typeface="微软雅黑" panose="020B0503020204020204" pitchFamily="34" charset="-122"/>
              </a:rPr>
              <a:t>CPI</a:t>
            </a:r>
            <a:r>
              <a:rPr lang="zh-CN" altLang="en-US" sz="2000" dirty="0">
                <a:latin typeface="微软雅黑" panose="020B0503020204020204" pitchFamily="34" charset="-122"/>
                <a:ea typeface="微软雅黑" panose="020B0503020204020204" pitchFamily="34" charset="-122"/>
              </a:rPr>
              <a:t>，通常是一种概率统计的结果。</a:t>
            </a:r>
          </a:p>
        </p:txBody>
      </p:sp>
      <p:sp>
        <p:nvSpPr>
          <p:cNvPr id="208900" name="Text Box 3"/>
          <p:cNvSpPr txBox="1">
            <a:spLocks noChangeArrowheads="1"/>
          </p:cNvSpPr>
          <p:nvPr/>
        </p:nvSpPr>
        <p:spPr bwMode="auto">
          <a:xfrm>
            <a:off x="454027" y="1793379"/>
            <a:ext cx="8222430" cy="2068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假定通过许多程序的统计，得知第</a:t>
            </a:r>
            <a:r>
              <a:rPr lang="en-US" altLang="zh-CN" sz="2000" i="1"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类指令的使用</a:t>
            </a:r>
            <a:r>
              <a:rPr lang="zh-CN" altLang="en-US" sz="2000" dirty="0" smtClean="0">
                <a:latin typeface="微软雅黑" panose="020B0503020204020204" pitchFamily="34" charset="-122"/>
                <a:ea typeface="微软雅黑" panose="020B0503020204020204" pitchFamily="34" charset="-122"/>
              </a:rPr>
              <a:t>概率为</a:t>
            </a:r>
            <a:r>
              <a:rPr lang="en-US" altLang="zh-CN" sz="2000" i="1" dirty="0">
                <a:solidFill>
                  <a:schemeClr val="tx2"/>
                </a:solidFill>
                <a:latin typeface="微软雅黑" panose="020B0503020204020204" pitchFamily="34" charset="-122"/>
                <a:ea typeface="微软雅黑" panose="020B0503020204020204" pitchFamily="34" charset="-122"/>
              </a:rPr>
              <a:t>P</a:t>
            </a:r>
            <a:r>
              <a:rPr lang="en-US" altLang="zh-CN" sz="2000" i="1" baseline="-25000" dirty="0">
                <a:solidFill>
                  <a:schemeClr val="tx2"/>
                </a:solidFill>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，而执行该类指令所需的时钟周期数为</a:t>
            </a:r>
            <a:r>
              <a:rPr lang="en-US" altLang="zh-CN" sz="2000" i="1" dirty="0" err="1">
                <a:solidFill>
                  <a:schemeClr val="tx2"/>
                </a:solidFill>
                <a:latin typeface="微软雅黑" panose="020B0503020204020204" pitchFamily="34" charset="-122"/>
                <a:ea typeface="微软雅黑" panose="020B0503020204020204" pitchFamily="34" charset="-122"/>
              </a:rPr>
              <a:t>CPI</a:t>
            </a:r>
            <a:r>
              <a:rPr lang="en-US" altLang="zh-CN" sz="2000" i="1" baseline="-25000" dirty="0" err="1">
                <a:solidFill>
                  <a:schemeClr val="tx2"/>
                </a:solidFill>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，而</a:t>
            </a:r>
            <a:r>
              <a:rPr lang="zh-CN" altLang="en-US" sz="2000" dirty="0" smtClean="0">
                <a:latin typeface="微软雅黑" panose="020B0503020204020204" pitchFamily="34" charset="-122"/>
                <a:ea typeface="微软雅黑" panose="020B0503020204020204" pitchFamily="34" charset="-122"/>
              </a:rPr>
              <a:t>全部指令</a:t>
            </a:r>
            <a:r>
              <a:rPr lang="zh-CN" altLang="en-US" sz="2000" dirty="0">
                <a:latin typeface="微软雅黑" panose="020B0503020204020204" pitchFamily="34" charset="-122"/>
                <a:ea typeface="微软雅黑" panose="020B0503020204020204" pitchFamily="34" charset="-122"/>
              </a:rPr>
              <a:t>的类别数为</a:t>
            </a:r>
            <a:r>
              <a:rPr lang="en-US" altLang="zh-CN" sz="2000" i="1" dirty="0">
                <a:solidFill>
                  <a:schemeClr val="tx2"/>
                </a:solidFill>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，该处理机的统计平均</a:t>
            </a:r>
            <a:r>
              <a:rPr lang="en-US" altLang="zh-CN" sz="2000" i="1" dirty="0" smtClean="0">
                <a:latin typeface="微软雅黑" panose="020B0503020204020204" pitchFamily="34" charset="-122"/>
                <a:ea typeface="微软雅黑" panose="020B0503020204020204" pitchFamily="34" charset="-122"/>
              </a:rPr>
              <a:t>CPI </a:t>
            </a:r>
            <a:r>
              <a:rPr lang="zh-CN" altLang="en-US" sz="2000" dirty="0" smtClean="0">
                <a:latin typeface="微软雅黑" panose="020B0503020204020204" pitchFamily="34" charset="-122"/>
                <a:ea typeface="微软雅黑" panose="020B0503020204020204" pitchFamily="34" charset="-122"/>
              </a:rPr>
              <a:t>就</a:t>
            </a:r>
            <a:r>
              <a:rPr lang="zh-CN" altLang="en-US" sz="2000" dirty="0">
                <a:latin typeface="微软雅黑" panose="020B0503020204020204" pitchFamily="34" charset="-122"/>
                <a:ea typeface="微软雅黑" panose="020B0503020204020204" pitchFamily="34" charset="-122"/>
              </a:rPr>
              <a:t>为：</a:t>
            </a:r>
          </a:p>
          <a:p>
            <a:pPr eaLnBrk="1" hangingPunct="1">
              <a:lnSpc>
                <a:spcPct val="124000"/>
              </a:lnSpc>
              <a:spcBef>
                <a:spcPts val="400"/>
              </a:spcBef>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a:t>
            </a:r>
          </a:p>
        </p:txBody>
      </p:sp>
      <p:graphicFrame>
        <p:nvGraphicFramePr>
          <p:cNvPr id="208901" name="Object 4"/>
          <p:cNvGraphicFramePr>
            <a:graphicFrameLocks noChangeAspect="1"/>
          </p:cNvGraphicFramePr>
          <p:nvPr>
            <p:extLst>
              <p:ext uri="{D42A27DB-BD31-4B8C-83A1-F6EECF244321}">
                <p14:modId xmlns:p14="http://schemas.microsoft.com/office/powerpoint/2010/main" val="4039777349"/>
              </p:ext>
            </p:extLst>
          </p:nvPr>
        </p:nvGraphicFramePr>
        <p:xfrm>
          <a:off x="2047057" y="3046175"/>
          <a:ext cx="3962400" cy="1066800"/>
        </p:xfrm>
        <a:graphic>
          <a:graphicData uri="http://schemas.openxmlformats.org/presentationml/2006/ole">
            <mc:AlternateContent xmlns:mc="http://schemas.openxmlformats.org/markup-compatibility/2006">
              <mc:Choice xmlns:v="urn:schemas-microsoft-com:vml" Requires="v">
                <p:oleObj spid="_x0000_s208962" r:id="rId3" imgW="1171575" imgH="371475" progId="">
                  <p:embed/>
                </p:oleObj>
              </mc:Choice>
              <mc:Fallback>
                <p:oleObj r:id="rId3" imgW="1171575" imgH="37147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057" y="3046175"/>
                        <a:ext cx="3962400" cy="10668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PPBand194"/>
          <p:cNvSpPr txBox="1">
            <a:spLocks noChangeArrowheads="1"/>
          </p:cNvSpPr>
          <p:nvPr/>
        </p:nvSpPr>
        <p:spPr bwMode="auto">
          <a:xfrm>
            <a:off x="523057" y="4284712"/>
            <a:ext cx="304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CC6600"/>
                </a:solidFill>
                <a:latin typeface="宋体" panose="02010600030101010101" pitchFamily="2" charset="-122"/>
              </a:rPr>
              <a:t>如何提高系统性能？</a:t>
            </a:r>
            <a:endParaRPr lang="zh-CN" altLang="en-US" b="1" dirty="0">
              <a:solidFill>
                <a:srgbClr val="CC3300"/>
              </a:solidFill>
            </a:endParaRPr>
          </a:p>
        </p:txBody>
      </p:sp>
      <p:sp>
        <p:nvSpPr>
          <p:cNvPr id="9" name="PPBand195"/>
          <p:cNvSpPr txBox="1">
            <a:spLocks noChangeArrowheads="1"/>
          </p:cNvSpPr>
          <p:nvPr/>
        </p:nvSpPr>
        <p:spPr bwMode="auto">
          <a:xfrm>
            <a:off x="3681413" y="4546650"/>
            <a:ext cx="2362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t>减小平均</a:t>
            </a:r>
            <a:r>
              <a:rPr lang="en-US" altLang="zh-CN" b="1"/>
              <a:t>CPI</a:t>
            </a:r>
          </a:p>
        </p:txBody>
      </p:sp>
      <p:sp>
        <p:nvSpPr>
          <p:cNvPr id="10" name="PPBand196"/>
          <p:cNvSpPr txBox="1">
            <a:spLocks noChangeArrowheads="1"/>
          </p:cNvSpPr>
          <p:nvPr/>
        </p:nvSpPr>
        <p:spPr bwMode="auto">
          <a:xfrm>
            <a:off x="1624013" y="4927650"/>
            <a:ext cx="723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宋体" panose="02010600030101010101" pitchFamily="2" charset="-122"/>
              </a:rPr>
              <a:t>　　　　　　　　↓</a:t>
            </a:r>
          </a:p>
          <a:p>
            <a:pPr eaLnBrk="1" hangingPunct="1">
              <a:spcBef>
                <a:spcPct val="0"/>
              </a:spcBef>
              <a:buFontTx/>
              <a:buNone/>
            </a:pPr>
            <a:r>
              <a:rPr lang="zh-CN" altLang="en-US" b="1">
                <a:latin typeface="宋体" panose="02010600030101010101" pitchFamily="2" charset="-122"/>
              </a:rPr>
              <a:t>减小频繁使用（</a:t>
            </a:r>
            <a:r>
              <a:rPr lang="en-US" altLang="zh-CN" b="1">
                <a:latin typeface="宋体" panose="02010600030101010101" pitchFamily="2" charset="-122"/>
              </a:rPr>
              <a:t>Ii/IN</a:t>
            </a:r>
            <a:r>
              <a:rPr lang="zh-CN" altLang="en-US" b="1">
                <a:latin typeface="宋体" panose="02010600030101010101" pitchFamily="2" charset="-122"/>
              </a:rPr>
              <a:t>较大</a:t>
            </a:r>
            <a:r>
              <a:rPr lang="en-US" altLang="zh-CN" b="1">
                <a:latin typeface="宋体" panose="02010600030101010101" pitchFamily="2" charset="-122"/>
              </a:rPr>
              <a:t>) </a:t>
            </a:r>
            <a:r>
              <a:rPr lang="zh-CN" altLang="en-US" b="1">
                <a:latin typeface="宋体" panose="02010600030101010101" pitchFamily="2" charset="-122"/>
              </a:rPr>
              <a:t>指令的</a:t>
            </a:r>
            <a:r>
              <a:rPr lang="en-US" altLang="zh-CN" b="1">
                <a:latin typeface="宋体" panose="02010600030101010101" pitchFamily="2" charset="-122"/>
              </a:rPr>
              <a:t>CPI</a:t>
            </a:r>
            <a:endParaRPr lang="en-US" altLang="zh-CN" b="1"/>
          </a:p>
        </p:txBody>
      </p:sp>
      <p:sp>
        <p:nvSpPr>
          <p:cNvPr id="11" name="PPBand197"/>
          <p:cNvSpPr txBox="1">
            <a:spLocks noChangeArrowheads="1"/>
          </p:cNvSpPr>
          <p:nvPr/>
        </p:nvSpPr>
        <p:spPr bwMode="auto">
          <a:xfrm>
            <a:off x="2386013" y="5857925"/>
            <a:ext cx="502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CC6600"/>
                </a:solidFill>
              </a:rPr>
              <a:t>↑</a:t>
            </a:r>
            <a:r>
              <a:rPr lang="zh-CN" altLang="en-US" b="1">
                <a:solidFill>
                  <a:srgbClr val="CC6600"/>
                </a:solidFill>
              </a:rPr>
              <a:t>大概率事件优先原则的应用</a:t>
            </a:r>
          </a:p>
        </p:txBody>
      </p:sp>
      <p:sp>
        <p:nvSpPr>
          <p:cNvPr id="208906" name="页脚占位符 4"/>
          <p:cNvSpPr>
            <a:spLocks noGrp="1"/>
          </p:cNvSpPr>
          <p:nvPr>
            <p:ph type="ftr" sz="quarter" idx="11"/>
          </p:nvPr>
        </p:nvSpPr>
        <p:spPr>
          <a:xfrm>
            <a:off x="3124200" y="6423992"/>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0890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78BD4A9-6F76-409F-A3F8-FA5D7ED92EAC}" type="slidenum">
              <a:rPr lang="en-US" altLang="zh-CN" sz="1200" smtClean="0"/>
              <a:pPr>
                <a:spcBef>
                  <a:spcPct val="0"/>
                </a:spcBef>
                <a:buFontTx/>
                <a:buNone/>
              </a:pPr>
              <a:t>130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B1A50DC-7E1B-44B2-9CDE-87AE53E1DBE3}" type="datetime1">
              <a:rPr lang="zh-CN" altLang="en-US" sz="1200" smtClean="0">
                <a:latin typeface="微软雅黑" panose="020B0503020204020204" pitchFamily="34" charset="-122"/>
                <a:ea typeface="微软雅黑" panose="020B0503020204020204" pitchFamily="34" charset="-122"/>
              </a:rPr>
              <a:pPr>
                <a:spcBef>
                  <a:spcPct val="0"/>
                </a:spcBef>
                <a:buFontTx/>
                <a:buNone/>
              </a:pPr>
              <a:t>2021/9/4</a:t>
            </a:fld>
            <a:endParaRPr lang="en-US" altLang="zh-CN" sz="1200" smtClean="0">
              <a:latin typeface="微软雅黑" panose="020B0503020204020204" pitchFamily="34" charset="-122"/>
              <a:ea typeface="微软雅黑" panose="020B0503020204020204" pitchFamily="34" charset="-122"/>
            </a:endParaRPr>
          </a:p>
        </p:txBody>
      </p:sp>
      <p:sp>
        <p:nvSpPr>
          <p:cNvPr id="209923" name="Text Box 2"/>
          <p:cNvSpPr txBox="1">
            <a:spLocks noChangeArrowheads="1"/>
          </p:cNvSpPr>
          <p:nvPr/>
        </p:nvSpPr>
        <p:spPr bwMode="auto">
          <a:xfrm>
            <a:off x="539750" y="201613"/>
            <a:ext cx="8494633" cy="540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smtClean="0">
                <a:solidFill>
                  <a:schemeClr val="accent2"/>
                </a:solidFill>
                <a:latin typeface="微软雅黑" panose="020B0503020204020204" pitchFamily="34" charset="-122"/>
                <a:ea typeface="微软雅黑" panose="020B0503020204020204" pitchFamily="34" charset="-122"/>
              </a:rPr>
              <a:t>例：</a:t>
            </a:r>
            <a:r>
              <a:rPr lang="zh-CN" altLang="en-US" sz="2400" dirty="0">
                <a:solidFill>
                  <a:schemeClr val="accent2"/>
                </a:solidFill>
                <a:latin typeface="微软雅黑" panose="020B0503020204020204" pitchFamily="34" charset="-122"/>
                <a:ea typeface="微软雅黑" panose="020B0503020204020204" pitchFamily="34" charset="-122"/>
              </a:rPr>
              <a:t>假定某</a:t>
            </a:r>
            <a:r>
              <a:rPr lang="en-US" altLang="zh-CN" sz="2400" dirty="0">
                <a:solidFill>
                  <a:schemeClr val="accent2"/>
                </a:solidFill>
                <a:latin typeface="微软雅黑" panose="020B0503020204020204" pitchFamily="34" charset="-122"/>
                <a:ea typeface="微软雅黑" panose="020B0503020204020204" pitchFamily="34" charset="-122"/>
              </a:rPr>
              <a:t>CPU</a:t>
            </a:r>
            <a:r>
              <a:rPr lang="zh-CN" altLang="en-US" sz="2400" dirty="0">
                <a:solidFill>
                  <a:schemeClr val="accent2"/>
                </a:solidFill>
                <a:latin typeface="微软雅黑" panose="020B0503020204020204" pitchFamily="34" charset="-122"/>
                <a:ea typeface="微软雅黑" panose="020B0503020204020204" pitchFamily="34" charset="-122"/>
              </a:rPr>
              <a:t>的主频为</a:t>
            </a:r>
            <a:r>
              <a:rPr lang="en-US" altLang="zh-CN" sz="2400" dirty="0">
                <a:solidFill>
                  <a:schemeClr val="accent2"/>
                </a:solidFill>
                <a:latin typeface="微软雅黑" panose="020B0503020204020204" pitchFamily="34" charset="-122"/>
                <a:ea typeface="微软雅黑" panose="020B0503020204020204" pitchFamily="34" charset="-122"/>
              </a:rPr>
              <a:t>500MHz</a:t>
            </a:r>
            <a:r>
              <a:rPr lang="zh-CN" altLang="en-US" sz="2400" dirty="0">
                <a:solidFill>
                  <a:schemeClr val="accent2"/>
                </a:solidFill>
                <a:latin typeface="微软雅黑" panose="020B0503020204020204" pitchFamily="34" charset="-122"/>
                <a:ea typeface="微软雅黑" panose="020B0503020204020204" pitchFamily="34" charset="-122"/>
              </a:rPr>
              <a:t>，据统计，其各类指令使</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用的概率和执行所需时钟数列出在下表中，请确定该处理机每</a:t>
            </a:r>
          </a:p>
          <a:p>
            <a:pPr eaLnBrk="1" hangingPunct="1">
              <a:lnSpc>
                <a:spcPct val="124000"/>
              </a:lnSpc>
              <a:spcBef>
                <a:spcPts val="40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条指令的平均执行时间</a:t>
            </a:r>
            <a:r>
              <a:rPr lang="zh-CN" altLang="en-US" sz="2400" dirty="0" smtClean="0">
                <a:solidFill>
                  <a:schemeClr val="accent2"/>
                </a:solidFill>
                <a:latin typeface="微软雅黑" panose="020B0503020204020204" pitchFamily="34" charset="-122"/>
                <a:ea typeface="微软雅黑" panose="020B0503020204020204" pitchFamily="34" charset="-122"/>
              </a:rPr>
              <a:t>。</a:t>
            </a:r>
          </a:p>
          <a:p>
            <a:pPr eaLnBrk="1" hangingPunct="1">
              <a:spcBef>
                <a:spcPct val="0"/>
              </a:spcBef>
              <a:buFontTx/>
              <a:buNone/>
            </a:pPr>
            <a:r>
              <a:rPr lang="zh-CN" altLang="en-US" sz="2400" dirty="0" smtClean="0">
                <a:latin typeface="微软雅黑" panose="020B0503020204020204" pitchFamily="34" charset="-122"/>
                <a:ea typeface="微软雅黑" panose="020B0503020204020204" pitchFamily="34" charset="-122"/>
              </a:rPr>
              <a:t>指令类型</a:t>
            </a:r>
            <a:r>
              <a:rPr lang="zh-CN" altLang="en-US" sz="2400" dirty="0">
                <a:latin typeface="微软雅黑" panose="020B0503020204020204" pitchFamily="34" charset="-122"/>
                <a:ea typeface="微软雅黑" panose="020B0503020204020204" pitchFamily="34" charset="-122"/>
              </a:rPr>
              <a:t>	             出现概率（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执行周期数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加法、减法、移位	         </a:t>
            </a:r>
            <a:r>
              <a:rPr lang="en-US" altLang="zh-CN" sz="2400" dirty="0">
                <a:latin typeface="微软雅黑" panose="020B0503020204020204" pitchFamily="34" charset="-122"/>
                <a:ea typeface="微软雅黑" panose="020B0503020204020204" pitchFamily="34" charset="-122"/>
              </a:rPr>
              <a:t>20	                     1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取数、存数	                  </a:t>
            </a:r>
            <a:r>
              <a:rPr lang="zh-CN" altLang="en-US"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40	                     2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乘法、除法               </a:t>
            </a:r>
            <a:r>
              <a:rPr lang="zh-CN" altLang="en-US"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5	                     3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浮点加、浮点减	         </a:t>
            </a:r>
            <a:r>
              <a:rPr lang="en-US" altLang="zh-CN" sz="2400" dirty="0">
                <a:latin typeface="微软雅黑" panose="020B0503020204020204" pitchFamily="34" charset="-122"/>
                <a:ea typeface="微软雅黑" panose="020B0503020204020204" pitchFamily="34" charset="-122"/>
              </a:rPr>
              <a:t>20	                     5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中断	                           </a:t>
            </a:r>
            <a:r>
              <a:rPr lang="zh-CN" altLang="en-US"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10	                     5	</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输入、输出	                    </a:t>
            </a:r>
            <a:r>
              <a:rPr lang="zh-CN" altLang="en-US"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5	                     10	</a:t>
            </a:r>
          </a:p>
          <a:p>
            <a:pPr eaLnBrk="1" hangingPunct="1">
              <a:lnSpc>
                <a:spcPct val="124000"/>
              </a:lnSpc>
              <a:spcBef>
                <a:spcPts val="400"/>
              </a:spcBef>
              <a:buFontTx/>
              <a:buNone/>
            </a:pP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		</a:t>
            </a:r>
          </a:p>
          <a:p>
            <a:pPr eaLnBrk="1" hangingPunct="1">
              <a:spcBef>
                <a:spcPct val="0"/>
              </a:spcBef>
              <a:buFontTx/>
              <a:buNone/>
            </a:pPr>
            <a:endParaRPr lang="en-US" altLang="zh-CN" sz="2400" dirty="0">
              <a:latin typeface="微软雅黑" panose="020B0503020204020204" pitchFamily="34" charset="-122"/>
              <a:ea typeface="微软雅黑" panose="020B0503020204020204" pitchFamily="34" charset="-122"/>
            </a:endParaRPr>
          </a:p>
        </p:txBody>
      </p:sp>
      <p:sp>
        <p:nvSpPr>
          <p:cNvPr id="209924" name="Rectangle 3"/>
          <p:cNvSpPr>
            <a:spLocks noChangeArrowheads="1"/>
          </p:cNvSpPr>
          <p:nvPr/>
        </p:nvSpPr>
        <p:spPr bwMode="auto">
          <a:xfrm>
            <a:off x="323528" y="1615147"/>
            <a:ext cx="7543800" cy="27432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latin typeface="微软雅黑" panose="020B0503020204020204" pitchFamily="34" charset="-122"/>
              <a:ea typeface="微软雅黑" panose="020B0503020204020204" pitchFamily="34" charset="-122"/>
            </a:endParaRPr>
          </a:p>
        </p:txBody>
      </p:sp>
      <p:sp>
        <p:nvSpPr>
          <p:cNvPr id="209925" name="Line 4"/>
          <p:cNvSpPr>
            <a:spLocks noChangeShapeType="1"/>
          </p:cNvSpPr>
          <p:nvPr/>
        </p:nvSpPr>
        <p:spPr bwMode="auto">
          <a:xfrm>
            <a:off x="306636" y="20445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26" name="Line 5"/>
          <p:cNvSpPr>
            <a:spLocks noChangeShapeType="1"/>
          </p:cNvSpPr>
          <p:nvPr/>
        </p:nvSpPr>
        <p:spPr bwMode="auto">
          <a:xfrm>
            <a:off x="306636" y="24255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27" name="Line 6"/>
          <p:cNvSpPr>
            <a:spLocks noChangeShapeType="1"/>
          </p:cNvSpPr>
          <p:nvPr/>
        </p:nvSpPr>
        <p:spPr bwMode="auto">
          <a:xfrm>
            <a:off x="306636" y="28065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28" name="Line 7"/>
          <p:cNvSpPr>
            <a:spLocks noChangeShapeType="1"/>
          </p:cNvSpPr>
          <p:nvPr/>
        </p:nvSpPr>
        <p:spPr bwMode="auto">
          <a:xfrm>
            <a:off x="306636" y="31113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29" name="Line 8"/>
          <p:cNvSpPr>
            <a:spLocks noChangeShapeType="1"/>
          </p:cNvSpPr>
          <p:nvPr/>
        </p:nvSpPr>
        <p:spPr bwMode="auto">
          <a:xfrm>
            <a:off x="306636" y="34923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30" name="Line 9"/>
          <p:cNvSpPr>
            <a:spLocks noChangeShapeType="1"/>
          </p:cNvSpPr>
          <p:nvPr/>
        </p:nvSpPr>
        <p:spPr bwMode="auto">
          <a:xfrm>
            <a:off x="306636" y="3873365"/>
            <a:ext cx="754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31" name="Line 10"/>
          <p:cNvSpPr>
            <a:spLocks noChangeShapeType="1"/>
          </p:cNvSpPr>
          <p:nvPr/>
        </p:nvSpPr>
        <p:spPr bwMode="auto">
          <a:xfrm>
            <a:off x="3126036" y="1587365"/>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9932" name="Line 11"/>
          <p:cNvSpPr>
            <a:spLocks noChangeShapeType="1"/>
          </p:cNvSpPr>
          <p:nvPr/>
        </p:nvSpPr>
        <p:spPr bwMode="auto">
          <a:xfrm>
            <a:off x="5640636" y="1587365"/>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306636" y="4594361"/>
            <a:ext cx="8366125" cy="232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1800" dirty="0">
                <a:latin typeface="微软雅黑" panose="020B0503020204020204" pitchFamily="34" charset="-122"/>
                <a:ea typeface="微软雅黑" panose="020B0503020204020204" pitchFamily="34" charset="-122"/>
              </a:rPr>
              <a:t>解：根据式（</a:t>
            </a:r>
            <a:r>
              <a:rPr lang="en-US" altLang="zh-CN" sz="1800" dirty="0">
                <a:latin typeface="微软雅黑" panose="020B0503020204020204" pitchFamily="34" charset="-122"/>
                <a:ea typeface="微软雅黑" panose="020B0503020204020204" pitchFamily="34" charset="-122"/>
              </a:rPr>
              <a:t>1-2</a:t>
            </a:r>
            <a:r>
              <a:rPr lang="zh-CN" altLang="en-US" sz="1800" dirty="0">
                <a:latin typeface="微软雅黑" panose="020B0503020204020204" pitchFamily="34" charset="-122"/>
                <a:ea typeface="微软雅黑" panose="020B0503020204020204" pitchFamily="34" charset="-122"/>
              </a:rPr>
              <a:t>）可知</a:t>
            </a:r>
          </a:p>
          <a:p>
            <a:pPr eaLnBrk="1" hangingPunct="1">
              <a:lnSpc>
                <a:spcPct val="124000"/>
              </a:lnSpc>
              <a:spcBef>
                <a:spcPts val="400"/>
              </a:spcBef>
              <a:buFontTx/>
              <a:buNone/>
            </a:pP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CPI = 0.2×1 + 0.4×2 + 0.05×3 + 0.2×5 + 0.1×5 + 0.05×10     = 3.15</a:t>
            </a:r>
          </a:p>
          <a:p>
            <a:pPr eaLnBrk="1" hangingPunct="1">
              <a:lnSpc>
                <a:spcPct val="124000"/>
              </a:lnSpc>
              <a:spcBef>
                <a:spcPts val="400"/>
              </a:spcBef>
              <a:buFontTx/>
              <a:buNone/>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每条指令平均执行时间</a:t>
            </a:r>
            <a:r>
              <a:rPr lang="en-US" altLang="zh-CN" sz="1800" dirty="0">
                <a:latin typeface="微软雅黑" panose="020B0503020204020204" pitchFamily="34" charset="-122"/>
                <a:ea typeface="微软雅黑" panose="020B0503020204020204" pitchFamily="34" charset="-122"/>
              </a:rPr>
              <a:t>T = 3.15×2ns = 6.3ns</a:t>
            </a:r>
          </a:p>
          <a:p>
            <a:pPr eaLnBrk="1" hangingPunct="1">
              <a:lnSpc>
                <a:spcPct val="124000"/>
              </a:lnSpc>
              <a:spcBef>
                <a:spcPts val="400"/>
              </a:spcBef>
              <a:buFontTx/>
              <a:buNone/>
            </a:pPr>
            <a:r>
              <a:rPr lang="zh-CN" altLang="en-US" sz="1800" dirty="0">
                <a:solidFill>
                  <a:srgbClr val="C00000"/>
                </a:solidFill>
                <a:latin typeface="微软雅黑" panose="020B0503020204020204" pitchFamily="34" charset="-122"/>
                <a:ea typeface="微软雅黑" panose="020B0503020204020204" pitchFamily="34" charset="-122"/>
              </a:rPr>
              <a:t>这种</a:t>
            </a:r>
            <a:r>
              <a:rPr lang="en-US" altLang="zh-CN" sz="1800" dirty="0">
                <a:solidFill>
                  <a:srgbClr val="C00000"/>
                </a:solidFill>
                <a:latin typeface="微软雅黑" panose="020B0503020204020204" pitchFamily="34" charset="-122"/>
                <a:ea typeface="微软雅黑" panose="020B0503020204020204" pitchFamily="34" charset="-122"/>
              </a:rPr>
              <a:t>CPI</a:t>
            </a:r>
            <a:r>
              <a:rPr lang="zh-CN" altLang="en-US" sz="1800" dirty="0">
                <a:solidFill>
                  <a:srgbClr val="C00000"/>
                </a:solidFill>
                <a:latin typeface="微软雅黑" panose="020B0503020204020204" pitchFamily="34" charset="-122"/>
                <a:ea typeface="微软雅黑" panose="020B0503020204020204" pitchFamily="34" charset="-122"/>
              </a:rPr>
              <a:t>计算方法的有效性前提：每种指令在程序设计中使用的概率必须尽量统计准确。</a:t>
            </a:r>
          </a:p>
          <a:p>
            <a:pPr eaLnBrk="1" hangingPunct="1">
              <a:lnSpc>
                <a:spcPct val="124000"/>
              </a:lnSpc>
              <a:spcBef>
                <a:spcPts val="400"/>
              </a:spcBef>
              <a:buFontTx/>
              <a:buNone/>
            </a:pPr>
            <a:endParaRPr lang="zh-CN" altLang="en-US" sz="1800" dirty="0">
              <a:latin typeface="微软雅黑" panose="020B0503020204020204" pitchFamily="34" charset="-122"/>
              <a:ea typeface="微软雅黑" panose="020B0503020204020204" pitchFamily="34" charset="-122"/>
            </a:endParaRPr>
          </a:p>
        </p:txBody>
      </p:sp>
      <p:sp>
        <p:nvSpPr>
          <p:cNvPr id="20993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latin typeface="微软雅黑" panose="020B0503020204020204" pitchFamily="34" charset="-122"/>
                <a:ea typeface="微软雅黑" panose="020B0503020204020204" pitchFamily="34" charset="-122"/>
              </a:rPr>
              <a:t>余腊生  </a:t>
            </a:r>
          </a:p>
          <a:p>
            <a:pPr>
              <a:spcBef>
                <a:spcPct val="0"/>
              </a:spcBef>
              <a:buFontTx/>
              <a:buNone/>
            </a:pPr>
            <a:r>
              <a:rPr lang="zh-CN" altLang="en-US" sz="1200" smtClean="0">
                <a:latin typeface="微软雅黑" panose="020B0503020204020204" pitchFamily="34" charset="-122"/>
                <a:ea typeface="微软雅黑" panose="020B0503020204020204" pitchFamily="34" charset="-122"/>
              </a:rPr>
              <a:t> </a:t>
            </a:r>
            <a:r>
              <a:rPr lang="zh-CN" altLang="en-US" sz="1200" smtClean="0">
                <a:solidFill>
                  <a:srgbClr val="FF0066"/>
                </a:solidFill>
                <a:latin typeface="微软雅黑" panose="020B0503020204020204" pitchFamily="34" charset="-122"/>
                <a:ea typeface="微软雅黑" panose="020B0503020204020204" pitchFamily="34" charset="-122"/>
              </a:rPr>
              <a:t>版权所有，违者必究</a:t>
            </a:r>
          </a:p>
        </p:txBody>
      </p:sp>
      <p:sp>
        <p:nvSpPr>
          <p:cNvPr id="20993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latin typeface="微软雅黑" panose="020B0503020204020204" pitchFamily="34" charset="-122"/>
                <a:ea typeface="微软雅黑" panose="020B0503020204020204" pitchFamily="34" charset="-122"/>
              </a:rPr>
              <a:t>Lecture 01-</a:t>
            </a:r>
            <a:fld id="{34DF48D3-1C31-4122-B25E-E06C59C509BE}" type="slidenum">
              <a:rPr lang="en-US" altLang="zh-CN" sz="1200" smtClean="0">
                <a:latin typeface="微软雅黑" panose="020B0503020204020204" pitchFamily="34" charset="-122"/>
                <a:ea typeface="微软雅黑" panose="020B0503020204020204" pitchFamily="34" charset="-122"/>
              </a:rPr>
              <a:pPr>
                <a:spcBef>
                  <a:spcPct val="0"/>
                </a:spcBef>
                <a:buFontTx/>
                <a:buNone/>
              </a:pPr>
              <a:t>131</a:t>
            </a:fld>
            <a:endParaRPr lang="en-US" altLang="zh-CN" sz="120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928A995-1182-4427-986C-324CA3BA1807}" type="datetime1">
              <a:rPr lang="zh-CN" altLang="en-US" sz="1200" smtClean="0"/>
              <a:pPr>
                <a:spcBef>
                  <a:spcPct val="0"/>
                </a:spcBef>
                <a:buFontTx/>
                <a:buNone/>
              </a:pPr>
              <a:t>2021/9/4</a:t>
            </a:fld>
            <a:endParaRPr lang="en-US" altLang="zh-CN" sz="1200" smtClean="0"/>
          </a:p>
        </p:txBody>
      </p:sp>
      <p:sp>
        <p:nvSpPr>
          <p:cNvPr id="210947" name="PPBand198"/>
          <p:cNvSpPr txBox="1">
            <a:spLocks noChangeArrowheads="1"/>
          </p:cNvSpPr>
          <p:nvPr/>
        </p:nvSpPr>
        <p:spPr bwMode="auto">
          <a:xfrm>
            <a:off x="228600" y="304800"/>
            <a:ext cx="8534400" cy="170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0"/>
              </a:spcBef>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例： </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机执行的程序中有</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转移指令</a:t>
            </a:r>
            <a:r>
              <a:rPr lang="en-US" altLang="zh-CN" sz="2400" b="1" dirty="0">
                <a:latin typeface="微软雅黑" panose="020B0503020204020204" pitchFamily="34" charset="-122"/>
                <a:ea typeface="微软雅黑" panose="020B0503020204020204" pitchFamily="34" charset="-122"/>
              </a:rPr>
              <a:t>(2TC)</a:t>
            </a:r>
            <a:r>
              <a:rPr lang="zh-CN" altLang="en-US" sz="2400" b="1" dirty="0">
                <a:latin typeface="微软雅黑" panose="020B0503020204020204" pitchFamily="34" charset="-122"/>
                <a:ea typeface="微软雅黑" panose="020B0503020204020204" pitchFamily="34" charset="-122"/>
              </a:rPr>
              <a:t>，转移指令都需要一条比较指令</a:t>
            </a:r>
            <a:r>
              <a:rPr lang="en-US" altLang="zh-CN" sz="2400" b="1" dirty="0">
                <a:latin typeface="微软雅黑" panose="020B0503020204020204" pitchFamily="34" charset="-122"/>
                <a:ea typeface="微软雅黑" panose="020B0503020204020204" pitchFamily="34" charset="-122"/>
              </a:rPr>
              <a:t>(1TC)</a:t>
            </a:r>
            <a:r>
              <a:rPr lang="zh-CN" altLang="en-US" sz="2400" b="1" dirty="0">
                <a:latin typeface="微软雅黑" panose="020B0503020204020204" pitchFamily="34" charset="-122"/>
                <a:ea typeface="微软雅黑" panose="020B0503020204020204" pitchFamily="34" charset="-122"/>
              </a:rPr>
              <a:t>配合，其他指令</a:t>
            </a:r>
            <a:r>
              <a:rPr lang="en-US" altLang="zh-CN" sz="2400" b="1" dirty="0">
                <a:latin typeface="微软雅黑" panose="020B0503020204020204" pitchFamily="34" charset="-122"/>
                <a:ea typeface="微软雅黑" panose="020B0503020204020204" pitchFamily="34" charset="-122"/>
              </a:rPr>
              <a:t>1TC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机中转移指令包含比较指令，但</a:t>
            </a:r>
            <a:r>
              <a:rPr lang="en-US" altLang="zh-CN" sz="2400" b="1" dirty="0">
                <a:latin typeface="微软雅黑" panose="020B0503020204020204" pitchFamily="34" charset="-122"/>
                <a:ea typeface="微软雅黑" panose="020B0503020204020204" pitchFamily="34" charset="-122"/>
              </a:rPr>
              <a:t>TC</a:t>
            </a:r>
            <a:r>
              <a:rPr lang="zh-CN" altLang="en-US" sz="2400" b="1" dirty="0">
                <a:latin typeface="微软雅黑" panose="020B0503020204020204" pitchFamily="34" charset="-122"/>
                <a:ea typeface="微软雅黑" panose="020B0503020204020204" pitchFamily="34" charset="-122"/>
              </a:rPr>
              <a:t>比</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机慢</a:t>
            </a: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机、</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机哪个工作速度快？</a:t>
            </a:r>
          </a:p>
        </p:txBody>
      </p:sp>
      <p:sp>
        <p:nvSpPr>
          <p:cNvPr id="607235" name="PPBand199"/>
          <p:cNvSpPr txBox="1">
            <a:spLocks noChangeArrowheads="1"/>
          </p:cNvSpPr>
          <p:nvPr/>
        </p:nvSpPr>
        <p:spPr bwMode="auto">
          <a:xfrm>
            <a:off x="241300" y="2268265"/>
            <a:ext cx="8610600"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0"/>
              </a:spcBef>
              <a:buFontTx/>
              <a:buNone/>
            </a:pPr>
            <a:r>
              <a:rPr lang="en-US" altLang="zh-CN" sz="2400" b="1" dirty="0">
                <a:solidFill>
                  <a:srgbClr val="00B050"/>
                </a:solidFill>
                <a:latin typeface="微软雅黑" panose="020B0503020204020204" pitchFamily="34" charset="-122"/>
                <a:ea typeface="微软雅黑" panose="020B0503020204020204" pitchFamily="34" charset="-122"/>
              </a:rPr>
              <a:t>  A</a:t>
            </a:r>
            <a:r>
              <a:rPr lang="zh-CN" altLang="en-US" sz="2400" b="1" dirty="0">
                <a:solidFill>
                  <a:srgbClr val="00B050"/>
                </a:solidFill>
                <a:latin typeface="微软雅黑" panose="020B0503020204020204" pitchFamily="34" charset="-122"/>
                <a:ea typeface="微软雅黑" panose="020B0503020204020204" pitchFamily="34" charset="-122"/>
              </a:rPr>
              <a:t>机：</a:t>
            </a:r>
            <a:r>
              <a:rPr lang="en-US" altLang="zh-CN" sz="2400" b="1" dirty="0">
                <a:solidFill>
                  <a:srgbClr val="00B050"/>
                </a:solidFill>
                <a:latin typeface="微软雅黑" panose="020B0503020204020204" pitchFamily="34" charset="-122"/>
                <a:ea typeface="微软雅黑" panose="020B0503020204020204" pitchFamily="34" charset="-122"/>
              </a:rPr>
              <a:t>TCPUA=INA×(0.2 × 2+0.2 × 1+0.6 × 1)×TCA</a:t>
            </a:r>
          </a:p>
          <a:p>
            <a:pPr eaLnBrk="1" hangingPunct="1">
              <a:lnSpc>
                <a:spcPts val="3200"/>
              </a:lnSpc>
              <a:spcBef>
                <a:spcPct val="0"/>
              </a:spcBef>
              <a:buFontTx/>
              <a:buNone/>
            </a:pPr>
            <a:r>
              <a:rPr lang="en-US" altLang="zh-CN" sz="2400" b="1" dirty="0">
                <a:solidFill>
                  <a:srgbClr val="00B050"/>
                </a:solidFill>
                <a:latin typeface="微软雅黑" panose="020B0503020204020204" pitchFamily="34" charset="-122"/>
                <a:ea typeface="微软雅黑" panose="020B0503020204020204" pitchFamily="34" charset="-122"/>
              </a:rPr>
              <a:t>                         =1.2 INA× TCA</a:t>
            </a:r>
            <a:endParaRPr lang="en-US" altLang="zh-CN" sz="2400" b="1" baseline="-25000" dirty="0">
              <a:solidFill>
                <a:srgbClr val="00B050"/>
              </a:solidFill>
              <a:latin typeface="微软雅黑" panose="020B0503020204020204" pitchFamily="34" charset="-122"/>
              <a:ea typeface="微软雅黑" panose="020B0503020204020204" pitchFamily="34" charset="-122"/>
            </a:endParaRPr>
          </a:p>
        </p:txBody>
      </p:sp>
      <p:sp>
        <p:nvSpPr>
          <p:cNvPr id="607236" name="PPBand200"/>
          <p:cNvSpPr txBox="1">
            <a:spLocks noChangeArrowheads="1"/>
          </p:cNvSpPr>
          <p:nvPr/>
        </p:nvSpPr>
        <p:spPr bwMode="auto">
          <a:xfrm>
            <a:off x="203200" y="3295117"/>
            <a:ext cx="8686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0"/>
              </a:spcBef>
              <a:buFontTx/>
              <a:buNone/>
            </a:pPr>
            <a:r>
              <a:rPr lang="en-US" altLang="zh-CN" sz="2400" b="1" dirty="0">
                <a:solidFill>
                  <a:srgbClr val="00CCFF"/>
                </a:solidFill>
                <a:latin typeface="微软雅黑" panose="020B0503020204020204" pitchFamily="34" charset="-122"/>
                <a:ea typeface="微软雅黑" panose="020B0503020204020204" pitchFamily="34" charset="-122"/>
              </a:rPr>
              <a:t>  B</a:t>
            </a:r>
            <a:r>
              <a:rPr lang="zh-CN" altLang="en-US" sz="2400" b="1" dirty="0">
                <a:solidFill>
                  <a:srgbClr val="00CCFF"/>
                </a:solidFill>
                <a:latin typeface="微软雅黑" panose="020B0503020204020204" pitchFamily="34" charset="-122"/>
                <a:ea typeface="微软雅黑" panose="020B0503020204020204" pitchFamily="34" charset="-122"/>
              </a:rPr>
              <a:t>机：</a:t>
            </a:r>
            <a:r>
              <a:rPr lang="en-US" altLang="zh-CN" sz="2400" b="1" dirty="0">
                <a:solidFill>
                  <a:srgbClr val="00CCFF"/>
                </a:solidFill>
                <a:latin typeface="微软雅黑" panose="020B0503020204020204" pitchFamily="34" charset="-122"/>
                <a:ea typeface="微软雅黑" panose="020B0503020204020204" pitchFamily="34" charset="-122"/>
              </a:rPr>
              <a:t>TCPUB=0.8INA×((0.2/0.8) × 2+(1- 0.2/0.8) × 1)</a:t>
            </a:r>
          </a:p>
          <a:p>
            <a:pPr eaLnBrk="1" hangingPunct="1">
              <a:lnSpc>
                <a:spcPts val="3200"/>
              </a:lnSpc>
              <a:spcBef>
                <a:spcPct val="0"/>
              </a:spcBef>
              <a:buFontTx/>
              <a:buNone/>
            </a:pPr>
            <a:r>
              <a:rPr lang="en-US" altLang="zh-CN" sz="2400" b="1" dirty="0">
                <a:solidFill>
                  <a:srgbClr val="00CCFF"/>
                </a:solidFill>
                <a:latin typeface="微软雅黑" panose="020B0503020204020204" pitchFamily="34" charset="-122"/>
                <a:ea typeface="微软雅黑" panose="020B0503020204020204" pitchFamily="34" charset="-122"/>
              </a:rPr>
              <a:t>                             ×1.15TCA</a:t>
            </a:r>
          </a:p>
          <a:p>
            <a:pPr eaLnBrk="1" hangingPunct="1">
              <a:lnSpc>
                <a:spcPts val="3200"/>
              </a:lnSpc>
              <a:spcBef>
                <a:spcPct val="0"/>
              </a:spcBef>
              <a:buFontTx/>
              <a:buNone/>
            </a:pPr>
            <a:r>
              <a:rPr lang="en-US" altLang="zh-CN" sz="2400" b="1" dirty="0">
                <a:solidFill>
                  <a:srgbClr val="00CCFF"/>
                </a:solidFill>
                <a:latin typeface="微软雅黑" panose="020B0503020204020204" pitchFamily="34" charset="-122"/>
                <a:ea typeface="微软雅黑" panose="020B0503020204020204" pitchFamily="34" charset="-122"/>
              </a:rPr>
              <a:t>                         =1.15 INA× TCA</a:t>
            </a:r>
            <a:endParaRPr lang="en-US" altLang="zh-CN" sz="2400" b="1" baseline="-25000" dirty="0">
              <a:solidFill>
                <a:srgbClr val="00CCFF"/>
              </a:solidFill>
              <a:latin typeface="微软雅黑" panose="020B0503020204020204" pitchFamily="34" charset="-122"/>
              <a:ea typeface="微软雅黑" panose="020B0503020204020204" pitchFamily="34" charset="-122"/>
            </a:endParaRPr>
          </a:p>
        </p:txBody>
      </p:sp>
      <p:sp>
        <p:nvSpPr>
          <p:cNvPr id="607237" name="PPBand201"/>
          <p:cNvSpPr txBox="1">
            <a:spLocks noChangeArrowheads="1"/>
          </p:cNvSpPr>
          <p:nvPr/>
        </p:nvSpPr>
        <p:spPr bwMode="auto">
          <a:xfrm>
            <a:off x="241300" y="4800600"/>
            <a:ext cx="5715000" cy="4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0"/>
              </a:spcBef>
              <a:buFontTx/>
              <a:buNone/>
            </a:pPr>
            <a:r>
              <a:rPr lang="en-US" altLang="zh-CN" sz="2400" b="1" dirty="0">
                <a:solidFill>
                  <a:srgbClr val="D60093"/>
                </a:solidFill>
                <a:latin typeface="微软雅黑" panose="020B0503020204020204" pitchFamily="34" charset="-122"/>
                <a:ea typeface="微软雅黑" panose="020B0503020204020204" pitchFamily="34" charset="-122"/>
              </a:rPr>
              <a:t>  </a:t>
            </a:r>
            <a:r>
              <a:rPr lang="zh-CN" altLang="en-US" sz="2400" b="1" dirty="0">
                <a:solidFill>
                  <a:srgbClr val="D60093"/>
                </a:solidFill>
                <a:latin typeface="微软雅黑" panose="020B0503020204020204" pitchFamily="34" charset="-122"/>
                <a:ea typeface="微软雅黑" panose="020B0503020204020204" pitchFamily="34" charset="-122"/>
              </a:rPr>
              <a:t>结果：</a:t>
            </a:r>
            <a:r>
              <a:rPr lang="en-US" altLang="zh-CN" sz="2400" b="1" dirty="0">
                <a:solidFill>
                  <a:srgbClr val="D60093"/>
                </a:solidFill>
                <a:latin typeface="微软雅黑" panose="020B0503020204020204" pitchFamily="34" charset="-122"/>
                <a:ea typeface="微软雅黑" panose="020B0503020204020204" pitchFamily="34" charset="-122"/>
              </a:rPr>
              <a:t>B</a:t>
            </a:r>
            <a:r>
              <a:rPr lang="zh-CN" altLang="en-US" sz="2400" b="1" dirty="0">
                <a:solidFill>
                  <a:srgbClr val="D60093"/>
                </a:solidFill>
                <a:latin typeface="微软雅黑" panose="020B0503020204020204" pitchFamily="34" charset="-122"/>
                <a:ea typeface="微软雅黑" panose="020B0503020204020204" pitchFamily="34" charset="-122"/>
              </a:rPr>
              <a:t>机比</a:t>
            </a:r>
            <a:r>
              <a:rPr lang="en-US" altLang="zh-CN" sz="2400" b="1" dirty="0">
                <a:solidFill>
                  <a:srgbClr val="D60093"/>
                </a:solidFill>
                <a:latin typeface="微软雅黑" panose="020B0503020204020204" pitchFamily="34" charset="-122"/>
                <a:ea typeface="微软雅黑" panose="020B0503020204020204" pitchFamily="34" charset="-122"/>
              </a:rPr>
              <a:t>A</a:t>
            </a:r>
            <a:r>
              <a:rPr lang="zh-CN" altLang="en-US" sz="2400" b="1" dirty="0">
                <a:solidFill>
                  <a:srgbClr val="D60093"/>
                </a:solidFill>
                <a:latin typeface="微软雅黑" panose="020B0503020204020204" pitchFamily="34" charset="-122"/>
                <a:ea typeface="微软雅黑" panose="020B0503020204020204" pitchFamily="34" charset="-122"/>
              </a:rPr>
              <a:t>机工作速度快。</a:t>
            </a:r>
          </a:p>
        </p:txBody>
      </p:sp>
      <p:sp>
        <p:nvSpPr>
          <p:cNvPr id="607238" name="PPBand202"/>
          <p:cNvSpPr txBox="1">
            <a:spLocks noChangeArrowheads="1"/>
          </p:cNvSpPr>
          <p:nvPr/>
        </p:nvSpPr>
        <p:spPr bwMode="auto">
          <a:xfrm>
            <a:off x="214908" y="5508753"/>
            <a:ext cx="8534400" cy="4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spcBef>
                <a:spcPct val="0"/>
              </a:spcBef>
              <a:buFontTx/>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注意：不能仅按主频衡量系统性能。</a:t>
            </a:r>
          </a:p>
        </p:txBody>
      </p:sp>
      <p:sp>
        <p:nvSpPr>
          <p:cNvPr id="21095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1095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26BE42E-568D-41EA-ADC3-B21DA41C03D4}" type="slidenum">
              <a:rPr lang="en-US" altLang="zh-CN" sz="1200" smtClean="0"/>
              <a:pPr>
                <a:spcBef>
                  <a:spcPct val="0"/>
                </a:spcBef>
                <a:buFontTx/>
                <a:buNone/>
              </a:pPr>
              <a:t>132</a:t>
            </a:fld>
            <a:endParaRPr lang="en-US" altLang="zh-CN" sz="1200" smtClean="0"/>
          </a:p>
        </p:txBody>
      </p:sp>
      <p:sp>
        <p:nvSpPr>
          <p:cNvPr id="10" name="矩形 9"/>
          <p:cNvSpPr>
            <a:spLocks noChangeArrowheads="1"/>
          </p:cNvSpPr>
          <p:nvPr/>
        </p:nvSpPr>
        <p:spPr bwMode="auto">
          <a:xfrm>
            <a:off x="1417638" y="5982088"/>
            <a:ext cx="77263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b="1" dirty="0">
                <a:solidFill>
                  <a:srgbClr val="0070C0"/>
                </a:solidFill>
              </a:rPr>
              <a:t>思考：根据</a:t>
            </a:r>
            <a:r>
              <a:rPr lang="en-US" altLang="zh-CN" sz="2400" b="1" dirty="0">
                <a:solidFill>
                  <a:srgbClr val="0070C0"/>
                </a:solidFill>
              </a:rPr>
              <a:t>CPI</a:t>
            </a:r>
            <a:r>
              <a:rPr lang="zh-CN" altLang="en-US" sz="2400" b="1" dirty="0">
                <a:solidFill>
                  <a:srgbClr val="0070C0"/>
                </a:solidFill>
              </a:rPr>
              <a:t>指标的计算，思考</a:t>
            </a:r>
            <a:r>
              <a:rPr lang="en-US" altLang="zh-CN" sz="2400" b="1" dirty="0">
                <a:solidFill>
                  <a:srgbClr val="0070C0"/>
                </a:solidFill>
              </a:rPr>
              <a:t>RISC</a:t>
            </a:r>
            <a:r>
              <a:rPr lang="zh-CN" altLang="en-US" sz="2400" b="1" dirty="0">
                <a:solidFill>
                  <a:srgbClr val="0070C0"/>
                </a:solidFill>
              </a:rPr>
              <a:t>设计思路。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7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7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07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072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5" grpId="0" autoUpdateAnimBg="0"/>
      <p:bldP spid="607236" grpId="0" autoUpdateAnimBg="0"/>
      <p:bldP spid="607237" grpId="0" autoUpdateAnimBg="0"/>
      <p:bldP spid="607238" grpId="0" autoUpdateAnimBg="0"/>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1111A1C-759D-4B37-9091-8A0B9B692E0E}" type="datetime1">
              <a:rPr lang="zh-CN" altLang="en-US" sz="1200" smtClean="0"/>
              <a:pPr>
                <a:spcBef>
                  <a:spcPct val="0"/>
                </a:spcBef>
                <a:buFontTx/>
                <a:buNone/>
              </a:pPr>
              <a:t>2021/9/4</a:t>
            </a:fld>
            <a:endParaRPr lang="en-US" altLang="zh-CN" sz="1200" smtClean="0"/>
          </a:p>
        </p:txBody>
      </p:sp>
      <p:sp>
        <p:nvSpPr>
          <p:cNvPr id="212995" name="Rectangle 2"/>
          <p:cNvSpPr>
            <a:spLocks noGrp="1" noChangeArrowheads="1"/>
          </p:cNvSpPr>
          <p:nvPr>
            <p:ph type="body" idx="1"/>
          </p:nvPr>
        </p:nvSpPr>
        <p:spPr>
          <a:xfrm>
            <a:off x="179388" y="260350"/>
            <a:ext cx="8713787" cy="6408738"/>
          </a:xfrm>
        </p:spPr>
        <p:txBody>
          <a:bodyPr/>
          <a:lstStyle/>
          <a:p>
            <a:pPr eaLnBrk="1" hangingPunct="1"/>
            <a:r>
              <a:rPr lang="zh-CN" altLang="en-US" b="1" smtClean="0">
                <a:solidFill>
                  <a:schemeClr val="tx2"/>
                </a:solidFill>
              </a:rPr>
              <a:t>二、  系统运行速度</a:t>
            </a:r>
            <a:r>
              <a:rPr lang="en-US" altLang="zh-CN" b="1" smtClean="0">
                <a:solidFill>
                  <a:schemeClr val="tx2"/>
                </a:solidFill>
              </a:rPr>
              <a:t>/</a:t>
            </a:r>
            <a:r>
              <a:rPr lang="zh-CN" altLang="en-US" b="1" smtClean="0">
                <a:solidFill>
                  <a:srgbClr val="FF3300"/>
                </a:solidFill>
              </a:rPr>
              <a:t>系统处理能力</a:t>
            </a:r>
            <a:endParaRPr lang="zh-CN" altLang="en-US" b="1" smtClean="0">
              <a:solidFill>
                <a:schemeClr val="tx2"/>
              </a:solidFill>
            </a:endParaRPr>
          </a:p>
          <a:p>
            <a:pPr eaLnBrk="1" hangingPunct="1"/>
            <a:endParaRPr lang="zh-CN" altLang="en-US" b="1" smtClean="0">
              <a:solidFill>
                <a:schemeClr val="tx2"/>
              </a:solidFill>
            </a:endParaRPr>
          </a:p>
          <a:p>
            <a:pPr eaLnBrk="1" hangingPunct="1"/>
            <a:r>
              <a:rPr lang="en-US" altLang="zh-CN" b="1" smtClean="0">
                <a:solidFill>
                  <a:schemeClr val="tx2"/>
                </a:solidFill>
              </a:rPr>
              <a:t>CPI</a:t>
            </a:r>
            <a:r>
              <a:rPr lang="zh-CN" altLang="en-US" b="1" smtClean="0">
                <a:solidFill>
                  <a:schemeClr val="tx2"/>
                </a:solidFill>
              </a:rPr>
              <a:t>的含义：以</a:t>
            </a:r>
            <a:r>
              <a:rPr lang="en-US" altLang="zh-CN" b="1" smtClean="0">
                <a:solidFill>
                  <a:schemeClr val="tx2"/>
                </a:solidFill>
              </a:rPr>
              <a:t>CPU</a:t>
            </a:r>
            <a:r>
              <a:rPr lang="zh-CN" altLang="en-US" b="1" smtClean="0">
                <a:solidFill>
                  <a:schemeClr val="tx2"/>
                </a:solidFill>
              </a:rPr>
              <a:t>为评估的模块，以指令系统中各条指令被执行的概率（频度）为依据，以平均每条指令所花费的时钟周期数标尺，对</a:t>
            </a:r>
            <a:r>
              <a:rPr lang="en-US" altLang="zh-CN" b="1" smtClean="0">
                <a:solidFill>
                  <a:schemeClr val="tx2"/>
                </a:solidFill>
              </a:rPr>
              <a:t>CPU</a:t>
            </a:r>
            <a:r>
              <a:rPr lang="zh-CN" altLang="en-US" b="1" smtClean="0">
                <a:solidFill>
                  <a:schemeClr val="tx2"/>
                </a:solidFill>
              </a:rPr>
              <a:t>的速度进行评估。</a:t>
            </a:r>
          </a:p>
          <a:p>
            <a:pPr eaLnBrk="1" hangingPunct="1"/>
            <a:endParaRPr lang="zh-CN" altLang="en-US" b="1" smtClean="0">
              <a:solidFill>
                <a:schemeClr val="tx2"/>
              </a:solidFill>
            </a:endParaRPr>
          </a:p>
          <a:p>
            <a:pPr eaLnBrk="1" hangingPunct="1"/>
            <a:r>
              <a:rPr lang="zh-CN" altLang="en-US" b="1" smtClean="0">
                <a:solidFill>
                  <a:schemeClr val="tx2"/>
                </a:solidFill>
              </a:rPr>
              <a:t>但是如果以计算机系统整体作为一个被评估的模块，</a:t>
            </a:r>
            <a:r>
              <a:rPr lang="en-US" altLang="zh-CN" b="1" smtClean="0">
                <a:solidFill>
                  <a:schemeClr val="tx2"/>
                </a:solidFill>
              </a:rPr>
              <a:t>CPI</a:t>
            </a:r>
            <a:r>
              <a:rPr lang="zh-CN" altLang="en-US" b="1" smtClean="0">
                <a:solidFill>
                  <a:schemeClr val="tx2"/>
                </a:solidFill>
              </a:rPr>
              <a:t>显然是不合适的。</a:t>
            </a:r>
          </a:p>
        </p:txBody>
      </p:sp>
      <p:sp>
        <p:nvSpPr>
          <p:cNvPr id="363523" name="PPBand169"/>
          <p:cNvSpPr txBox="1">
            <a:spLocks noChangeArrowheads="1"/>
          </p:cNvSpPr>
          <p:nvPr/>
        </p:nvSpPr>
        <p:spPr bwMode="auto">
          <a:xfrm>
            <a:off x="395288" y="4868863"/>
            <a:ext cx="8353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通常用</a:t>
            </a:r>
            <a:r>
              <a:rPr lang="en-US" altLang="zh-CN" b="1">
                <a:latin typeface="宋体" panose="02010600030101010101" pitchFamily="2" charset="-122"/>
              </a:rPr>
              <a:t>MIPS</a:t>
            </a:r>
            <a:r>
              <a:rPr lang="zh-CN" altLang="en-US" b="1">
                <a:latin typeface="宋体" panose="02010600030101010101" pitchFamily="2" charset="-122"/>
              </a:rPr>
              <a:t>和</a:t>
            </a:r>
            <a:r>
              <a:rPr lang="en-US" altLang="zh-CN" b="1">
                <a:latin typeface="宋体" panose="02010600030101010101" pitchFamily="2" charset="-122"/>
              </a:rPr>
              <a:t>MFLOPS</a:t>
            </a:r>
            <a:r>
              <a:rPr lang="zh-CN" altLang="en-US" b="1">
                <a:latin typeface="宋体" panose="02010600030101010101" pitchFamily="2" charset="-122"/>
              </a:rPr>
              <a:t>反映系统（</a:t>
            </a:r>
            <a:r>
              <a:rPr lang="en-US" altLang="zh-CN" b="1">
                <a:latin typeface="宋体" panose="02010600030101010101" pitchFamily="2" charset="-122"/>
              </a:rPr>
              <a:t>CPU</a:t>
            </a:r>
            <a:r>
              <a:rPr lang="zh-CN" altLang="en-US" b="1">
                <a:latin typeface="宋体" panose="02010600030101010101" pitchFamily="2" charset="-122"/>
              </a:rPr>
              <a:t>）吞吐率。</a:t>
            </a:r>
            <a:endParaRPr lang="zh-CN" altLang="en-US" b="1"/>
          </a:p>
        </p:txBody>
      </p:sp>
      <p:sp>
        <p:nvSpPr>
          <p:cNvPr id="21299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1299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6E9D6B0-83FC-4D10-B8ED-DB6ECE423107}" type="slidenum">
              <a:rPr lang="en-US" altLang="zh-CN" sz="1200" smtClean="0"/>
              <a:pPr>
                <a:spcBef>
                  <a:spcPct val="0"/>
                </a:spcBef>
                <a:buFontTx/>
                <a:buNone/>
              </a:pPr>
              <a:t>133</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3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60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86B3D3C-C7C5-411C-AAB3-6A42F2EB7377}" type="datetime1">
              <a:rPr lang="zh-CN" altLang="en-US" sz="1200" smtClean="0"/>
              <a:pPr>
                <a:spcBef>
                  <a:spcPct val="0"/>
                </a:spcBef>
                <a:buFontTx/>
                <a:buNone/>
              </a:pPr>
              <a:t>2021/9/4</a:t>
            </a:fld>
            <a:endParaRPr lang="en-US" altLang="zh-CN" sz="1200" smtClean="0"/>
          </a:p>
        </p:txBody>
      </p:sp>
      <p:sp>
        <p:nvSpPr>
          <p:cNvPr id="216067" name="Rectangle 2"/>
          <p:cNvSpPr>
            <a:spLocks noGrp="1" noChangeArrowheads="1"/>
          </p:cNvSpPr>
          <p:nvPr>
            <p:ph type="title"/>
          </p:nvPr>
        </p:nvSpPr>
        <p:spPr/>
        <p:txBody>
          <a:bodyPr/>
          <a:lstStyle/>
          <a:p>
            <a:pPr eaLnBrk="1" hangingPunct="1"/>
            <a:r>
              <a:rPr lang="en-US" altLang="zh-CN" smtClean="0"/>
              <a:t>Measurement Tools</a:t>
            </a:r>
          </a:p>
        </p:txBody>
      </p:sp>
      <p:sp>
        <p:nvSpPr>
          <p:cNvPr id="250883" name="Rectangle 3"/>
          <p:cNvSpPr>
            <a:spLocks noGrp="1" noChangeArrowheads="1"/>
          </p:cNvSpPr>
          <p:nvPr>
            <p:ph type="body" idx="1"/>
          </p:nvPr>
        </p:nvSpPr>
        <p:spPr/>
        <p:txBody>
          <a:bodyPr/>
          <a:lstStyle/>
          <a:p>
            <a:pPr eaLnBrk="1" hangingPunct="1"/>
            <a:r>
              <a:rPr lang="en-US" altLang="zh-CN" dirty="0" smtClean="0"/>
              <a:t>Benchmarks, Traces, Mixes</a:t>
            </a:r>
          </a:p>
          <a:p>
            <a:pPr eaLnBrk="1" hangingPunct="1"/>
            <a:r>
              <a:rPr lang="en-US" altLang="zh-CN" dirty="0" smtClean="0"/>
              <a:t>Hardware: Cost, delay, area, power estimation</a:t>
            </a:r>
          </a:p>
          <a:p>
            <a:pPr eaLnBrk="1" hangingPunct="1"/>
            <a:r>
              <a:rPr lang="en-US" altLang="zh-CN" dirty="0" smtClean="0"/>
              <a:t>Simulation  (many  levels)</a:t>
            </a:r>
          </a:p>
          <a:p>
            <a:pPr lvl="1" eaLnBrk="1" hangingPunct="1"/>
            <a:r>
              <a:rPr lang="en-US" altLang="zh-CN" dirty="0" smtClean="0"/>
              <a:t>ISA, RT, Gate, Circuit level</a:t>
            </a:r>
          </a:p>
          <a:p>
            <a:pPr eaLnBrk="1" hangingPunct="1"/>
            <a:r>
              <a:rPr lang="en-US" altLang="zh-CN" dirty="0" smtClean="0"/>
              <a:t>Queuing Theory (analytic models)</a:t>
            </a:r>
          </a:p>
          <a:p>
            <a:pPr eaLnBrk="1" hangingPunct="1"/>
            <a:r>
              <a:rPr lang="en-US" altLang="zh-CN" dirty="0" smtClean="0"/>
              <a:t>Rules of Thumb</a:t>
            </a:r>
          </a:p>
          <a:p>
            <a:pPr eaLnBrk="1" hangingPunct="1"/>
            <a:r>
              <a:rPr lang="en-US" altLang="zh-CN" dirty="0" smtClean="0"/>
              <a:t>Fundamental “Laws”/Principles</a:t>
            </a:r>
          </a:p>
        </p:txBody>
      </p:sp>
      <p:sp>
        <p:nvSpPr>
          <p:cNvPr id="216069"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1607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1C81FF5-C20D-4264-8A02-58B84F100A70}" type="slidenum">
              <a:rPr lang="en-US" altLang="zh-CN" sz="1200" smtClean="0"/>
              <a:pPr>
                <a:spcBef>
                  <a:spcPct val="0"/>
                </a:spcBef>
                <a:buFontTx/>
                <a:buNone/>
              </a:pPr>
              <a:t>134</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088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088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2" end="2"/>
                                            </p:txEl>
                                          </p:spTgt>
                                        </p:tgtEl>
                                        <p:attrNameLst>
                                          <p:attrName>ppt_c</p:attrName>
                                        </p:attrNameLst>
                                      </p:cBhvr>
                                      <p:to>
                                        <a:schemeClr val="folHlink"/>
                                      </p:to>
                                    </p:animClr>
                                  </p:subTnLst>
                                </p:cTn>
                              </p:par>
                              <p:par>
                                <p:cTn id="15" presetID="1" presetClass="entr" presetSubtype="0" fill="hold" grpId="0" nodeType="withEffect">
                                  <p:stCondLst>
                                    <p:cond delay="0"/>
                                  </p:stCondLst>
                                  <p:childTnLst>
                                    <p:set>
                                      <p:cBhvr>
                                        <p:cTn id="16" dur="1" fill="hold">
                                          <p:stCondLst>
                                            <p:cond delay="499"/>
                                          </p:stCondLst>
                                        </p:cTn>
                                        <p:tgtEl>
                                          <p:spTgt spid="25088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088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4" end="4"/>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5088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5" end="5"/>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5088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50883">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81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1B921F0-6C2D-45AA-82B9-CF27DC1C4CFC}" type="datetime1">
              <a:rPr lang="zh-CN" altLang="en-US" sz="1200" smtClean="0"/>
              <a:pPr>
                <a:spcBef>
                  <a:spcPct val="0"/>
                </a:spcBef>
                <a:buFontTx/>
                <a:buNone/>
              </a:pPr>
              <a:t>2021/9/4</a:t>
            </a:fld>
            <a:endParaRPr lang="en-US" altLang="zh-CN" sz="1200" smtClean="0"/>
          </a:p>
        </p:txBody>
      </p:sp>
      <p:sp>
        <p:nvSpPr>
          <p:cNvPr id="2181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21811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0400C4E-16C8-458A-982D-008851625504}" type="slidenum">
              <a:rPr lang="en-US" altLang="zh-CN" sz="1200" smtClean="0"/>
              <a:pPr>
                <a:spcBef>
                  <a:spcPct val="0"/>
                </a:spcBef>
                <a:buFontTx/>
                <a:buNone/>
              </a:pPr>
              <a:t>135</a:t>
            </a:fld>
            <a:endParaRPr lang="en-US" altLang="zh-CN" sz="1200" smtClean="0"/>
          </a:p>
        </p:txBody>
      </p:sp>
      <p:sp>
        <p:nvSpPr>
          <p:cNvPr id="218117" name="Rectangle 6"/>
          <p:cNvSpPr>
            <a:spLocks noGrp="1" noChangeArrowheads="1"/>
          </p:cNvSpPr>
          <p:nvPr>
            <p:ph type="title"/>
          </p:nvPr>
        </p:nvSpPr>
        <p:spPr>
          <a:xfrm>
            <a:off x="685800" y="0"/>
            <a:ext cx="7772400" cy="1143000"/>
          </a:xfrm>
        </p:spPr>
        <p:txBody>
          <a:bodyPr/>
          <a:lstStyle/>
          <a:p>
            <a:pPr eaLnBrk="1" hangingPunct="1"/>
            <a:r>
              <a:rPr lang="en-US" altLang="zh-CN" sz="3600" smtClean="0"/>
              <a:t>Marketing Metrics</a:t>
            </a:r>
          </a:p>
        </p:txBody>
      </p:sp>
      <p:sp>
        <p:nvSpPr>
          <p:cNvPr id="218118" name="Rectangle 7"/>
          <p:cNvSpPr>
            <a:spLocks noGrp="1" noChangeArrowheads="1"/>
          </p:cNvSpPr>
          <p:nvPr>
            <p:ph type="body" idx="1"/>
          </p:nvPr>
        </p:nvSpPr>
        <p:spPr>
          <a:xfrm>
            <a:off x="381000" y="1143000"/>
            <a:ext cx="8534400" cy="5562600"/>
          </a:xfrm>
        </p:spPr>
        <p:txBody>
          <a:bodyPr/>
          <a:lstStyle/>
          <a:p>
            <a:pPr eaLnBrk="1" hangingPunct="1">
              <a:lnSpc>
                <a:spcPct val="90000"/>
              </a:lnSpc>
            </a:pPr>
            <a:r>
              <a:rPr lang="en-US" altLang="zh-CN" smtClean="0"/>
              <a:t>MIPS =Instruction Count / (Time * 10^6)</a:t>
            </a:r>
            <a:br>
              <a:rPr lang="en-US" altLang="zh-CN" smtClean="0"/>
            </a:br>
            <a:r>
              <a:rPr lang="en-US" altLang="zh-CN" smtClean="0"/>
              <a:t>           = (Frequency / CPI) / 10^6</a:t>
            </a:r>
          </a:p>
          <a:p>
            <a:pPr lvl="1" eaLnBrk="1" hangingPunct="1">
              <a:lnSpc>
                <a:spcPct val="90000"/>
              </a:lnSpc>
            </a:pPr>
            <a:r>
              <a:rPr lang="en-US" altLang="zh-CN" smtClean="0"/>
              <a:t> Not effective for machines with different instruction sets</a:t>
            </a:r>
          </a:p>
          <a:p>
            <a:pPr lvl="1" eaLnBrk="1" hangingPunct="1">
              <a:lnSpc>
                <a:spcPct val="90000"/>
              </a:lnSpc>
            </a:pPr>
            <a:r>
              <a:rPr lang="en-US" altLang="zh-CN" smtClean="0"/>
              <a:t> Not effective for programs with different instruction mixes</a:t>
            </a:r>
          </a:p>
          <a:p>
            <a:pPr lvl="1" eaLnBrk="1" hangingPunct="1">
              <a:lnSpc>
                <a:spcPct val="90000"/>
              </a:lnSpc>
            </a:pPr>
            <a:r>
              <a:rPr lang="en-US" altLang="zh-CN" smtClean="0"/>
              <a:t> Uncorrelated with performance</a:t>
            </a:r>
          </a:p>
          <a:p>
            <a:pPr eaLnBrk="1" hangingPunct="1">
              <a:lnSpc>
                <a:spcPct val="90000"/>
              </a:lnSpc>
            </a:pPr>
            <a:r>
              <a:rPr lang="en-US" altLang="zh-CN" smtClean="0"/>
              <a:t>MFLOPs = (FP Operations / Time) / 10^6</a:t>
            </a:r>
          </a:p>
          <a:p>
            <a:pPr lvl="1" eaLnBrk="1" hangingPunct="1">
              <a:lnSpc>
                <a:spcPct val="90000"/>
              </a:lnSpc>
            </a:pPr>
            <a:r>
              <a:rPr lang="en-US" altLang="zh-CN" smtClean="0"/>
              <a:t>  Machine dependent</a:t>
            </a:r>
          </a:p>
          <a:p>
            <a:pPr lvl="1" eaLnBrk="1" hangingPunct="1">
              <a:lnSpc>
                <a:spcPct val="90000"/>
              </a:lnSpc>
            </a:pPr>
            <a:r>
              <a:rPr lang="en-US" altLang="zh-CN" smtClean="0"/>
              <a:t>  Often not where time is spent</a:t>
            </a:r>
          </a:p>
          <a:p>
            <a:pPr eaLnBrk="1" hangingPunct="1">
              <a:lnSpc>
                <a:spcPct val="90000"/>
              </a:lnSpc>
            </a:pPr>
            <a:endParaRPr lang="en-US" altLang="zh-CN" smtClean="0"/>
          </a:p>
          <a:p>
            <a:pPr eaLnBrk="1" hangingPunct="1">
              <a:lnSpc>
                <a:spcPct val="90000"/>
              </a:lnSpc>
            </a:pPr>
            <a:r>
              <a:rPr lang="en-US" altLang="zh-CN" smtClean="0"/>
              <a:t>Peak 	- </a:t>
            </a:r>
            <a:r>
              <a:rPr lang="en-US" altLang="zh-CN" sz="2400" smtClean="0"/>
              <a:t>maximum able to achieve</a:t>
            </a:r>
          </a:p>
          <a:p>
            <a:pPr eaLnBrk="1" hangingPunct="1">
              <a:lnSpc>
                <a:spcPct val="90000"/>
              </a:lnSpc>
            </a:pPr>
            <a:r>
              <a:rPr lang="en-US" altLang="zh-CN" smtClean="0"/>
              <a:t>Average 	</a:t>
            </a:r>
            <a:r>
              <a:rPr lang="en-US" altLang="zh-CN" sz="2400" smtClean="0"/>
              <a:t>- for a set of benchmarks</a:t>
            </a:r>
          </a:p>
          <a:p>
            <a:pPr eaLnBrk="1" hangingPunct="1">
              <a:lnSpc>
                <a:spcPct val="90000"/>
              </a:lnSpc>
            </a:pPr>
            <a:r>
              <a:rPr lang="en-US" altLang="zh-CN" smtClean="0"/>
              <a:t>Relative 	- </a:t>
            </a:r>
            <a:r>
              <a:rPr lang="en-US" altLang="zh-CN" sz="2400" smtClean="0"/>
              <a:t>compared to another platform</a:t>
            </a:r>
            <a:endParaRPr lang="en-US" altLang="zh-CN" smtClean="0"/>
          </a:p>
        </p:txBody>
      </p:sp>
      <p:sp>
        <p:nvSpPr>
          <p:cNvPr id="257028" name="Rectangle 4"/>
          <p:cNvSpPr>
            <a:spLocks noChangeArrowheads="1"/>
          </p:cNvSpPr>
          <p:nvPr/>
        </p:nvSpPr>
        <p:spPr bwMode="auto">
          <a:xfrm>
            <a:off x="5448300" y="3716338"/>
            <a:ext cx="3581400" cy="1287462"/>
          </a:xfrm>
          <a:prstGeom prst="rect">
            <a:avLst/>
          </a:prstGeom>
          <a:solidFill>
            <a:schemeClr val="bg1"/>
          </a:solidFill>
          <a:ln w="12700">
            <a:solidFill>
              <a:schemeClr val="tx1"/>
            </a:solidFill>
            <a:prstDash val="sysDot"/>
            <a:miter lim="800000"/>
            <a:headEnd/>
            <a:tailEnd/>
          </a:ln>
          <a:effectLst>
            <a:outerShdw dist="107763" dir="2700000" algn="ctr" rotWithShape="0">
              <a:schemeClr val="bg2"/>
            </a:outerShdw>
          </a:effectLst>
        </p:spPr>
        <p:txBody>
          <a:bodyPr lIns="92075" tIns="46038" rIns="92075" bIns="46038">
            <a:spAutoFit/>
          </a:bodyPr>
          <a:lstStyle>
            <a:lvl1pPr>
              <a:spcBef>
                <a:spcPct val="20000"/>
              </a:spcBef>
              <a:buChar char="•"/>
              <a:tabLst>
                <a:tab pos="2571750" algn="l"/>
              </a:tabLst>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tabLst>
                <a:tab pos="25717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2571750" algn="l"/>
              </a:tabLst>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2571750" algn="l"/>
              </a:tabLst>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2571750" algn="l"/>
              </a:tabLst>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2571750" algn="l"/>
              </a:tabLs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2571750" algn="l"/>
              </a:tabLs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2571750" algn="l"/>
              </a:tabLs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2571750" algn="l"/>
              </a:tabLst>
              <a:defRPr kumimoji="1">
                <a:solidFill>
                  <a:schemeClr val="tx1"/>
                </a:solidFill>
                <a:latin typeface="Times New Roman" panose="02020603050405020304" pitchFamily="18" charset="0"/>
                <a:ea typeface="宋体" panose="02010600030101010101" pitchFamily="2" charset="-122"/>
              </a:defRPr>
            </a:lvl9pPr>
          </a:lstStyle>
          <a:p>
            <a:pPr>
              <a:lnSpc>
                <a:spcPct val="70000"/>
              </a:lnSpc>
              <a:spcBef>
                <a:spcPct val="50000"/>
              </a:spcBef>
              <a:buFontTx/>
              <a:buNone/>
            </a:pPr>
            <a:r>
              <a:rPr lang="en-US" altLang="zh-CN" sz="1800" b="1">
                <a:latin typeface="Arial" panose="020B0604020202020204" pitchFamily="34" charset="0"/>
              </a:rPr>
              <a:t>Normalized MFLOPS:</a:t>
            </a:r>
          </a:p>
          <a:p>
            <a:pPr lvl="1">
              <a:lnSpc>
                <a:spcPct val="70000"/>
              </a:lnSpc>
              <a:spcBef>
                <a:spcPct val="50000"/>
              </a:spcBef>
              <a:buFontTx/>
              <a:buNone/>
            </a:pPr>
            <a:r>
              <a:rPr lang="en-US" altLang="zh-CN" sz="1800" b="1">
                <a:latin typeface="Arial" panose="020B0604020202020204" pitchFamily="34" charset="0"/>
              </a:rPr>
              <a:t>add,sub,compare,mult   1</a:t>
            </a:r>
          </a:p>
          <a:p>
            <a:pPr lvl="1">
              <a:lnSpc>
                <a:spcPct val="70000"/>
              </a:lnSpc>
              <a:spcBef>
                <a:spcPct val="50000"/>
              </a:spcBef>
              <a:buFontTx/>
              <a:buNone/>
            </a:pPr>
            <a:r>
              <a:rPr lang="en-US" altLang="zh-CN" sz="1800" b="1">
                <a:latin typeface="Arial" panose="020B0604020202020204" pitchFamily="34" charset="0"/>
              </a:rPr>
              <a:t>divide, sqrt	        4</a:t>
            </a:r>
          </a:p>
          <a:p>
            <a:pPr lvl="1">
              <a:lnSpc>
                <a:spcPct val="70000"/>
              </a:lnSpc>
              <a:spcBef>
                <a:spcPct val="50000"/>
              </a:spcBef>
              <a:buFontTx/>
              <a:buNone/>
            </a:pPr>
            <a:r>
              <a:rPr lang="en-US" altLang="zh-CN" sz="1800" b="1">
                <a:latin typeface="Arial" panose="020B0604020202020204" pitchFamily="34" charset="0"/>
              </a:rPr>
              <a:t>exp, sin, . . .	        8</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028"/>
                                        </p:tgtEl>
                                        <p:attrNameLst>
                                          <p:attrName>style.visibility</p:attrName>
                                        </p:attrNameLst>
                                      </p:cBhvr>
                                      <p:to>
                                        <p:strVal val="visible"/>
                                      </p:to>
                                    </p:set>
                                    <p:anim calcmode="lin" valueType="num">
                                      <p:cBhvr additive="base">
                                        <p:cTn id="7" dur="500" fill="hold"/>
                                        <p:tgtEl>
                                          <p:spTgt spid="257028"/>
                                        </p:tgtEl>
                                        <p:attrNameLst>
                                          <p:attrName>ppt_x</p:attrName>
                                        </p:attrNameLst>
                                      </p:cBhvr>
                                      <p:tavLst>
                                        <p:tav tm="0">
                                          <p:val>
                                            <p:strVal val="#ppt_x"/>
                                          </p:val>
                                        </p:tav>
                                        <p:tav tm="100000">
                                          <p:val>
                                            <p:strVal val="#ppt_x"/>
                                          </p:val>
                                        </p:tav>
                                      </p:tavLst>
                                    </p:anim>
                                    <p:anim calcmode="lin" valueType="num">
                                      <p:cBhvr additive="base">
                                        <p:cTn id="8" dur="500" fill="hold"/>
                                        <p:tgtEl>
                                          <p:spTgt spid="257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EF85435-6CAE-40B9-AC9D-4EA21D01A7F9}" type="datetime1">
              <a:rPr lang="zh-CN" altLang="en-US" sz="1100" smtClean="0">
                <a:latin typeface="微软雅黑" panose="020B0503020204020204" pitchFamily="34" charset="-122"/>
                <a:ea typeface="微软雅黑" panose="020B0503020204020204" pitchFamily="34" charset="-122"/>
              </a:rPr>
              <a:pPr>
                <a:spcBef>
                  <a:spcPct val="0"/>
                </a:spcBef>
                <a:buFontTx/>
                <a:buNone/>
              </a:pPr>
              <a:t>2021/9/4</a:t>
            </a:fld>
            <a:endParaRPr lang="en-US" altLang="zh-CN" sz="1100" smtClean="0">
              <a:latin typeface="微软雅黑" panose="020B0503020204020204" pitchFamily="34" charset="-122"/>
              <a:ea typeface="微软雅黑" panose="020B0503020204020204" pitchFamily="34" charset="-122"/>
            </a:endParaRPr>
          </a:p>
        </p:txBody>
      </p:sp>
      <p:sp>
        <p:nvSpPr>
          <p:cNvPr id="220163" name="Text Box 2"/>
          <p:cNvSpPr txBox="1">
            <a:spLocks noChangeArrowheads="1"/>
          </p:cNvSpPr>
          <p:nvPr/>
        </p:nvSpPr>
        <p:spPr bwMode="auto">
          <a:xfrm>
            <a:off x="323850" y="188913"/>
            <a:ext cx="84963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3600"/>
              </a:lnSpc>
              <a:spcBef>
                <a:spcPct val="0"/>
              </a:spcBef>
              <a:buFontTx/>
              <a:buNone/>
            </a:pPr>
            <a:r>
              <a:rPr lang="en-US" altLang="zh-CN" b="1" dirty="0">
                <a:solidFill>
                  <a:schemeClr val="accent2"/>
                </a:solidFill>
                <a:latin typeface="微软雅黑" panose="020B0503020204020204" pitchFamily="34" charset="-122"/>
                <a:ea typeface="微软雅黑" panose="020B0503020204020204" pitchFamily="34" charset="-122"/>
              </a:rPr>
              <a:t>1</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MIPS</a:t>
            </a:r>
            <a:r>
              <a:rPr lang="zh-CN" altLang="en-US" b="1" dirty="0">
                <a:solidFill>
                  <a:schemeClr val="accent2"/>
                </a:solidFill>
                <a:latin typeface="微软雅黑" panose="020B0503020204020204" pitchFamily="34" charset="-122"/>
                <a:ea typeface="微软雅黑" panose="020B0503020204020204" pitchFamily="34" charset="-122"/>
              </a:rPr>
              <a:t>和</a:t>
            </a:r>
            <a:r>
              <a:rPr lang="en-US" altLang="zh-CN" b="1" dirty="0">
                <a:solidFill>
                  <a:schemeClr val="accent2"/>
                </a:solidFill>
                <a:latin typeface="微软雅黑" panose="020B0503020204020204" pitchFamily="34" charset="-122"/>
                <a:ea typeface="微软雅黑" panose="020B0503020204020204" pitchFamily="34" charset="-122"/>
              </a:rPr>
              <a:t>MFLOPS</a:t>
            </a:r>
          </a:p>
          <a:p>
            <a:pPr eaLnBrk="1" hangingPunct="1">
              <a:lnSpc>
                <a:spcPts val="3600"/>
              </a:lnSpc>
              <a:spcBef>
                <a:spcPct val="0"/>
              </a:spcBef>
              <a:buFontTx/>
              <a:buNone/>
            </a:pPr>
            <a:r>
              <a:rPr lang="en-US" altLang="zh-CN" sz="2400" b="1" dirty="0">
                <a:solidFill>
                  <a:schemeClr val="accent2"/>
                </a:solidFill>
                <a:latin typeface="微软雅黑" panose="020B0503020204020204" pitchFamily="34" charset="-122"/>
                <a:ea typeface="微软雅黑" panose="020B0503020204020204" pitchFamily="34" charset="-122"/>
              </a:rPr>
              <a:t>⑴ MIPS</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Million Instruction Per Second</a:t>
            </a:r>
            <a:r>
              <a:rPr lang="zh-CN" altLang="en-US" sz="2000" dirty="0">
                <a:solidFill>
                  <a:schemeClr val="accent2"/>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被称为每秒</a:t>
            </a:r>
            <a:r>
              <a:rPr lang="zh-CN" altLang="en-US" sz="2000" dirty="0" smtClean="0">
                <a:latin typeface="微软雅黑" panose="020B0503020204020204" pitchFamily="34" charset="-122"/>
                <a:ea typeface="微软雅黑" panose="020B0503020204020204" pitchFamily="34" charset="-122"/>
              </a:rPr>
              <a:t>百万</a:t>
            </a:r>
            <a:r>
              <a:rPr lang="zh-CN" altLang="en-US" sz="2000" dirty="0">
                <a:latin typeface="微软雅黑" panose="020B0503020204020204" pitchFamily="34" charset="-122"/>
                <a:ea typeface="微软雅黑" panose="020B0503020204020204" pitchFamily="34" charset="-122"/>
              </a:rPr>
              <a:t>条</a:t>
            </a:r>
            <a:r>
              <a:rPr lang="zh-CN" altLang="en-US" sz="2000" dirty="0" smtClean="0">
                <a:latin typeface="微软雅黑" panose="020B0503020204020204" pitchFamily="34" charset="-122"/>
                <a:ea typeface="微软雅黑" panose="020B0503020204020204" pitchFamily="34" charset="-122"/>
              </a:rPr>
              <a:t>指令，</a:t>
            </a:r>
            <a:r>
              <a:rPr lang="zh-CN" altLang="en-US" sz="2000" b="1" dirty="0">
                <a:latin typeface="微软雅黑" panose="020B0503020204020204" pitchFamily="34" charset="-122"/>
                <a:ea typeface="微软雅黑" panose="020B0503020204020204" pitchFamily="34" charset="-122"/>
              </a:rPr>
              <a:t>只适宜于评估标量机。</a:t>
            </a:r>
            <a:endParaRPr lang="zh-CN" altLang="en-US" sz="2000" b="1" dirty="0">
              <a:solidFill>
                <a:srgbClr val="CC6600"/>
              </a:solidFill>
              <a:latin typeface="微软雅黑" panose="020B0503020204020204" pitchFamily="34" charset="-122"/>
              <a:ea typeface="微软雅黑" panose="020B0503020204020204" pitchFamily="34" charset="-122"/>
            </a:endParaRPr>
          </a:p>
          <a:p>
            <a:pPr eaLnBrk="1" hangingPunct="1">
              <a:lnSpc>
                <a:spcPts val="36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ts val="36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ts val="3600"/>
              </a:lnSpc>
              <a:spcBef>
                <a:spcPct val="0"/>
              </a:spcBef>
              <a:buFontTx/>
              <a:buNone/>
            </a:pPr>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从定义式可以看出，系统的</a:t>
            </a:r>
            <a:r>
              <a:rPr lang="en-US" altLang="zh-CN" sz="2000" dirty="0">
                <a:latin typeface="微软雅黑" panose="020B0503020204020204" pitchFamily="34" charset="-122"/>
                <a:ea typeface="微软雅黑" panose="020B0503020204020204" pitchFamily="34" charset="-122"/>
              </a:rPr>
              <a:t>MIPS</a:t>
            </a:r>
            <a:r>
              <a:rPr lang="zh-CN" altLang="en-US" sz="2000" dirty="0">
                <a:latin typeface="微软雅黑" panose="020B0503020204020204" pitchFamily="34" charset="-122"/>
                <a:ea typeface="微软雅黑" panose="020B0503020204020204" pitchFamily="34" charset="-122"/>
              </a:rPr>
              <a:t>数值越大，表明其</a:t>
            </a:r>
            <a:r>
              <a:rPr lang="zh-CN" altLang="en-US" sz="2000" dirty="0" smtClean="0">
                <a:latin typeface="微软雅黑" panose="020B0503020204020204" pitchFamily="34" charset="-122"/>
                <a:ea typeface="微软雅黑" panose="020B0503020204020204" pitchFamily="34" charset="-122"/>
              </a:rPr>
              <a:t>运行速度</a:t>
            </a:r>
            <a:r>
              <a:rPr lang="zh-CN" altLang="en-US" sz="2000" dirty="0">
                <a:latin typeface="微软雅黑" panose="020B0503020204020204" pitchFamily="34" charset="-122"/>
                <a:ea typeface="微软雅黑" panose="020B0503020204020204" pitchFamily="34" charset="-122"/>
              </a:rPr>
              <a:t>也越快。</a:t>
            </a:r>
          </a:p>
          <a:p>
            <a:pPr eaLnBrk="1" hangingPunct="1">
              <a:lnSpc>
                <a:spcPts val="36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ts val="36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ts val="36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p:txBody>
      </p:sp>
      <p:graphicFrame>
        <p:nvGraphicFramePr>
          <p:cNvPr id="220164" name="Object 3"/>
          <p:cNvGraphicFramePr>
            <a:graphicFrameLocks noChangeAspect="1"/>
          </p:cNvGraphicFramePr>
          <p:nvPr>
            <p:extLst>
              <p:ext uri="{D42A27DB-BD31-4B8C-83A1-F6EECF244321}">
                <p14:modId xmlns:p14="http://schemas.microsoft.com/office/powerpoint/2010/main" val="4137341949"/>
              </p:ext>
            </p:extLst>
          </p:nvPr>
        </p:nvGraphicFramePr>
        <p:xfrm>
          <a:off x="2193590" y="1622908"/>
          <a:ext cx="4755232" cy="894453"/>
        </p:xfrm>
        <a:graphic>
          <a:graphicData uri="http://schemas.openxmlformats.org/presentationml/2006/ole">
            <mc:AlternateContent xmlns:mc="http://schemas.openxmlformats.org/markup-compatibility/2006">
              <mc:Choice xmlns:v="urn:schemas-microsoft-com:vml" Requires="v">
                <p:oleObj spid="_x0000_s220222" r:id="rId3" imgW="2124075" imgH="409575" progId="">
                  <p:embed/>
                </p:oleObj>
              </mc:Choice>
              <mc:Fallback>
                <p:oleObj r:id="rId3" imgW="2124075" imgH="4095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590" y="1622908"/>
                        <a:ext cx="4755232" cy="894453"/>
                      </a:xfrm>
                      <a:prstGeom prst="rect">
                        <a:avLst/>
                      </a:prstGeom>
                      <a:solidFill>
                        <a:srgbClr val="99CCFF"/>
                      </a:solidFill>
                      <a:ln>
                        <a:noFill/>
                      </a:ln>
                      <a:extLst/>
                    </p:spPr>
                  </p:pic>
                </p:oleObj>
              </mc:Fallback>
            </mc:AlternateContent>
          </a:graphicData>
        </a:graphic>
      </p:graphicFrame>
      <p:sp>
        <p:nvSpPr>
          <p:cNvPr id="7" name="Rectangle 2"/>
          <p:cNvSpPr txBox="1">
            <a:spLocks noChangeArrowheads="1"/>
          </p:cNvSpPr>
          <p:nvPr/>
        </p:nvSpPr>
        <p:spPr>
          <a:xfrm>
            <a:off x="214313" y="3284984"/>
            <a:ext cx="8713787" cy="2952304"/>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eaLnBrk="1" hangingPunct="1">
              <a:lnSpc>
                <a:spcPct val="90000"/>
              </a:lnSpc>
              <a:buFontTx/>
              <a:buNone/>
              <a:defRPr/>
            </a:pPr>
            <a:r>
              <a:rPr lang="zh-CN" altLang="en-US" sz="2000" kern="0" dirty="0" smtClean="0">
                <a:solidFill>
                  <a:srgbClr val="002060"/>
                </a:solidFill>
                <a:latin typeface="微软雅黑" panose="020B0503020204020204" pitchFamily="34" charset="-122"/>
                <a:ea typeface="微软雅黑" panose="020B0503020204020204" pitchFamily="34" charset="-122"/>
              </a:rPr>
              <a:t>该指标的缺陷：</a:t>
            </a:r>
          </a:p>
          <a:p>
            <a:pPr eaLnBrk="1" hangingPunct="1">
              <a:lnSpc>
                <a:spcPct val="90000"/>
              </a:lnSpc>
              <a:defRPr/>
            </a:pPr>
            <a:r>
              <a:rPr lang="zh-CN" altLang="en-US" sz="2000" kern="0" dirty="0" smtClean="0">
                <a:solidFill>
                  <a:srgbClr val="002060"/>
                </a:solidFill>
                <a:latin typeface="微软雅黑" panose="020B0503020204020204" pitchFamily="34" charset="-122"/>
                <a:ea typeface="微软雅黑" panose="020B0503020204020204" pitchFamily="34" charset="-122"/>
              </a:rPr>
              <a:t>只是反映了当前指令系统的前提条件下，指令执行的速度，不能反映指令的含金量，即不能反映指令系统本身的效率。</a:t>
            </a:r>
          </a:p>
          <a:p>
            <a:pPr lvl="1" eaLnBrk="1" hangingPunct="1">
              <a:lnSpc>
                <a:spcPct val="90000"/>
              </a:lnSpc>
              <a:defRPr/>
            </a:pPr>
            <a:r>
              <a:rPr lang="zh-CN" altLang="en-US" sz="1800" kern="0" dirty="0" smtClean="0">
                <a:solidFill>
                  <a:srgbClr val="002060"/>
                </a:solidFill>
                <a:latin typeface="微软雅黑" panose="020B0503020204020204" pitchFamily="34" charset="-122"/>
                <a:ea typeface="微软雅黑" panose="020B0503020204020204" pitchFamily="34" charset="-122"/>
              </a:rPr>
              <a:t>例</a:t>
            </a:r>
            <a:r>
              <a:rPr lang="en-US" altLang="zh-CN" sz="1800" kern="0" dirty="0" smtClean="0">
                <a:solidFill>
                  <a:srgbClr val="002060"/>
                </a:solidFill>
                <a:latin typeface="微软雅黑" panose="020B0503020204020204" pitchFamily="34" charset="-122"/>
                <a:ea typeface="微软雅黑" panose="020B0503020204020204" pitchFamily="34" charset="-122"/>
              </a:rPr>
              <a:t>1</a:t>
            </a:r>
            <a:r>
              <a:rPr lang="zh-CN" altLang="en-US" sz="1800" kern="0" dirty="0" smtClean="0">
                <a:solidFill>
                  <a:srgbClr val="002060"/>
                </a:solidFill>
                <a:latin typeface="微软雅黑" panose="020B0503020204020204" pitchFamily="34" charset="-122"/>
                <a:ea typeface="微软雅黑" panose="020B0503020204020204" pitchFamily="34" charset="-122"/>
              </a:rPr>
              <a:t>：</a:t>
            </a:r>
            <a:r>
              <a:rPr lang="en-US" altLang="zh-CN" sz="1800" kern="0" dirty="0" smtClean="0">
                <a:solidFill>
                  <a:srgbClr val="002060"/>
                </a:solidFill>
                <a:latin typeface="微软雅黑" panose="020B0503020204020204" pitchFamily="34" charset="-122"/>
                <a:ea typeface="微软雅黑" panose="020B0503020204020204" pitchFamily="34" charset="-122"/>
              </a:rPr>
              <a:t>A</a:t>
            </a:r>
            <a:r>
              <a:rPr lang="zh-CN" altLang="en-US" sz="1800" kern="0" dirty="0" smtClean="0">
                <a:solidFill>
                  <a:srgbClr val="002060"/>
                </a:solidFill>
                <a:latin typeface="微软雅黑" panose="020B0503020204020204" pitchFamily="34" charset="-122"/>
                <a:ea typeface="微软雅黑" panose="020B0503020204020204" pitchFamily="34" charset="-122"/>
              </a:rPr>
              <a:t>系统</a:t>
            </a:r>
            <a:r>
              <a:rPr lang="en-US" altLang="zh-CN" sz="1800" kern="0" dirty="0" smtClean="0">
                <a:solidFill>
                  <a:srgbClr val="002060"/>
                </a:solidFill>
                <a:latin typeface="微软雅黑" panose="020B0503020204020204" pitchFamily="34" charset="-122"/>
                <a:ea typeface="微软雅黑" panose="020B0503020204020204" pitchFamily="34" charset="-122"/>
              </a:rPr>
              <a:t>1</a:t>
            </a:r>
            <a:r>
              <a:rPr lang="zh-CN" altLang="en-US" sz="1800" kern="0" dirty="0" smtClean="0">
                <a:solidFill>
                  <a:srgbClr val="002060"/>
                </a:solidFill>
                <a:latin typeface="微软雅黑" panose="020B0503020204020204" pitchFamily="34" charset="-122"/>
                <a:ea typeface="微软雅黑" panose="020B0503020204020204" pitchFamily="34" charset="-122"/>
              </a:rPr>
              <a:t>秒钟执行了</a:t>
            </a:r>
            <a:r>
              <a:rPr lang="en-US" altLang="zh-CN" sz="1800" kern="0" dirty="0" smtClean="0">
                <a:solidFill>
                  <a:srgbClr val="002060"/>
                </a:solidFill>
                <a:latin typeface="微软雅黑" panose="020B0503020204020204" pitchFamily="34" charset="-122"/>
                <a:ea typeface="微软雅黑" panose="020B0503020204020204" pitchFamily="34" charset="-122"/>
              </a:rPr>
              <a:t>100</a:t>
            </a:r>
            <a:r>
              <a:rPr lang="zh-CN" altLang="en-US" sz="1800" kern="0" dirty="0" smtClean="0">
                <a:solidFill>
                  <a:srgbClr val="002060"/>
                </a:solidFill>
                <a:latin typeface="微软雅黑" panose="020B0503020204020204" pitchFamily="34" charset="-122"/>
                <a:ea typeface="微软雅黑" panose="020B0503020204020204" pitchFamily="34" charset="-122"/>
              </a:rPr>
              <a:t>条指令，完成了应用程序</a:t>
            </a:r>
            <a:r>
              <a:rPr lang="en-US" altLang="zh-CN" sz="1800" kern="0" dirty="0" smtClean="0">
                <a:solidFill>
                  <a:srgbClr val="002060"/>
                </a:solidFill>
                <a:latin typeface="微软雅黑" panose="020B0503020204020204" pitchFamily="34" charset="-122"/>
                <a:ea typeface="微软雅黑" panose="020B0503020204020204" pitchFamily="34" charset="-122"/>
              </a:rPr>
              <a:t>TEST</a:t>
            </a:r>
            <a:r>
              <a:rPr lang="zh-CN" altLang="en-US" sz="1800" kern="0" dirty="0" smtClean="0">
                <a:solidFill>
                  <a:srgbClr val="002060"/>
                </a:solidFill>
                <a:latin typeface="微软雅黑" panose="020B0503020204020204" pitchFamily="34" charset="-122"/>
                <a:ea typeface="微软雅黑" panose="020B0503020204020204" pitchFamily="34" charset="-122"/>
              </a:rPr>
              <a:t>的全部功能，程序执行完毕；</a:t>
            </a:r>
            <a:r>
              <a:rPr lang="en-US" altLang="zh-CN" sz="1800" kern="0" dirty="0" smtClean="0">
                <a:solidFill>
                  <a:srgbClr val="002060"/>
                </a:solidFill>
                <a:latin typeface="微软雅黑" panose="020B0503020204020204" pitchFamily="34" charset="-122"/>
                <a:ea typeface="微软雅黑" panose="020B0503020204020204" pitchFamily="34" charset="-122"/>
              </a:rPr>
              <a:t>B</a:t>
            </a:r>
            <a:r>
              <a:rPr lang="zh-CN" altLang="en-US" sz="1800" kern="0" dirty="0" smtClean="0">
                <a:solidFill>
                  <a:srgbClr val="002060"/>
                </a:solidFill>
                <a:latin typeface="微软雅黑" panose="020B0503020204020204" pitchFamily="34" charset="-122"/>
                <a:ea typeface="微软雅黑" panose="020B0503020204020204" pitchFamily="34" charset="-122"/>
              </a:rPr>
              <a:t>系统</a:t>
            </a:r>
            <a:r>
              <a:rPr lang="en-US" altLang="zh-CN" sz="1800" kern="0" dirty="0" smtClean="0">
                <a:solidFill>
                  <a:srgbClr val="002060"/>
                </a:solidFill>
                <a:latin typeface="微软雅黑" panose="020B0503020204020204" pitchFamily="34" charset="-122"/>
                <a:ea typeface="微软雅黑" panose="020B0503020204020204" pitchFamily="34" charset="-122"/>
              </a:rPr>
              <a:t>1</a:t>
            </a:r>
            <a:r>
              <a:rPr lang="zh-CN" altLang="en-US" sz="1800" kern="0" dirty="0" smtClean="0">
                <a:solidFill>
                  <a:srgbClr val="002060"/>
                </a:solidFill>
                <a:latin typeface="微软雅黑" panose="020B0503020204020204" pitchFamily="34" charset="-122"/>
                <a:ea typeface="微软雅黑" panose="020B0503020204020204" pitchFamily="34" charset="-122"/>
              </a:rPr>
              <a:t>秒钟执行了</a:t>
            </a:r>
            <a:r>
              <a:rPr lang="en-US" altLang="zh-CN" sz="1800" kern="0" dirty="0" smtClean="0">
                <a:solidFill>
                  <a:srgbClr val="002060"/>
                </a:solidFill>
                <a:latin typeface="微软雅黑" panose="020B0503020204020204" pitchFamily="34" charset="-122"/>
                <a:ea typeface="微软雅黑" panose="020B0503020204020204" pitchFamily="34" charset="-122"/>
              </a:rPr>
              <a:t>1000</a:t>
            </a:r>
            <a:r>
              <a:rPr lang="zh-CN" altLang="en-US" sz="1800" kern="0" dirty="0" smtClean="0">
                <a:solidFill>
                  <a:srgbClr val="002060"/>
                </a:solidFill>
                <a:latin typeface="微软雅黑" panose="020B0503020204020204" pitchFamily="34" charset="-122"/>
                <a:ea typeface="微软雅黑" panose="020B0503020204020204" pitchFamily="34" charset="-122"/>
              </a:rPr>
              <a:t>条指令，完成了应用系统</a:t>
            </a:r>
            <a:r>
              <a:rPr lang="en-US" altLang="zh-CN" sz="1800" kern="0" dirty="0" smtClean="0">
                <a:solidFill>
                  <a:srgbClr val="002060"/>
                </a:solidFill>
                <a:latin typeface="微软雅黑" panose="020B0503020204020204" pitchFamily="34" charset="-122"/>
                <a:ea typeface="微软雅黑" panose="020B0503020204020204" pitchFamily="34" charset="-122"/>
              </a:rPr>
              <a:t>10%</a:t>
            </a:r>
            <a:r>
              <a:rPr lang="zh-CN" altLang="en-US" sz="1800" kern="0" dirty="0" smtClean="0">
                <a:solidFill>
                  <a:srgbClr val="002060"/>
                </a:solidFill>
                <a:latin typeface="微软雅黑" panose="020B0503020204020204" pitchFamily="34" charset="-122"/>
                <a:ea typeface="微软雅黑" panose="020B0503020204020204" pitchFamily="34" charset="-122"/>
              </a:rPr>
              <a:t>的功能，程序还没执行完。</a:t>
            </a:r>
          </a:p>
          <a:p>
            <a:pPr lvl="1" eaLnBrk="1" hangingPunct="1">
              <a:lnSpc>
                <a:spcPct val="90000"/>
              </a:lnSpc>
              <a:defRPr/>
            </a:pPr>
            <a:r>
              <a:rPr lang="zh-CN" altLang="en-US" sz="1800" kern="0" dirty="0" smtClean="0">
                <a:solidFill>
                  <a:srgbClr val="002060"/>
                </a:solidFill>
                <a:latin typeface="微软雅黑" panose="020B0503020204020204" pitchFamily="34" charset="-122"/>
                <a:ea typeface="微软雅黑" panose="020B0503020204020204" pitchFamily="34" charset="-122"/>
              </a:rPr>
              <a:t>还不如直接使用应用程序总的执行时间来进行比较。</a:t>
            </a:r>
            <a:endParaRPr lang="en-US" altLang="zh-CN" sz="1800" kern="0" dirty="0" smtClean="0">
              <a:solidFill>
                <a:srgbClr val="002060"/>
              </a:solidFill>
              <a:latin typeface="微软雅黑" panose="020B0503020204020204" pitchFamily="34" charset="-122"/>
              <a:ea typeface="微软雅黑" panose="020B0503020204020204" pitchFamily="34" charset="-122"/>
            </a:endParaRPr>
          </a:p>
          <a:p>
            <a:pPr eaLnBrk="1" hangingPunct="1">
              <a:lnSpc>
                <a:spcPct val="90000"/>
              </a:lnSpc>
              <a:defRPr/>
            </a:pPr>
            <a:r>
              <a:rPr lang="zh-CN" altLang="en-US" sz="2000" kern="0" dirty="0">
                <a:solidFill>
                  <a:srgbClr val="002060"/>
                </a:solidFill>
                <a:latin typeface="微软雅黑" panose="020B0503020204020204" pitchFamily="34" charset="-122"/>
                <a:ea typeface="微软雅黑" panose="020B0503020204020204" pitchFamily="34" charset="-122"/>
              </a:rPr>
              <a:t>没有考虑测试的全面性，如果没有一组用于测试的标准测试程序，那么该指标是没有可比性的。</a:t>
            </a:r>
          </a:p>
          <a:p>
            <a:pPr eaLnBrk="1" hangingPunct="1">
              <a:lnSpc>
                <a:spcPct val="90000"/>
              </a:lnSpc>
              <a:defRPr/>
            </a:pPr>
            <a:endParaRPr lang="zh-CN" altLang="en-US" sz="2400" kern="0" dirty="0" smtClean="0">
              <a:solidFill>
                <a:srgbClr val="0070C0"/>
              </a:solidFill>
              <a:latin typeface="微软雅黑" panose="020B0503020204020204" pitchFamily="34" charset="-122"/>
              <a:ea typeface="微软雅黑" panose="020B0503020204020204" pitchFamily="34" charset="-122"/>
            </a:endParaRPr>
          </a:p>
        </p:txBody>
      </p:sp>
      <p:sp>
        <p:nvSpPr>
          <p:cNvPr id="22016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016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100" smtClean="0">
                <a:latin typeface="微软雅黑" panose="020B0503020204020204" pitchFamily="34" charset="-122"/>
                <a:ea typeface="微软雅黑" panose="020B0503020204020204" pitchFamily="34" charset="-122"/>
              </a:rPr>
              <a:t>Lecture 01-</a:t>
            </a:r>
            <a:fld id="{D27AEED4-BC3A-46DD-8020-53EAC5B82C77}" type="slidenum">
              <a:rPr lang="en-US" altLang="zh-CN" sz="1100" smtClean="0">
                <a:latin typeface="微软雅黑" panose="020B0503020204020204" pitchFamily="34" charset="-122"/>
                <a:ea typeface="微软雅黑" panose="020B0503020204020204" pitchFamily="34" charset="-122"/>
              </a:rPr>
              <a:pPr>
                <a:spcBef>
                  <a:spcPct val="0"/>
                </a:spcBef>
                <a:buFontTx/>
                <a:buNone/>
              </a:pPr>
              <a:t>136</a:t>
            </a:fld>
            <a:endParaRPr lang="en-US" altLang="zh-CN" sz="110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838F7F0-DD8D-4A62-8D12-ACC2DAEF25DE}" type="datetime1">
              <a:rPr lang="zh-CN" altLang="en-US" sz="1200" smtClean="0"/>
              <a:pPr>
                <a:spcBef>
                  <a:spcPct val="0"/>
                </a:spcBef>
                <a:buFontTx/>
                <a:buNone/>
              </a:pPr>
              <a:t>2021/9/4</a:t>
            </a:fld>
            <a:endParaRPr lang="en-US" altLang="zh-CN" sz="1200" smtClean="0"/>
          </a:p>
        </p:txBody>
      </p:sp>
      <p:sp>
        <p:nvSpPr>
          <p:cNvPr id="136197" name="Rectangle 2"/>
          <p:cNvSpPr>
            <a:spLocks noGrp="1" noChangeArrowheads="1"/>
          </p:cNvSpPr>
          <p:nvPr>
            <p:ph type="body" idx="1"/>
          </p:nvPr>
        </p:nvSpPr>
        <p:spPr>
          <a:xfrm>
            <a:off x="179388" y="260350"/>
            <a:ext cx="8713787" cy="6337300"/>
          </a:xfrm>
        </p:spPr>
        <p:txBody>
          <a:bodyPr/>
          <a:lstStyle/>
          <a:p>
            <a:pPr marL="457200" lvl="1" indent="0" eaLnBrk="1" hangingPunct="1">
              <a:buFontTx/>
              <a:buNone/>
              <a:defRPr/>
            </a:pPr>
            <a:r>
              <a:rPr lang="zh-CN" altLang="en-US" sz="2000" dirty="0" smtClean="0">
                <a:latin typeface="微软雅黑" panose="020B0503020204020204" pitchFamily="34" charset="-122"/>
                <a:ea typeface="微软雅黑" panose="020B0503020204020204" pitchFamily="34" charset="-122"/>
              </a:rPr>
              <a:t>例</a:t>
            </a:r>
            <a:r>
              <a:rPr lang="en-US" altLang="zh-CN" sz="2000" dirty="0" smtClean="0">
                <a:latin typeface="微软雅黑" panose="020B0503020204020204" pitchFamily="34" charset="-122"/>
                <a:ea typeface="微软雅黑" panose="020B0503020204020204" pitchFamily="34" charset="-122"/>
              </a:rPr>
              <a:t>2.  A</a:t>
            </a:r>
            <a:r>
              <a:rPr lang="zh-CN" altLang="en-US" sz="2000" dirty="0" smtClean="0">
                <a:latin typeface="微软雅黑" panose="020B0503020204020204" pitchFamily="34" charset="-122"/>
                <a:ea typeface="微软雅黑" panose="020B0503020204020204" pitchFamily="34" charset="-122"/>
              </a:rPr>
              <a:t>系统运行</a:t>
            </a:r>
            <a:r>
              <a:rPr lang="en-US" altLang="zh-CN" sz="2000" dirty="0" smtClean="0">
                <a:latin typeface="微软雅黑" panose="020B0503020204020204" pitchFamily="34" charset="-122"/>
                <a:ea typeface="微软雅黑" panose="020B0503020204020204" pitchFamily="34" charset="-122"/>
              </a:rPr>
              <a:t>TEST1</a:t>
            </a:r>
            <a:r>
              <a:rPr lang="zh-CN" altLang="en-US" sz="2000" dirty="0" smtClean="0">
                <a:latin typeface="微软雅黑" panose="020B0503020204020204" pitchFamily="34" charset="-122"/>
                <a:ea typeface="微软雅黑" panose="020B0503020204020204" pitchFamily="34" charset="-122"/>
              </a:rPr>
              <a:t>程序时，总共花费</a:t>
            </a:r>
            <a:r>
              <a:rPr lang="en-US" altLang="zh-CN" sz="2000" dirty="0" smtClean="0">
                <a:latin typeface="微软雅黑" panose="020B0503020204020204" pitchFamily="34" charset="-122"/>
                <a:ea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rPr>
              <a:t>秒，平均每秒执行</a:t>
            </a:r>
            <a:r>
              <a:rPr lang="en-US" altLang="zh-CN" sz="2000" dirty="0" smtClean="0">
                <a:latin typeface="微软雅黑" panose="020B0503020204020204" pitchFamily="34" charset="-122"/>
                <a:ea typeface="微软雅黑" panose="020B0503020204020204" pitchFamily="34" charset="-122"/>
              </a:rPr>
              <a:t>100</a:t>
            </a:r>
            <a:r>
              <a:rPr lang="zh-CN" altLang="en-US" sz="2000" dirty="0" smtClean="0">
                <a:latin typeface="微软雅黑" panose="020B0503020204020204" pitchFamily="34" charset="-122"/>
                <a:ea typeface="微软雅黑" panose="020B0503020204020204" pitchFamily="34" charset="-122"/>
              </a:rPr>
              <a:t>条指令；</a:t>
            </a:r>
            <a:r>
              <a:rPr lang="en-US" altLang="zh-CN" sz="2000" dirty="0" smtClean="0">
                <a:latin typeface="微软雅黑" panose="020B0503020204020204" pitchFamily="34" charset="-122"/>
                <a:ea typeface="微软雅黑" panose="020B0503020204020204" pitchFamily="34" charset="-122"/>
              </a:rPr>
              <a:t>A</a:t>
            </a:r>
            <a:r>
              <a:rPr lang="zh-CN" altLang="en-US" sz="2000" dirty="0" smtClean="0">
                <a:latin typeface="微软雅黑" panose="020B0503020204020204" pitchFamily="34" charset="-122"/>
                <a:ea typeface="微软雅黑" panose="020B0503020204020204" pitchFamily="34" charset="-122"/>
              </a:rPr>
              <a:t>系统运行</a:t>
            </a:r>
            <a:r>
              <a:rPr lang="en-US" altLang="zh-CN" sz="2000" dirty="0" smtClean="0">
                <a:latin typeface="微软雅黑" panose="020B0503020204020204" pitchFamily="34" charset="-122"/>
                <a:ea typeface="微软雅黑" panose="020B0503020204020204" pitchFamily="34" charset="-122"/>
              </a:rPr>
              <a:t>TEST2</a:t>
            </a:r>
            <a:r>
              <a:rPr lang="zh-CN" altLang="en-US" sz="2000" dirty="0" smtClean="0">
                <a:latin typeface="微软雅黑" panose="020B0503020204020204" pitchFamily="34" charset="-122"/>
                <a:ea typeface="微软雅黑" panose="020B0503020204020204" pitchFamily="34" charset="-122"/>
              </a:rPr>
              <a:t>程序时，总共花费</a:t>
            </a:r>
            <a:r>
              <a:rPr lang="en-US" altLang="zh-CN" sz="2000" dirty="0" smtClean="0">
                <a:latin typeface="微软雅黑" panose="020B0503020204020204" pitchFamily="34" charset="-122"/>
                <a:ea typeface="微软雅黑" panose="020B0503020204020204" pitchFamily="34" charset="-122"/>
              </a:rPr>
              <a:t>100</a:t>
            </a:r>
            <a:r>
              <a:rPr lang="zh-CN" altLang="en-US" sz="2000" dirty="0" smtClean="0">
                <a:latin typeface="微软雅黑" panose="020B0503020204020204" pitchFamily="34" charset="-122"/>
                <a:ea typeface="微软雅黑" panose="020B0503020204020204" pitchFamily="34" charset="-122"/>
              </a:rPr>
              <a:t>秒，平均每秒执行</a:t>
            </a:r>
            <a:r>
              <a:rPr lang="en-US" altLang="zh-CN" sz="2000" dirty="0" smtClean="0">
                <a:latin typeface="微软雅黑" panose="020B0503020204020204" pitchFamily="34" charset="-122"/>
                <a:ea typeface="微软雅黑" panose="020B0503020204020204" pitchFamily="34" charset="-122"/>
              </a:rPr>
              <a:t>1000</a:t>
            </a:r>
            <a:r>
              <a:rPr lang="zh-CN" altLang="en-US" sz="2000" dirty="0" smtClean="0">
                <a:latin typeface="微软雅黑" panose="020B0503020204020204" pitchFamily="34" charset="-122"/>
                <a:ea typeface="微软雅黑" panose="020B0503020204020204" pitchFamily="34" charset="-122"/>
              </a:rPr>
              <a:t>条指令。究竟应该以哪一个程序的测试结果为准？</a:t>
            </a:r>
            <a:endParaRPr lang="en-US" altLang="zh-CN" sz="2000" dirty="0" smtClean="0">
              <a:latin typeface="微软雅黑" panose="020B0503020204020204" pitchFamily="34" charset="-122"/>
              <a:ea typeface="微软雅黑" panose="020B0503020204020204" pitchFamily="34" charset="-122"/>
            </a:endParaRPr>
          </a:p>
          <a:p>
            <a:pPr lvl="1" eaLnBrk="1" hangingPunct="1">
              <a:lnSpc>
                <a:spcPct val="80000"/>
              </a:lnSpc>
              <a:defRPr/>
            </a:pPr>
            <a:endParaRPr lang="en-US" altLang="zh-CN" sz="2000" dirty="0" smtClean="0">
              <a:solidFill>
                <a:srgbClr val="0070C0"/>
              </a:solidFill>
              <a:latin typeface="微软雅黑" panose="020B0503020204020204" pitchFamily="34" charset="-122"/>
              <a:ea typeface="微软雅黑" panose="020B0503020204020204" pitchFamily="34" charset="-122"/>
            </a:endParaRPr>
          </a:p>
          <a:p>
            <a:pPr marL="457200" lvl="1" indent="0" eaLnBrk="1" hangingPunct="1">
              <a:lnSpc>
                <a:spcPct val="80000"/>
              </a:lnSpc>
              <a:buFontTx/>
              <a:buNone/>
              <a:defRPr/>
            </a:pPr>
            <a:r>
              <a:rPr lang="zh-CN" altLang="en-US" sz="2000" dirty="0" smtClean="0">
                <a:solidFill>
                  <a:srgbClr val="0070C0"/>
                </a:solidFill>
                <a:latin typeface="微软雅黑" panose="020B0503020204020204" pitchFamily="34" charset="-122"/>
                <a:ea typeface="微软雅黑" panose="020B0503020204020204" pitchFamily="34" charset="-122"/>
              </a:rPr>
              <a:t>例</a:t>
            </a:r>
            <a:r>
              <a:rPr lang="en-US" altLang="zh-CN" sz="2000" dirty="0" smtClean="0">
                <a:solidFill>
                  <a:srgbClr val="0070C0"/>
                </a:solidFill>
                <a:latin typeface="微软雅黑" panose="020B0503020204020204" pitchFamily="34" charset="-122"/>
                <a:ea typeface="微软雅黑" panose="020B0503020204020204" pitchFamily="34" charset="-122"/>
              </a:rPr>
              <a:t>3. </a:t>
            </a:r>
            <a:r>
              <a:rPr lang="zh-CN" altLang="en-US" sz="2000" dirty="0" smtClean="0">
                <a:solidFill>
                  <a:srgbClr val="0070C0"/>
                </a:solidFill>
                <a:latin typeface="微软雅黑" panose="020B0503020204020204" pitchFamily="34" charset="-122"/>
                <a:ea typeface="微软雅黑" panose="020B0503020204020204" pitchFamily="34" charset="-122"/>
              </a:rPr>
              <a:t>两个系统生产厂商对各自的系统进行速度指标评估，</a:t>
            </a:r>
            <a:r>
              <a:rPr lang="en-US" altLang="zh-CN" sz="2000" dirty="0" smtClean="0">
                <a:solidFill>
                  <a:srgbClr val="0070C0"/>
                </a:solidFill>
                <a:latin typeface="微软雅黑" panose="020B0503020204020204" pitchFamily="34" charset="-122"/>
                <a:ea typeface="微软雅黑" panose="020B0503020204020204" pitchFamily="34" charset="-122"/>
              </a:rPr>
              <a:t>A</a:t>
            </a:r>
            <a:r>
              <a:rPr lang="zh-CN" altLang="en-US" sz="2000" dirty="0" smtClean="0">
                <a:solidFill>
                  <a:srgbClr val="0070C0"/>
                </a:solidFill>
                <a:latin typeface="微软雅黑" panose="020B0503020204020204" pitchFamily="34" charset="-122"/>
                <a:ea typeface="微软雅黑" panose="020B0503020204020204" pitchFamily="34" charset="-122"/>
              </a:rPr>
              <a:t>系统的厂商使用</a:t>
            </a:r>
            <a:r>
              <a:rPr lang="en-US" altLang="zh-CN" sz="2000" dirty="0" smtClean="0">
                <a:solidFill>
                  <a:srgbClr val="0070C0"/>
                </a:solidFill>
                <a:latin typeface="微软雅黑" panose="020B0503020204020204" pitchFamily="34" charset="-122"/>
                <a:ea typeface="微软雅黑" panose="020B0503020204020204" pitchFamily="34" charset="-122"/>
              </a:rPr>
              <a:t>TEST1</a:t>
            </a:r>
            <a:r>
              <a:rPr lang="zh-CN" altLang="en-US" sz="2000" dirty="0" smtClean="0">
                <a:solidFill>
                  <a:srgbClr val="0070C0"/>
                </a:solidFill>
                <a:latin typeface="微软雅黑" panose="020B0503020204020204" pitchFamily="34" charset="-122"/>
                <a:ea typeface="微软雅黑" panose="020B0503020204020204" pitchFamily="34" charset="-122"/>
              </a:rPr>
              <a:t>程序作为测试程序，因为它能使</a:t>
            </a:r>
            <a:r>
              <a:rPr lang="en-US" altLang="zh-CN" sz="2000" dirty="0" smtClean="0">
                <a:solidFill>
                  <a:srgbClr val="0070C0"/>
                </a:solidFill>
                <a:latin typeface="微软雅黑" panose="020B0503020204020204" pitchFamily="34" charset="-122"/>
                <a:ea typeface="微软雅黑" panose="020B0503020204020204" pitchFamily="34" charset="-122"/>
              </a:rPr>
              <a:t>A</a:t>
            </a:r>
            <a:r>
              <a:rPr lang="zh-CN" altLang="en-US" sz="2000" dirty="0" smtClean="0">
                <a:solidFill>
                  <a:srgbClr val="0070C0"/>
                </a:solidFill>
                <a:latin typeface="微软雅黑" panose="020B0503020204020204" pitchFamily="34" charset="-122"/>
                <a:ea typeface="微软雅黑" panose="020B0503020204020204" pitchFamily="34" charset="-122"/>
              </a:rPr>
              <a:t>系统的</a:t>
            </a:r>
            <a:r>
              <a:rPr lang="en-US" altLang="zh-CN" sz="2000" dirty="0" smtClean="0">
                <a:solidFill>
                  <a:srgbClr val="0070C0"/>
                </a:solidFill>
                <a:latin typeface="微软雅黑" panose="020B0503020204020204" pitchFamily="34" charset="-122"/>
                <a:ea typeface="微软雅黑" panose="020B0503020204020204" pitchFamily="34" charset="-122"/>
              </a:rPr>
              <a:t>MIPS</a:t>
            </a:r>
            <a:r>
              <a:rPr lang="zh-CN" altLang="en-US" sz="2000" dirty="0" smtClean="0">
                <a:solidFill>
                  <a:srgbClr val="0070C0"/>
                </a:solidFill>
                <a:latin typeface="微软雅黑" panose="020B0503020204020204" pitchFamily="34" charset="-122"/>
                <a:ea typeface="微软雅黑" panose="020B0503020204020204" pitchFamily="34" charset="-122"/>
              </a:rPr>
              <a:t>指标达到最高；</a:t>
            </a:r>
            <a:r>
              <a:rPr lang="en-US" altLang="zh-CN" sz="2000" dirty="0" smtClean="0">
                <a:solidFill>
                  <a:srgbClr val="0070C0"/>
                </a:solidFill>
                <a:latin typeface="微软雅黑" panose="020B0503020204020204" pitchFamily="34" charset="-122"/>
                <a:ea typeface="微软雅黑" panose="020B0503020204020204" pitchFamily="34" charset="-122"/>
              </a:rPr>
              <a:t>B</a:t>
            </a:r>
            <a:r>
              <a:rPr lang="zh-CN" altLang="en-US" sz="2000" dirty="0" smtClean="0">
                <a:solidFill>
                  <a:srgbClr val="0070C0"/>
                </a:solidFill>
                <a:latin typeface="微软雅黑" panose="020B0503020204020204" pitchFamily="34" charset="-122"/>
                <a:ea typeface="微软雅黑" panose="020B0503020204020204" pitchFamily="34" charset="-122"/>
              </a:rPr>
              <a:t>系统的厂商采用了同样的手段。</a:t>
            </a:r>
          </a:p>
          <a:p>
            <a:pPr lvl="1" eaLnBrk="1" hangingPunct="1">
              <a:lnSpc>
                <a:spcPct val="80000"/>
              </a:lnSpc>
              <a:defRPr/>
            </a:pPr>
            <a:endParaRPr lang="zh-CN" altLang="en-US" sz="2000"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80000"/>
              </a:lnSpc>
              <a:defRPr/>
            </a:pPr>
            <a:r>
              <a:rPr lang="zh-CN" altLang="en-US" sz="2000" dirty="0" smtClean="0">
                <a:solidFill>
                  <a:srgbClr val="0070C0"/>
                </a:solidFill>
                <a:latin typeface="微软雅黑" panose="020B0503020204020204" pitchFamily="34" charset="-122"/>
                <a:ea typeface="微软雅黑" panose="020B0503020204020204" pitchFamily="34" charset="-122"/>
              </a:rPr>
              <a:t>用户应该如何选择？</a:t>
            </a:r>
          </a:p>
          <a:p>
            <a:pPr eaLnBrk="1" hangingPunct="1">
              <a:defRPr/>
            </a:pPr>
            <a:endParaRPr lang="zh-CN" altLang="en-US" sz="2400" dirty="0" smtClean="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bwMode="auto">
          <a:xfrm>
            <a:off x="179388" y="3365500"/>
            <a:ext cx="8785225"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eaLnBrk="1" hangingPunct="1">
              <a:lnSpc>
                <a:spcPts val="3100"/>
              </a:lnSpc>
              <a:defRPr/>
            </a:pPr>
            <a:r>
              <a:rPr lang="zh-CN" altLang="en-US" sz="2400" kern="0" dirty="0" smtClean="0">
                <a:solidFill>
                  <a:srgbClr val="FF0000"/>
                </a:solidFill>
                <a:latin typeface="微软雅黑" panose="020B0503020204020204" pitchFamily="34" charset="-122"/>
                <a:ea typeface="微软雅黑" panose="020B0503020204020204" pitchFamily="34" charset="-122"/>
              </a:rPr>
              <a:t>对系统整体速度进行评估时，指标的改善：</a:t>
            </a:r>
          </a:p>
          <a:p>
            <a:pPr eaLnBrk="1" hangingPunct="1">
              <a:lnSpc>
                <a:spcPts val="3100"/>
              </a:lnSpc>
              <a:defRPr/>
            </a:pPr>
            <a:r>
              <a:rPr lang="en-US" altLang="zh-CN" sz="2400" kern="0" dirty="0" smtClean="0">
                <a:solidFill>
                  <a:srgbClr val="FF0000"/>
                </a:solidFill>
                <a:latin typeface="微软雅黑" panose="020B0503020204020204" pitchFamily="34" charset="-122"/>
                <a:ea typeface="微软雅黑" panose="020B0503020204020204" pitchFamily="34" charset="-122"/>
              </a:rPr>
              <a:t>1</a:t>
            </a:r>
            <a:r>
              <a:rPr lang="zh-CN" altLang="en-US" sz="2400" kern="0" dirty="0" smtClean="0">
                <a:solidFill>
                  <a:srgbClr val="FF0000"/>
                </a:solidFill>
                <a:latin typeface="微软雅黑" panose="020B0503020204020204" pitchFamily="34" charset="-122"/>
                <a:ea typeface="微软雅黑" panose="020B0503020204020204" pitchFamily="34" charset="-122"/>
              </a:rPr>
              <a:t>）应采用反映程序执行总共时间作为量化指标，而不是指令的执行速度。</a:t>
            </a:r>
          </a:p>
          <a:p>
            <a:pPr eaLnBrk="1" hangingPunct="1">
              <a:lnSpc>
                <a:spcPts val="3100"/>
              </a:lnSpc>
              <a:defRPr/>
            </a:pPr>
            <a:r>
              <a:rPr lang="en-US" altLang="zh-CN" sz="2400" kern="0" dirty="0" smtClean="0">
                <a:solidFill>
                  <a:srgbClr val="FF0000"/>
                </a:solidFill>
                <a:latin typeface="微软雅黑" panose="020B0503020204020204" pitchFamily="34" charset="-122"/>
                <a:ea typeface="微软雅黑" panose="020B0503020204020204" pitchFamily="34" charset="-122"/>
              </a:rPr>
              <a:t>2</a:t>
            </a:r>
            <a:r>
              <a:rPr lang="zh-CN" altLang="en-US" sz="2400" kern="0" dirty="0" smtClean="0">
                <a:solidFill>
                  <a:srgbClr val="FF0000"/>
                </a:solidFill>
                <a:latin typeface="微软雅黑" panose="020B0503020204020204" pitchFamily="34" charset="-122"/>
                <a:ea typeface="微软雅黑" panose="020B0503020204020204" pitchFamily="34" charset="-122"/>
              </a:rPr>
              <a:t>）在确定的系统功能限定下，应对各种类型的程序均作同等的测试，并对量化指标进行综合评估，而不是单一的测试某一个程序。</a:t>
            </a:r>
          </a:p>
        </p:txBody>
      </p:sp>
      <p:sp>
        <p:nvSpPr>
          <p:cNvPr id="22118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119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729D588-0096-42CC-B6A2-BDF888A3F4DA}" type="slidenum">
              <a:rPr lang="en-US" altLang="zh-CN" sz="1200" smtClean="0"/>
              <a:pPr>
                <a:spcBef>
                  <a:spcPct val="0"/>
                </a:spcBef>
                <a:buFontTx/>
                <a:buNone/>
              </a:pPr>
              <a:t>137</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 calcmode="lin" valueType="num">
                                      <p:cBhvr additive="base">
                                        <p:cTn id="7" dur="500" fill="hold"/>
                                        <p:tgtEl>
                                          <p:spTgt spid="1361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19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197">
                                            <p:txEl>
                                              <p:pRg st="2" end="2"/>
                                            </p:txEl>
                                          </p:spTgt>
                                        </p:tgtEl>
                                        <p:attrNameLst>
                                          <p:attrName>style.visibility</p:attrName>
                                        </p:attrNameLst>
                                      </p:cBhvr>
                                      <p:to>
                                        <p:strVal val="visible"/>
                                      </p:to>
                                    </p:set>
                                    <p:anim calcmode="lin" valueType="num">
                                      <p:cBhvr additive="base">
                                        <p:cTn id="11" dur="500" fill="hold"/>
                                        <p:tgtEl>
                                          <p:spTgt spid="13619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619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6197">
                                            <p:txEl>
                                              <p:pRg st="4" end="4"/>
                                            </p:txEl>
                                          </p:spTgt>
                                        </p:tgtEl>
                                        <p:attrNameLst>
                                          <p:attrName>style.visibility</p:attrName>
                                        </p:attrNameLst>
                                      </p:cBhvr>
                                      <p:to>
                                        <p:strVal val="visible"/>
                                      </p:to>
                                    </p:set>
                                    <p:anim calcmode="lin" valueType="num">
                                      <p:cBhvr additive="base">
                                        <p:cTn id="15" dur="500" fill="hold"/>
                                        <p:tgtEl>
                                          <p:spTgt spid="13619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619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allAtOnce"/>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C4F4140-1E48-4BAC-9590-16BB34585900}" type="datetime1">
              <a:rPr lang="zh-CN" altLang="en-US" sz="1200" smtClean="0"/>
              <a:pPr>
                <a:spcBef>
                  <a:spcPct val="0"/>
                </a:spcBef>
                <a:buFontTx/>
                <a:buNone/>
              </a:pPr>
              <a:t>2021/9/4</a:t>
            </a:fld>
            <a:endParaRPr lang="en-US" altLang="zh-CN" sz="1200" smtClean="0"/>
          </a:p>
        </p:txBody>
      </p:sp>
      <p:sp>
        <p:nvSpPr>
          <p:cNvPr id="223235" name="Text Box 2"/>
          <p:cNvSpPr txBox="1">
            <a:spLocks noChangeArrowheads="1"/>
          </p:cNvSpPr>
          <p:nvPr/>
        </p:nvSpPr>
        <p:spPr bwMode="auto">
          <a:xfrm>
            <a:off x="385763" y="130175"/>
            <a:ext cx="83724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chemeClr val="tx2"/>
                </a:solidFill>
                <a:latin typeface="微软雅黑" panose="020B0503020204020204" pitchFamily="34" charset="-122"/>
                <a:ea typeface="微软雅黑" panose="020B0503020204020204" pitchFamily="34" charset="-122"/>
              </a:rPr>
              <a:t>⑵ MFLOPS</a:t>
            </a:r>
            <a:r>
              <a:rPr lang="zh-CN" altLang="en-US" sz="2000">
                <a:solidFill>
                  <a:schemeClr val="tx2"/>
                </a:solidFill>
                <a:latin typeface="微软雅黑" panose="020B0503020204020204" pitchFamily="34" charset="-122"/>
                <a:ea typeface="微软雅黑" panose="020B0503020204020204" pitchFamily="34" charset="-122"/>
              </a:rPr>
              <a:t>（</a:t>
            </a:r>
            <a:r>
              <a:rPr lang="en-US" altLang="zh-CN" sz="2000">
                <a:solidFill>
                  <a:schemeClr val="tx2"/>
                </a:solidFill>
                <a:latin typeface="微软雅黑" panose="020B0503020204020204" pitchFamily="34" charset="-122"/>
                <a:ea typeface="微软雅黑" panose="020B0503020204020204" pitchFamily="34" charset="-122"/>
              </a:rPr>
              <a:t>Million Floating Point Operations Per Second</a:t>
            </a:r>
            <a:r>
              <a:rPr lang="zh-CN" altLang="en-US" sz="2000">
                <a:solidFill>
                  <a:schemeClr val="tx2"/>
                </a:solidFill>
                <a:latin typeface="微软雅黑" panose="020B0503020204020204" pitchFamily="34" charset="-122"/>
                <a:ea typeface="微软雅黑" panose="020B0503020204020204" pitchFamily="34" charset="-122"/>
              </a:rPr>
              <a:t>），</a:t>
            </a: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被称为每秒百万次浮点运算。</a:t>
            </a:r>
          </a:p>
          <a:p>
            <a:pP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一个系统的</a:t>
            </a:r>
            <a:r>
              <a:rPr lang="en-US" altLang="zh-CN" sz="1800">
                <a:latin typeface="微软雅黑" panose="020B0503020204020204" pitchFamily="34" charset="-122"/>
                <a:ea typeface="微软雅黑" panose="020B0503020204020204" pitchFamily="34" charset="-122"/>
              </a:rPr>
              <a:t>MFLOPS</a:t>
            </a:r>
            <a:r>
              <a:rPr lang="zh-CN" altLang="en-US" sz="1800">
                <a:latin typeface="微软雅黑" panose="020B0503020204020204" pitchFamily="34" charset="-122"/>
                <a:ea typeface="微软雅黑" panose="020B0503020204020204" pitchFamily="34" charset="-122"/>
              </a:rPr>
              <a:t>数值越大，意味着在单位时间内运行的浮点运算越多。这个指标把浮点运算理解为指令执行的主要功能。</a:t>
            </a:r>
          </a:p>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该指标和</a:t>
            </a:r>
            <a:r>
              <a:rPr lang="en-US" altLang="zh-CN" sz="1800">
                <a:latin typeface="微软雅黑" panose="020B0503020204020204" pitchFamily="34" charset="-122"/>
                <a:ea typeface="微软雅黑" panose="020B0503020204020204" pitchFamily="34" charset="-122"/>
              </a:rPr>
              <a:t>MIPS</a:t>
            </a:r>
            <a:r>
              <a:rPr lang="zh-CN" altLang="en-US" sz="1800">
                <a:latin typeface="微软雅黑" panose="020B0503020204020204" pitchFamily="34" charset="-122"/>
                <a:ea typeface="微软雅黑" panose="020B0503020204020204" pitchFamily="34" charset="-122"/>
              </a:rPr>
              <a:t>指标具有类似的缺陷，留在课后分析。</a:t>
            </a:r>
          </a:p>
        </p:txBody>
      </p:sp>
      <p:graphicFrame>
        <p:nvGraphicFramePr>
          <p:cNvPr id="223236" name="Object 3"/>
          <p:cNvGraphicFramePr>
            <a:graphicFrameLocks noChangeAspect="1"/>
          </p:cNvGraphicFramePr>
          <p:nvPr/>
        </p:nvGraphicFramePr>
        <p:xfrm>
          <a:off x="1476375" y="981075"/>
          <a:ext cx="5046663" cy="923925"/>
        </p:xfrm>
        <a:graphic>
          <a:graphicData uri="http://schemas.openxmlformats.org/presentationml/2006/ole">
            <mc:AlternateContent xmlns:mc="http://schemas.openxmlformats.org/markup-compatibility/2006">
              <mc:Choice xmlns:v="urn:schemas-microsoft-com:vml" Requires="v">
                <p:oleObj spid="_x0000_s223295" r:id="rId3" imgW="2133600" imgH="409575" progId="">
                  <p:embed/>
                </p:oleObj>
              </mc:Choice>
              <mc:Fallback>
                <p:oleObj r:id="rId3" imgW="2133600" imgH="4095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981075"/>
                        <a:ext cx="5046663" cy="9239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PPBand177"/>
          <p:cNvSpPr txBox="1">
            <a:spLocks noChangeArrowheads="1"/>
          </p:cNvSpPr>
          <p:nvPr/>
        </p:nvSpPr>
        <p:spPr bwMode="auto">
          <a:xfrm>
            <a:off x="755650" y="4543425"/>
            <a:ext cx="6927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latin typeface="宋体" panose="02010600030101010101" pitchFamily="2" charset="-122"/>
              </a:rPr>
              <a:t>相同程序在不同机器上，指令数不同，但浮点数操作个数会相同。故对浮点运算而言，</a:t>
            </a:r>
            <a:r>
              <a:rPr lang="en-US" altLang="zh-CN" sz="2000" b="1">
                <a:latin typeface="宋体" panose="02010600030101010101" pitchFamily="2" charset="-122"/>
              </a:rPr>
              <a:t>MFLOPS</a:t>
            </a:r>
            <a:r>
              <a:rPr lang="zh-CN" altLang="en-US" sz="2000" b="1">
                <a:latin typeface="宋体" panose="02010600030101010101" pitchFamily="2" charset="-122"/>
              </a:rPr>
              <a:t>比</a:t>
            </a:r>
            <a:r>
              <a:rPr lang="en-US" altLang="zh-CN" sz="2000" b="1">
                <a:latin typeface="宋体" panose="02010600030101010101" pitchFamily="2" charset="-122"/>
              </a:rPr>
              <a:t>MIPS</a:t>
            </a:r>
            <a:r>
              <a:rPr lang="zh-CN" altLang="en-US" sz="2000" b="1">
                <a:latin typeface="宋体" panose="02010600030101010101" pitchFamily="2" charset="-122"/>
              </a:rPr>
              <a:t>更精确。</a:t>
            </a:r>
            <a:endParaRPr lang="zh-CN" altLang="en-US" sz="2000" b="1"/>
          </a:p>
        </p:txBody>
      </p:sp>
      <p:sp>
        <p:nvSpPr>
          <p:cNvPr id="8" name="PPBand178"/>
          <p:cNvSpPr txBox="1">
            <a:spLocks noChangeArrowheads="1"/>
          </p:cNvSpPr>
          <p:nvPr/>
        </p:nvSpPr>
        <p:spPr bwMode="auto">
          <a:xfrm>
            <a:off x="304800" y="3779838"/>
            <a:ext cx="693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b="1">
                <a:solidFill>
                  <a:srgbClr val="CC6600"/>
                </a:solidFill>
                <a:latin typeface="宋体" panose="02010600030101010101" pitchFamily="2" charset="-122"/>
              </a:rPr>
              <a:t>  MFLOPS</a:t>
            </a:r>
            <a:r>
              <a:rPr lang="zh-CN" altLang="en-US" b="1">
                <a:solidFill>
                  <a:srgbClr val="CC6600"/>
                </a:solidFill>
                <a:latin typeface="宋体" panose="02010600030101010101" pitchFamily="2" charset="-122"/>
              </a:rPr>
              <a:t>比较适宜于评估向量计算机。</a:t>
            </a:r>
            <a:endParaRPr lang="zh-CN" altLang="en-US" b="1">
              <a:solidFill>
                <a:srgbClr val="CC6600"/>
              </a:solidFill>
            </a:endParaRPr>
          </a:p>
        </p:txBody>
      </p:sp>
      <p:sp>
        <p:nvSpPr>
          <p:cNvPr id="9" name="PPBand180"/>
          <p:cNvSpPr txBox="1">
            <a:spLocks noChangeArrowheads="1"/>
          </p:cNvSpPr>
          <p:nvPr/>
        </p:nvSpPr>
        <p:spPr bwMode="auto">
          <a:xfrm>
            <a:off x="295275" y="5529263"/>
            <a:ext cx="7848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MFLOPS</a:t>
            </a:r>
            <a:r>
              <a:rPr lang="zh-CN" altLang="en-US" b="1">
                <a:latin typeface="宋体" panose="02010600030101010101" pitchFamily="2" charset="-122"/>
              </a:rPr>
              <a:t>与</a:t>
            </a:r>
            <a:r>
              <a:rPr lang="en-US" altLang="zh-CN" b="1">
                <a:latin typeface="宋体" panose="02010600030101010101" pitchFamily="2" charset="-122"/>
              </a:rPr>
              <a:t>MIPS</a:t>
            </a:r>
            <a:r>
              <a:rPr lang="zh-CN" altLang="en-US" b="1">
                <a:latin typeface="宋体" panose="02010600030101010101" pitchFamily="2" charset="-122"/>
              </a:rPr>
              <a:t>关系：</a:t>
            </a:r>
            <a:r>
              <a:rPr lang="en-US" altLang="zh-CN" b="1">
                <a:latin typeface="宋体" panose="02010600030101010101" pitchFamily="2" charset="-122"/>
              </a:rPr>
              <a:t>1MFLOPS≈3MIPS</a:t>
            </a:r>
            <a:r>
              <a:rPr lang="zh-CN" altLang="en-US" b="1">
                <a:latin typeface="宋体" panose="02010600030101010101" pitchFamily="2" charset="-122"/>
              </a:rPr>
              <a:t>。</a:t>
            </a:r>
            <a:endParaRPr lang="zh-CN" altLang="en-US" b="1"/>
          </a:p>
        </p:txBody>
      </p:sp>
      <p:sp>
        <p:nvSpPr>
          <p:cNvPr id="22324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324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C0A701B-DB8E-4D1A-B31B-DD9839C1675E}" type="slidenum">
              <a:rPr lang="en-US" altLang="zh-CN" sz="1200" smtClean="0"/>
              <a:pPr>
                <a:spcBef>
                  <a:spcPct val="0"/>
                </a:spcBef>
                <a:buFontTx/>
                <a:buNone/>
              </a:pPr>
              <a:t>138</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2354A76-C61D-4208-B3C7-7A7DE899F504}" type="datetime1">
              <a:rPr lang="zh-CN" altLang="en-US" sz="1200" smtClean="0"/>
              <a:pPr>
                <a:spcBef>
                  <a:spcPct val="0"/>
                </a:spcBef>
                <a:buFontTx/>
                <a:buNone/>
              </a:pPr>
              <a:t>2021/9/4</a:t>
            </a:fld>
            <a:endParaRPr lang="en-US" altLang="zh-CN" sz="1200" smtClean="0"/>
          </a:p>
        </p:txBody>
      </p:sp>
      <p:sp>
        <p:nvSpPr>
          <p:cNvPr id="140293" name="Rectangle 2"/>
          <p:cNvSpPr>
            <a:spLocks noGrp="1" noChangeArrowheads="1"/>
          </p:cNvSpPr>
          <p:nvPr>
            <p:ph type="body" idx="1"/>
          </p:nvPr>
        </p:nvSpPr>
        <p:spPr>
          <a:xfrm>
            <a:off x="179388" y="188913"/>
            <a:ext cx="8785225" cy="6480175"/>
          </a:xfrm>
        </p:spPr>
        <p:txBody>
          <a:bodyPr/>
          <a:lstStyle/>
          <a:p>
            <a:pPr marL="0" indent="0" eaLnBrk="1" hangingPunct="1">
              <a:lnSpc>
                <a:spcPts val="3600"/>
              </a:lnSpc>
              <a:buNone/>
            </a:pPr>
            <a:r>
              <a:rPr lang="en-US" altLang="zh-CN" dirty="0" smtClean="0">
                <a:latin typeface="微软雅黑" panose="020B0503020204020204" pitchFamily="34" charset="-122"/>
                <a:ea typeface="微软雅黑" panose="020B0503020204020204" pitchFamily="34" charset="-122"/>
              </a:rPr>
              <a:t>MIPS</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MFLOPS</a:t>
            </a:r>
            <a:r>
              <a:rPr lang="zh-CN" altLang="en-US" dirty="0" smtClean="0">
                <a:latin typeface="微软雅黑" panose="020B0503020204020204" pitchFamily="34" charset="-122"/>
                <a:ea typeface="微软雅黑" panose="020B0503020204020204" pitchFamily="34" charset="-122"/>
              </a:rPr>
              <a:t>指标具有缺陷的根本原因：</a:t>
            </a:r>
          </a:p>
          <a:p>
            <a:pPr eaLnBrk="1" hangingPunct="1">
              <a:lnSpc>
                <a:spcPts val="3600"/>
              </a:lnSpc>
            </a:pPr>
            <a:r>
              <a:rPr lang="zh-CN" altLang="en-US" dirty="0" smtClean="0">
                <a:latin typeface="微软雅黑" panose="020B0503020204020204" pitchFamily="34" charset="-122"/>
                <a:ea typeface="微软雅黑" panose="020B0503020204020204" pitchFamily="34" charset="-122"/>
              </a:rPr>
              <a:t>“执行指令”是哪一个模块的原子操作？</a:t>
            </a:r>
            <a:endParaRPr lang="en-US" altLang="zh-CN" dirty="0" smtClean="0">
              <a:latin typeface="微软雅黑" panose="020B0503020204020204" pitchFamily="34" charset="-122"/>
              <a:ea typeface="微软雅黑" panose="020B0503020204020204" pitchFamily="34" charset="-122"/>
            </a:endParaRPr>
          </a:p>
          <a:p>
            <a:pPr lvl="1" eaLnBrk="1" hangingPunct="1">
              <a:lnSpc>
                <a:spcPts val="3600"/>
              </a:lnSpc>
            </a:pP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CPU</a:t>
            </a:r>
          </a:p>
          <a:p>
            <a:pPr eaLnBrk="1" hangingPunct="1">
              <a:lnSpc>
                <a:spcPts val="3600"/>
              </a:lnSpc>
            </a:pPr>
            <a:r>
              <a:rPr lang="zh-CN" altLang="en-US" dirty="0" smtClean="0">
                <a:latin typeface="微软雅黑" panose="020B0503020204020204" pitchFamily="34" charset="-122"/>
                <a:ea typeface="微软雅黑" panose="020B0503020204020204" pitchFamily="34" charset="-122"/>
              </a:rPr>
              <a:t>如果把计算机系统整体看作一个模块，它的原子操作是什么？ </a:t>
            </a:r>
            <a:endParaRPr lang="en-US" altLang="zh-CN" dirty="0" smtClean="0">
              <a:latin typeface="微软雅黑" panose="020B0503020204020204" pitchFamily="34" charset="-122"/>
              <a:ea typeface="微软雅黑" panose="020B0503020204020204" pitchFamily="34" charset="-122"/>
            </a:endParaRPr>
          </a:p>
          <a:p>
            <a:pPr lvl="1" eaLnBrk="1" hangingPunct="1">
              <a:lnSpc>
                <a:spcPts val="3600"/>
              </a:lnSpc>
            </a:pPr>
            <a:r>
              <a:rPr lang="zh-CN" altLang="en-US" dirty="0" smtClean="0">
                <a:latin typeface="微软雅黑" panose="020B0503020204020204" pitchFamily="34" charset="-122"/>
                <a:ea typeface="微软雅黑" panose="020B0503020204020204" pitchFamily="34" charset="-122"/>
              </a:rPr>
              <a:t>“执行程序”</a:t>
            </a:r>
          </a:p>
          <a:p>
            <a:pPr eaLnBrk="1" hangingPunct="1">
              <a:lnSpc>
                <a:spcPts val="3600"/>
              </a:lnSpc>
            </a:pP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与系统整体的关系是怎样的？</a:t>
            </a:r>
            <a:endParaRPr lang="en-US" altLang="zh-CN" dirty="0" smtClean="0">
              <a:latin typeface="微软雅黑" panose="020B0503020204020204" pitchFamily="34" charset="-122"/>
              <a:ea typeface="微软雅黑" panose="020B0503020204020204" pitchFamily="34" charset="-122"/>
            </a:endParaRPr>
          </a:p>
          <a:p>
            <a:pPr lvl="1" eaLnBrk="1" hangingPunct="1">
              <a:lnSpc>
                <a:spcPts val="3600"/>
              </a:lnSpc>
            </a:pP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是计算机系统的一个核心子模块。</a:t>
            </a:r>
          </a:p>
          <a:p>
            <a:pPr eaLnBrk="1" hangingPunct="1">
              <a:lnSpc>
                <a:spcPts val="3600"/>
              </a:lnSpc>
            </a:pPr>
            <a:endParaRPr lang="zh-CN" altLang="en-US" dirty="0" smtClean="0">
              <a:latin typeface="微软雅黑" panose="020B0503020204020204" pitchFamily="34" charset="-122"/>
              <a:ea typeface="微软雅黑" panose="020B0503020204020204" pitchFamily="34" charset="-122"/>
            </a:endParaRPr>
          </a:p>
          <a:p>
            <a:pPr eaLnBrk="1" hangingPunct="1">
              <a:lnSpc>
                <a:spcPts val="3600"/>
              </a:lnSpc>
            </a:pPr>
            <a:r>
              <a:rPr lang="zh-CN" altLang="en-US" dirty="0" smtClean="0">
                <a:latin typeface="微软雅黑" panose="020B0503020204020204" pitchFamily="34" charset="-122"/>
                <a:ea typeface="微软雅黑" panose="020B0503020204020204" pitchFamily="34" charset="-122"/>
              </a:rPr>
              <a:t>缺陷的根源：</a:t>
            </a:r>
            <a:r>
              <a:rPr lang="zh-CN" altLang="en-US" dirty="0" smtClean="0">
                <a:solidFill>
                  <a:srgbClr val="FF0000"/>
                </a:solidFill>
                <a:latin typeface="微软雅黑" panose="020B0503020204020204" pitchFamily="34" charset="-122"/>
                <a:ea typeface="微软雅黑" panose="020B0503020204020204" pitchFamily="34" charset="-122"/>
              </a:rPr>
              <a:t>原子操作理解错误，把子模块的原子操作理解为当前模块的原子操作。</a:t>
            </a:r>
          </a:p>
        </p:txBody>
      </p:sp>
      <p:sp>
        <p:nvSpPr>
          <p:cNvPr id="22426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426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09D205A-1FEC-425A-9656-25FDB8562E76}" type="slidenum">
              <a:rPr lang="en-US" altLang="zh-CN" sz="1200" smtClean="0"/>
              <a:pPr>
                <a:spcBef>
                  <a:spcPct val="0"/>
                </a:spcBef>
                <a:buFontTx/>
                <a:buNone/>
              </a:pPr>
              <a:t>139</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0293">
                                            <p:txEl>
                                              <p:pRg st="1" end="1"/>
                                            </p:txEl>
                                          </p:spTgt>
                                        </p:tgtEl>
                                        <p:attrNameLst>
                                          <p:attrName>style.visibility</p:attrName>
                                        </p:attrNameLst>
                                      </p:cBhvr>
                                      <p:to>
                                        <p:strVal val="visible"/>
                                      </p:to>
                                    </p:set>
                                    <p:anim calcmode="lin" valueType="num">
                                      <p:cBhvr additive="base">
                                        <p:cTn id="7" dur="500" fill="hold"/>
                                        <p:tgtEl>
                                          <p:spTgt spid="14029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0293">
                                            <p:txEl>
                                              <p:pRg st="2" end="2"/>
                                            </p:txEl>
                                          </p:spTgt>
                                        </p:tgtEl>
                                        <p:attrNameLst>
                                          <p:attrName>style.visibility</p:attrName>
                                        </p:attrNameLst>
                                      </p:cBhvr>
                                      <p:to>
                                        <p:strVal val="visible"/>
                                      </p:to>
                                    </p:set>
                                    <p:anim calcmode="lin" valueType="num">
                                      <p:cBhvr additive="base">
                                        <p:cTn id="13" dur="500" fill="hold"/>
                                        <p:tgtEl>
                                          <p:spTgt spid="14029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9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0293">
                                            <p:txEl>
                                              <p:pRg st="3" end="3"/>
                                            </p:txEl>
                                          </p:spTgt>
                                        </p:tgtEl>
                                        <p:attrNameLst>
                                          <p:attrName>style.visibility</p:attrName>
                                        </p:attrNameLst>
                                      </p:cBhvr>
                                      <p:to>
                                        <p:strVal val="visible"/>
                                      </p:to>
                                    </p:set>
                                    <p:anim calcmode="lin" valueType="num">
                                      <p:cBhvr additive="base">
                                        <p:cTn id="19" dur="500" fill="hold"/>
                                        <p:tgtEl>
                                          <p:spTgt spid="14029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9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0293">
                                            <p:txEl>
                                              <p:pRg st="4" end="4"/>
                                            </p:txEl>
                                          </p:spTgt>
                                        </p:tgtEl>
                                        <p:attrNameLst>
                                          <p:attrName>style.visibility</p:attrName>
                                        </p:attrNameLst>
                                      </p:cBhvr>
                                      <p:to>
                                        <p:strVal val="visible"/>
                                      </p:to>
                                    </p:set>
                                    <p:anim calcmode="lin" valueType="num">
                                      <p:cBhvr additive="base">
                                        <p:cTn id="25" dur="500" fill="hold"/>
                                        <p:tgtEl>
                                          <p:spTgt spid="14029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29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40293">
                                            <p:txEl>
                                              <p:pRg st="5" end="5"/>
                                            </p:txEl>
                                          </p:spTgt>
                                        </p:tgtEl>
                                        <p:attrNameLst>
                                          <p:attrName>style.visibility</p:attrName>
                                        </p:attrNameLst>
                                      </p:cBhvr>
                                      <p:to>
                                        <p:strVal val="visible"/>
                                      </p:to>
                                    </p:set>
                                    <p:anim calcmode="lin" valueType="num">
                                      <p:cBhvr additive="base">
                                        <p:cTn id="31" dur="500" fill="hold"/>
                                        <p:tgtEl>
                                          <p:spTgt spid="14029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29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40293">
                                            <p:txEl>
                                              <p:pRg st="6" end="6"/>
                                            </p:txEl>
                                          </p:spTgt>
                                        </p:tgtEl>
                                        <p:attrNameLst>
                                          <p:attrName>style.visibility</p:attrName>
                                        </p:attrNameLst>
                                      </p:cBhvr>
                                      <p:to>
                                        <p:strVal val="visible"/>
                                      </p:to>
                                    </p:set>
                                    <p:anim calcmode="lin" valueType="num">
                                      <p:cBhvr additive="base">
                                        <p:cTn id="37" dur="500" fill="hold"/>
                                        <p:tgtEl>
                                          <p:spTgt spid="14029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029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853312C-741F-4FD9-B041-F04659D1A666}" type="datetime1">
              <a:rPr lang="zh-CN" altLang="en-US" sz="1200" smtClean="0"/>
              <a:pPr>
                <a:spcBef>
                  <a:spcPct val="0"/>
                </a:spcBef>
                <a:buFontTx/>
                <a:buNone/>
              </a:pPr>
              <a:t>2021/9/4</a:t>
            </a:fld>
            <a:endParaRPr lang="en-US" altLang="zh-CN" sz="1200" smtClean="0"/>
          </a:p>
        </p:txBody>
      </p:sp>
      <p:sp>
        <p:nvSpPr>
          <p:cNvPr id="33795"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37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85C1591-3D31-4D9B-9987-8A8C723112B5}" type="slidenum">
              <a:rPr lang="en-US" altLang="zh-CN" sz="1200" smtClean="0"/>
              <a:pPr>
                <a:spcBef>
                  <a:spcPct val="0"/>
                </a:spcBef>
                <a:buFontTx/>
                <a:buNone/>
              </a:pPr>
              <a:t>14</a:t>
            </a:fld>
            <a:endParaRPr lang="en-US" altLang="zh-CN" sz="1200" smtClean="0"/>
          </a:p>
        </p:txBody>
      </p:sp>
      <p:sp>
        <p:nvSpPr>
          <p:cNvPr id="5" name="Title 1"/>
          <p:cNvSpPr txBox="1">
            <a:spLocks/>
          </p:cNvSpPr>
          <p:nvPr/>
        </p:nvSpPr>
        <p:spPr>
          <a:xfrm>
            <a:off x="228600" y="15240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dirty="0" smtClean="0"/>
              <a:t>Takeaways</a:t>
            </a:r>
          </a:p>
        </p:txBody>
      </p:sp>
      <p:sp>
        <p:nvSpPr>
          <p:cNvPr id="6" name="Content Placeholder 2"/>
          <p:cNvSpPr txBox="1">
            <a:spLocks/>
          </p:cNvSpPr>
          <p:nvPr/>
        </p:nvSpPr>
        <p:spPr>
          <a:xfrm>
            <a:off x="228600" y="996950"/>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kern="0" dirty="0" smtClean="0"/>
              <a:t>Being an architect is not easy</a:t>
            </a:r>
          </a:p>
          <a:p>
            <a:pPr>
              <a:defRPr/>
            </a:pPr>
            <a:r>
              <a:rPr lang="en-US" altLang="zh-CN" kern="0" dirty="0" smtClean="0"/>
              <a:t>You need to consider </a:t>
            </a:r>
            <a:r>
              <a:rPr lang="en-US" altLang="zh-CN" b="1" kern="0" dirty="0" smtClean="0"/>
              <a:t>many</a:t>
            </a:r>
            <a:r>
              <a:rPr lang="en-US" altLang="zh-CN" kern="0" dirty="0" smtClean="0"/>
              <a:t> things in designing a new system + have good intuition/insight into ideas/tradeoffs</a:t>
            </a:r>
          </a:p>
          <a:p>
            <a:pPr>
              <a:defRPr/>
            </a:pPr>
            <a:endParaRPr lang="en-US" altLang="zh-CN" kern="0" dirty="0" smtClean="0"/>
          </a:p>
          <a:p>
            <a:pPr>
              <a:defRPr/>
            </a:pPr>
            <a:r>
              <a:rPr lang="en-US" altLang="zh-CN" kern="0" dirty="0" smtClean="0"/>
              <a:t>But, it is fun and can be very technically rewarding</a:t>
            </a:r>
          </a:p>
          <a:p>
            <a:pPr>
              <a:defRPr/>
            </a:pPr>
            <a:r>
              <a:rPr lang="en-US" altLang="zh-CN" kern="0" dirty="0" smtClean="0"/>
              <a:t>And, enables a great future</a:t>
            </a:r>
          </a:p>
          <a:p>
            <a:pPr lvl="1">
              <a:defRPr/>
            </a:pPr>
            <a:r>
              <a:rPr lang="en-US" altLang="zh-CN" kern="0" dirty="0" smtClean="0"/>
              <a:t>E.g., many scientific and everyday-life innovations would not have been possible without architectural innovation that enabled very high performance systems</a:t>
            </a:r>
          </a:p>
          <a:p>
            <a:pPr lvl="1">
              <a:defRPr/>
            </a:pPr>
            <a:r>
              <a:rPr lang="en-US" altLang="zh-CN" kern="0" dirty="0" smtClean="0"/>
              <a:t>E.g., your mobile phones</a:t>
            </a:r>
          </a:p>
          <a:p>
            <a:pPr>
              <a:defRPr/>
            </a:pPr>
            <a:r>
              <a:rPr lang="en-US" altLang="zh-CN" kern="0" dirty="0" smtClean="0">
                <a:solidFill>
                  <a:srgbClr val="D60093"/>
                </a:solidFill>
              </a:rPr>
              <a:t>Let’s try it together</a:t>
            </a:r>
          </a:p>
          <a:p>
            <a:pPr lvl="1">
              <a:defRPr/>
            </a:pPr>
            <a:endParaRPr lang="en-US" altLang="zh-CN" kern="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2000"/>
                                        <p:tgtEl>
                                          <p:spTgt spid="6">
                                            <p:txEl>
                                              <p:pRg st="7" end="7"/>
                                            </p:txEl>
                                          </p:spTgt>
                                        </p:tgtEl>
                                      </p:cBhvr>
                                    </p:animEffect>
                                    <p:anim calcmode="lin" valueType="num">
                                      <p:cBhvr>
                                        <p:cTn id="26" dur="2000" fill="hold"/>
                                        <p:tgtEl>
                                          <p:spTgt spid="6">
                                            <p:txEl>
                                              <p:pRg st="7" end="7"/>
                                            </p:txEl>
                                          </p:spTgt>
                                        </p:tgtEl>
                                        <p:attrNameLst>
                                          <p:attrName>ppt_w</p:attrName>
                                        </p:attrNameLst>
                                      </p:cBhvr>
                                      <p:tavLst>
                                        <p:tav tm="0" fmla="#ppt_w*sin(2.5*pi*$)">
                                          <p:val>
                                            <p:fltVal val="0"/>
                                          </p:val>
                                        </p:tav>
                                        <p:tav tm="100000">
                                          <p:val>
                                            <p:fltVal val="1"/>
                                          </p:val>
                                        </p:tav>
                                      </p:tavLst>
                                    </p:anim>
                                    <p:anim calcmode="lin" valueType="num">
                                      <p:cBhvr>
                                        <p:cTn id="27" dur="2000" fill="hold"/>
                                        <p:tgtEl>
                                          <p:spTgt spid="6">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5A00142-1C65-4D3B-B433-F9EB124192AB}" type="datetime1">
              <a:rPr lang="zh-CN" altLang="en-US" sz="1200" smtClean="0"/>
              <a:pPr>
                <a:spcBef>
                  <a:spcPct val="0"/>
                </a:spcBef>
                <a:buFontTx/>
                <a:buNone/>
              </a:pPr>
              <a:t>2021/9/4</a:t>
            </a:fld>
            <a:endParaRPr lang="en-US" altLang="zh-CN" sz="1200" smtClean="0"/>
          </a:p>
        </p:txBody>
      </p:sp>
      <p:sp>
        <p:nvSpPr>
          <p:cNvPr id="225283" name="Text Box 2"/>
          <p:cNvSpPr txBox="1">
            <a:spLocks noChangeArrowheads="1"/>
          </p:cNvSpPr>
          <p:nvPr/>
        </p:nvSpPr>
        <p:spPr bwMode="auto">
          <a:xfrm>
            <a:off x="468313" y="188913"/>
            <a:ext cx="8375650"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b="1" dirty="0">
                <a:solidFill>
                  <a:schemeClr val="tx2"/>
                </a:solidFill>
                <a:latin typeface="华文细黑" panose="02010600040101010101" pitchFamily="2" charset="-122"/>
                <a:ea typeface="华文细黑" panose="02010600040101010101" pitchFamily="2" charset="-122"/>
              </a:rPr>
              <a:t>2</a:t>
            </a:r>
            <a:r>
              <a:rPr lang="zh-CN" altLang="en-US" sz="3200" b="1" dirty="0">
                <a:solidFill>
                  <a:schemeClr val="tx2"/>
                </a:solidFill>
                <a:latin typeface="华文细黑" panose="02010600040101010101" pitchFamily="2" charset="-122"/>
                <a:ea typeface="华文细黑" panose="02010600040101010101" pitchFamily="2" charset="-122"/>
              </a:rPr>
              <a:t>．基准测试程序</a:t>
            </a:r>
            <a:endParaRPr lang="zh-CN" altLang="en-US" sz="2400" dirty="0">
              <a:solidFill>
                <a:schemeClr val="tx2"/>
              </a:solidFill>
              <a:latin typeface="华文细黑" panose="02010600040101010101" pitchFamily="2" charset="-122"/>
              <a:ea typeface="华文细黑" panose="02010600040101010101" pitchFamily="2" charset="-122"/>
            </a:endParaRPr>
          </a:p>
          <a:p>
            <a:pPr eaLnBrk="1" hangingPunct="1">
              <a:spcBef>
                <a:spcPct val="0"/>
              </a:spcBef>
              <a:buFontTx/>
              <a:buNone/>
            </a:pPr>
            <a:endParaRPr lang="zh-CN" altLang="en-US" sz="2400" dirty="0">
              <a:solidFill>
                <a:schemeClr val="tx2"/>
              </a:solidFill>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400" dirty="0">
                <a:solidFill>
                  <a:schemeClr val="tx2"/>
                </a:solidFill>
                <a:latin typeface="华文细黑" panose="02010600040101010101" pitchFamily="2" charset="-122"/>
                <a:ea typeface="华文细黑" panose="02010600040101010101" pitchFamily="2" charset="-122"/>
              </a:rPr>
              <a:t>针对</a:t>
            </a:r>
            <a:r>
              <a:rPr lang="en-US" altLang="zh-CN" sz="2400" dirty="0">
                <a:solidFill>
                  <a:schemeClr val="tx2"/>
                </a:solidFill>
                <a:latin typeface="华文细黑" panose="02010600040101010101" pitchFamily="2" charset="-122"/>
                <a:ea typeface="华文细黑" panose="02010600040101010101" pitchFamily="2" charset="-122"/>
              </a:rPr>
              <a:t>MIPS</a:t>
            </a:r>
            <a:r>
              <a:rPr lang="zh-CN" altLang="en-US" sz="2400" dirty="0">
                <a:solidFill>
                  <a:schemeClr val="tx2"/>
                </a:solidFill>
                <a:latin typeface="华文细黑" panose="02010600040101010101" pitchFamily="2" charset="-122"/>
                <a:ea typeface="华文细黑" panose="02010600040101010101" pitchFamily="2" charset="-122"/>
              </a:rPr>
              <a:t>、</a:t>
            </a:r>
            <a:r>
              <a:rPr lang="en-US" altLang="zh-CN" sz="2400" dirty="0">
                <a:solidFill>
                  <a:schemeClr val="tx2"/>
                </a:solidFill>
                <a:latin typeface="华文细黑" panose="02010600040101010101" pitchFamily="2" charset="-122"/>
                <a:ea typeface="华文细黑" panose="02010600040101010101" pitchFamily="2" charset="-122"/>
              </a:rPr>
              <a:t>MFLOPS</a:t>
            </a:r>
            <a:r>
              <a:rPr lang="zh-CN" altLang="en-US" sz="2400" dirty="0">
                <a:solidFill>
                  <a:schemeClr val="tx2"/>
                </a:solidFill>
                <a:latin typeface="华文细黑" panose="02010600040101010101" pitchFamily="2" charset="-122"/>
                <a:ea typeface="华文细黑" panose="02010600040101010101" pitchFamily="2" charset="-122"/>
              </a:rPr>
              <a:t>指标缺乏标准测试程序这一缺陷（原子</a:t>
            </a:r>
          </a:p>
          <a:p>
            <a:pPr eaLnBrk="1" hangingPunct="1">
              <a:spcBef>
                <a:spcPct val="0"/>
              </a:spcBef>
              <a:buFontTx/>
              <a:buNone/>
            </a:pPr>
            <a:r>
              <a:rPr lang="zh-CN" altLang="en-US" sz="2400" dirty="0">
                <a:solidFill>
                  <a:schemeClr val="tx2"/>
                </a:solidFill>
                <a:latin typeface="华文细黑" panose="02010600040101010101" pitchFamily="2" charset="-122"/>
                <a:ea typeface="华文细黑" panose="02010600040101010101" pitchFamily="2" charset="-122"/>
              </a:rPr>
              <a:t>操作理解错误引起），提出了基准测试程序的概念。</a:t>
            </a:r>
          </a:p>
          <a:p>
            <a:pPr eaLnBrk="1" hangingPunct="1">
              <a:spcBef>
                <a:spcPct val="0"/>
              </a:spcBef>
              <a:buFontTx/>
              <a:buNone/>
            </a:pPr>
            <a:endParaRPr lang="zh-CN" altLang="en-US" sz="2400" dirty="0">
              <a:solidFill>
                <a:schemeClr val="tx2"/>
              </a:solidFill>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400" dirty="0">
                <a:latin typeface="华文细黑" panose="02010600040101010101" pitchFamily="2" charset="-122"/>
                <a:ea typeface="华文细黑" panose="02010600040101010101" pitchFamily="2" charset="-122"/>
              </a:rPr>
              <a:t>基准测试程序通常用高级语言编写，由各系统自带的编译程</a:t>
            </a:r>
          </a:p>
          <a:p>
            <a:pPr eaLnBrk="1" hangingPunct="1">
              <a:spcBef>
                <a:spcPct val="0"/>
              </a:spcBef>
              <a:buFontTx/>
              <a:buNone/>
            </a:pPr>
            <a:r>
              <a:rPr lang="zh-CN" altLang="en-US" sz="2400" dirty="0">
                <a:latin typeface="华文细黑" panose="02010600040101010101" pitchFamily="2" charset="-122"/>
                <a:ea typeface="华文细黑" panose="02010600040101010101" pitchFamily="2" charset="-122"/>
              </a:rPr>
              <a:t>序编译成适合在本机中运行的机器码，记下各程序运行所化</a:t>
            </a:r>
          </a:p>
          <a:p>
            <a:pPr eaLnBrk="1" hangingPunct="1">
              <a:spcBef>
                <a:spcPct val="0"/>
              </a:spcBef>
              <a:buFontTx/>
              <a:buNone/>
            </a:pPr>
            <a:r>
              <a:rPr lang="zh-CN" altLang="en-US" sz="2400" dirty="0">
                <a:latin typeface="华文细黑" panose="02010600040101010101" pitchFamily="2" charset="-122"/>
                <a:ea typeface="华文细黑" panose="02010600040101010101" pitchFamily="2" charset="-122"/>
              </a:rPr>
              <a:t>费的时间，然后按一定的规则计算其执行时间。</a:t>
            </a:r>
          </a:p>
          <a:p>
            <a:pPr eaLnBrk="1" hangingPunct="1">
              <a:spcBef>
                <a:spcPct val="0"/>
              </a:spcBef>
              <a:buFontTx/>
              <a:buNone/>
            </a:pPr>
            <a:r>
              <a:rPr lang="zh-CN" altLang="en-US" sz="2400" dirty="0">
                <a:latin typeface="华文细黑" panose="02010600040101010101" pitchFamily="2" charset="-122"/>
                <a:ea typeface="华文细黑" panose="02010600040101010101" pitchFamily="2" charset="-122"/>
              </a:rPr>
              <a:t>        </a:t>
            </a:r>
          </a:p>
          <a:p>
            <a:pPr eaLnBrk="1" hangingPunct="1">
              <a:spcBef>
                <a:spcPct val="0"/>
              </a:spcBef>
              <a:buFontTx/>
              <a:buNone/>
            </a:pPr>
            <a:r>
              <a:rPr lang="zh-CN" altLang="en-US" sz="2400" dirty="0">
                <a:latin typeface="华文细黑" panose="02010600040101010101" pitchFamily="2" charset="-122"/>
                <a:ea typeface="华文细黑" panose="02010600040101010101" pitchFamily="2" charset="-122"/>
              </a:rPr>
              <a:t>        </a:t>
            </a:r>
            <a:r>
              <a:rPr lang="zh-CN" altLang="en-US" sz="2400" b="1" dirty="0">
                <a:solidFill>
                  <a:schemeClr val="tx2"/>
                </a:solidFill>
                <a:latin typeface="华文细黑" panose="02010600040101010101" pitchFamily="2" charset="-122"/>
                <a:ea typeface="华文细黑" panose="02010600040101010101" pitchFamily="2" charset="-122"/>
              </a:rPr>
              <a:t>基准测试程序通常可以分为两类：</a:t>
            </a:r>
          </a:p>
          <a:p>
            <a:pPr eaLnBrk="1" hangingPunct="1">
              <a:spcBef>
                <a:spcPct val="0"/>
              </a:spcBef>
              <a:buFontTx/>
              <a:buNone/>
            </a:pPr>
            <a:endParaRPr lang="zh-CN" altLang="en-US" sz="2400" dirty="0">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400" dirty="0">
                <a:solidFill>
                  <a:schemeClr val="accent2"/>
                </a:solidFill>
                <a:latin typeface="华文细黑" panose="02010600040101010101" pitchFamily="2" charset="-122"/>
                <a:ea typeface="华文细黑" panose="02010600040101010101" pitchFamily="2" charset="-122"/>
              </a:rPr>
              <a:t>（</a:t>
            </a:r>
            <a:r>
              <a:rPr lang="en-US" altLang="zh-CN" sz="2400" dirty="0">
                <a:solidFill>
                  <a:schemeClr val="accent2"/>
                </a:solidFill>
                <a:latin typeface="华文细黑" panose="02010600040101010101" pitchFamily="2" charset="-122"/>
                <a:ea typeface="华文细黑" panose="02010600040101010101" pitchFamily="2" charset="-122"/>
              </a:rPr>
              <a:t>1</a:t>
            </a:r>
            <a:r>
              <a:rPr lang="zh-CN" altLang="en-US" sz="2400" dirty="0">
                <a:solidFill>
                  <a:schemeClr val="accent2"/>
                </a:solidFill>
                <a:latin typeface="华文细黑" panose="02010600040101010101" pitchFamily="2" charset="-122"/>
                <a:ea typeface="华文细黑" panose="02010600040101010101" pitchFamily="2" charset="-122"/>
              </a:rPr>
              <a:t>）一类用于测试系统中所用的元部件，如</a:t>
            </a:r>
            <a:r>
              <a:rPr lang="en-US" altLang="zh-CN" sz="2400" dirty="0">
                <a:solidFill>
                  <a:schemeClr val="accent2"/>
                </a:solidFill>
                <a:latin typeface="华文细黑" panose="02010600040101010101" pitchFamily="2" charset="-122"/>
                <a:ea typeface="华文细黑" panose="02010600040101010101" pitchFamily="2" charset="-122"/>
              </a:rPr>
              <a:t>CPU</a:t>
            </a:r>
            <a:r>
              <a:rPr lang="zh-CN" altLang="en-US" sz="2400" dirty="0">
                <a:solidFill>
                  <a:schemeClr val="accent2"/>
                </a:solidFill>
                <a:latin typeface="华文细黑" panose="02010600040101010101" pitchFamily="2" charset="-122"/>
                <a:ea typeface="华文细黑" panose="02010600040101010101" pitchFamily="2" charset="-122"/>
              </a:rPr>
              <a:t>（针对指令</a:t>
            </a:r>
          </a:p>
          <a:p>
            <a:pPr eaLnBrk="1" hangingPunct="1">
              <a:spcBef>
                <a:spcPct val="0"/>
              </a:spcBef>
              <a:buFontTx/>
              <a:buNone/>
            </a:pPr>
            <a:r>
              <a:rPr lang="zh-CN" altLang="en-US" sz="2400" dirty="0">
                <a:solidFill>
                  <a:schemeClr val="accent2"/>
                </a:solidFill>
                <a:latin typeface="华文细黑" panose="02010600040101010101" pitchFamily="2" charset="-122"/>
                <a:ea typeface="华文细黑" panose="02010600040101010101" pitchFamily="2" charset="-122"/>
              </a:rPr>
              <a:t>系统测试）、硬盘（针对</a:t>
            </a:r>
            <a:r>
              <a:rPr lang="en-US" altLang="zh-CN" sz="2400" dirty="0">
                <a:solidFill>
                  <a:schemeClr val="accent2"/>
                </a:solidFill>
                <a:latin typeface="华文细黑" panose="02010600040101010101" pitchFamily="2" charset="-122"/>
                <a:ea typeface="华文细黑" panose="02010600040101010101" pitchFamily="2" charset="-122"/>
              </a:rPr>
              <a:t>IO</a:t>
            </a:r>
            <a:r>
              <a:rPr lang="zh-CN" altLang="en-US" sz="2400" dirty="0">
                <a:solidFill>
                  <a:schemeClr val="accent2"/>
                </a:solidFill>
                <a:latin typeface="华文细黑" panose="02010600040101010101" pitchFamily="2" charset="-122"/>
                <a:ea typeface="华文细黑" panose="02010600040101010101" pitchFamily="2" charset="-122"/>
              </a:rPr>
              <a:t>操作测试）等，</a:t>
            </a:r>
          </a:p>
          <a:p>
            <a:pPr eaLnBrk="1" hangingPunct="1">
              <a:spcBef>
                <a:spcPct val="0"/>
              </a:spcBef>
              <a:buFontTx/>
              <a:buNone/>
            </a:pPr>
            <a:endParaRPr lang="zh-CN" altLang="en-US" sz="2400" dirty="0">
              <a:solidFill>
                <a:schemeClr val="accent2"/>
              </a:solidFill>
              <a:latin typeface="华文细黑" panose="02010600040101010101" pitchFamily="2" charset="-122"/>
              <a:ea typeface="华文细黑" panose="02010600040101010101" pitchFamily="2" charset="-122"/>
            </a:endParaRPr>
          </a:p>
          <a:p>
            <a:pPr eaLnBrk="1" hangingPunct="1">
              <a:spcBef>
                <a:spcPct val="0"/>
              </a:spcBef>
              <a:buFontTx/>
              <a:buNone/>
            </a:pPr>
            <a:r>
              <a:rPr lang="zh-CN" altLang="en-US" sz="2400" dirty="0">
                <a:solidFill>
                  <a:schemeClr val="accent2"/>
                </a:solidFill>
                <a:latin typeface="华文细黑" panose="02010600040101010101" pitchFamily="2" charset="-122"/>
                <a:ea typeface="华文细黑" panose="02010600040101010101" pitchFamily="2" charset="-122"/>
              </a:rPr>
              <a:t>（</a:t>
            </a:r>
            <a:r>
              <a:rPr lang="en-US" altLang="zh-CN" sz="2400" dirty="0">
                <a:solidFill>
                  <a:schemeClr val="accent2"/>
                </a:solidFill>
                <a:latin typeface="华文细黑" panose="02010600040101010101" pitchFamily="2" charset="-122"/>
                <a:ea typeface="华文细黑" panose="02010600040101010101" pitchFamily="2" charset="-122"/>
              </a:rPr>
              <a:t>2</a:t>
            </a:r>
            <a:r>
              <a:rPr lang="zh-CN" altLang="en-US" sz="2400" dirty="0">
                <a:solidFill>
                  <a:schemeClr val="accent2"/>
                </a:solidFill>
                <a:latin typeface="华文细黑" panose="02010600040101010101" pitchFamily="2" charset="-122"/>
                <a:ea typeface="华文细黑" panose="02010600040101010101" pitchFamily="2" charset="-122"/>
              </a:rPr>
              <a:t>）另一类则用来对全系统的性能进行测试（针对程序测</a:t>
            </a:r>
          </a:p>
          <a:p>
            <a:pPr eaLnBrk="1" hangingPunct="1">
              <a:spcBef>
                <a:spcPct val="0"/>
              </a:spcBef>
              <a:buFontTx/>
              <a:buNone/>
            </a:pPr>
            <a:r>
              <a:rPr lang="zh-CN" altLang="en-US" sz="2400" dirty="0">
                <a:solidFill>
                  <a:schemeClr val="accent2"/>
                </a:solidFill>
                <a:latin typeface="华文细黑" panose="02010600040101010101" pitchFamily="2" charset="-122"/>
                <a:ea typeface="华文细黑" panose="02010600040101010101" pitchFamily="2" charset="-122"/>
              </a:rPr>
              <a:t>试）。</a:t>
            </a:r>
          </a:p>
          <a:p>
            <a:pPr eaLnBrk="1" hangingPunct="1">
              <a:spcBef>
                <a:spcPct val="0"/>
              </a:spcBef>
              <a:buFontTx/>
              <a:buNone/>
            </a:pPr>
            <a:endParaRPr lang="zh-CN" altLang="en-US" sz="2400" dirty="0">
              <a:solidFill>
                <a:schemeClr val="accent2"/>
              </a:solidFill>
              <a:latin typeface="华文细黑" panose="02010600040101010101" pitchFamily="2" charset="-122"/>
              <a:ea typeface="华文细黑" panose="02010600040101010101" pitchFamily="2" charset="-122"/>
            </a:endParaRPr>
          </a:p>
        </p:txBody>
      </p:sp>
      <p:sp>
        <p:nvSpPr>
          <p:cNvPr id="22528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528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284C5AC-1212-4FCA-957F-29DFDDCA6E07}" type="slidenum">
              <a:rPr lang="en-US" altLang="zh-CN" sz="1200" smtClean="0"/>
              <a:pPr>
                <a:spcBef>
                  <a:spcPct val="0"/>
                </a:spcBef>
                <a:buFontTx/>
                <a:buNone/>
              </a:pPr>
              <a:t>140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283">
                                            <p:txEl>
                                              <p:pRg st="11" end="11"/>
                                            </p:txEl>
                                          </p:spTgt>
                                        </p:tgtEl>
                                        <p:attrNameLst>
                                          <p:attrName>style.visibility</p:attrName>
                                        </p:attrNameLst>
                                      </p:cBhvr>
                                      <p:to>
                                        <p:strVal val="visible"/>
                                      </p:to>
                                    </p:set>
                                    <p:anim calcmode="lin" valueType="num">
                                      <p:cBhvr additive="base">
                                        <p:cTn id="7" dur="500" fill="hold"/>
                                        <p:tgtEl>
                                          <p:spTgt spid="22528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283">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283">
                                            <p:txEl>
                                              <p:pRg st="12" end="12"/>
                                            </p:txEl>
                                          </p:spTgt>
                                        </p:tgtEl>
                                        <p:attrNameLst>
                                          <p:attrName>style.visibility</p:attrName>
                                        </p:attrNameLst>
                                      </p:cBhvr>
                                      <p:to>
                                        <p:strVal val="visible"/>
                                      </p:to>
                                    </p:set>
                                    <p:anim calcmode="lin" valueType="num">
                                      <p:cBhvr additive="base">
                                        <p:cTn id="11" dur="500" fill="hold"/>
                                        <p:tgtEl>
                                          <p:spTgt spid="22528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5283">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283">
                                            <p:txEl>
                                              <p:pRg st="14" end="14"/>
                                            </p:txEl>
                                          </p:spTgt>
                                        </p:tgtEl>
                                        <p:attrNameLst>
                                          <p:attrName>style.visibility</p:attrName>
                                        </p:attrNameLst>
                                      </p:cBhvr>
                                      <p:to>
                                        <p:strVal val="visible"/>
                                      </p:to>
                                    </p:set>
                                    <p:anim calcmode="lin" valueType="num">
                                      <p:cBhvr additive="base">
                                        <p:cTn id="15" dur="500" fill="hold"/>
                                        <p:tgtEl>
                                          <p:spTgt spid="225283">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5283">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5283">
                                            <p:txEl>
                                              <p:pRg st="15" end="15"/>
                                            </p:txEl>
                                          </p:spTgt>
                                        </p:tgtEl>
                                        <p:attrNameLst>
                                          <p:attrName>style.visibility</p:attrName>
                                        </p:attrNameLst>
                                      </p:cBhvr>
                                      <p:to>
                                        <p:strVal val="visible"/>
                                      </p:to>
                                    </p:set>
                                    <p:anim calcmode="lin" valueType="num">
                                      <p:cBhvr additive="base">
                                        <p:cTn id="19" dur="500" fill="hold"/>
                                        <p:tgtEl>
                                          <p:spTgt spid="225283">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28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smtClean="0">
                <a:solidFill>
                  <a:schemeClr val="tx2">
                    <a:satMod val="130000"/>
                  </a:schemeClr>
                </a:solidFill>
              </a:rPr>
              <a:t>基准测试程序套件</a:t>
            </a:r>
            <a:endParaRPr lang="zh-CN" altLang="en-US" dirty="0">
              <a:solidFill>
                <a:schemeClr val="tx2">
                  <a:satMod val="130000"/>
                </a:schemeClr>
              </a:solidFill>
            </a:endParaRPr>
          </a:p>
        </p:txBody>
      </p:sp>
      <p:sp>
        <p:nvSpPr>
          <p:cNvPr id="3" name="内容占位符 2"/>
          <p:cNvSpPr>
            <a:spLocks noGrp="1"/>
          </p:cNvSpPr>
          <p:nvPr>
            <p:ph idx="1"/>
          </p:nvPr>
        </p:nvSpPr>
        <p:spPr>
          <a:xfrm>
            <a:off x="1187450" y="1735138"/>
            <a:ext cx="7772400" cy="4114800"/>
          </a:xfrm>
        </p:spPr>
        <p:txBody>
          <a:bodyPr>
            <a:normAutofit fontScale="77500" lnSpcReduction="20000"/>
          </a:bodyPr>
          <a:lstStyle/>
          <a:p>
            <a:pPr marL="365760" indent="-283464" fontAlgn="auto">
              <a:spcAft>
                <a:spcPts val="0"/>
              </a:spcAft>
              <a:buFont typeface="Wingdings 2"/>
              <a:buChar char=""/>
              <a:defRPr/>
            </a:pPr>
            <a:r>
              <a:rPr lang="en-US" altLang="zh-CN" dirty="0" smtClean="0"/>
              <a:t>SPEC(http://www.spec.org/)</a:t>
            </a:r>
          </a:p>
          <a:p>
            <a:pPr marL="640080" lvl="1" indent="-237744" fontAlgn="auto">
              <a:spcAft>
                <a:spcPts val="0"/>
              </a:spcAft>
              <a:buFont typeface="Verdana"/>
              <a:buChar char="◦"/>
              <a:defRPr/>
            </a:pPr>
            <a:r>
              <a:rPr lang="en-US" altLang="zh-CN" dirty="0" smtClean="0"/>
              <a:t>Standard Performance Evaluation Corporation</a:t>
            </a:r>
          </a:p>
          <a:p>
            <a:pPr marL="640080" lvl="1" indent="-237744" fontAlgn="auto">
              <a:spcAft>
                <a:spcPts val="0"/>
              </a:spcAft>
              <a:buFont typeface="Verdana"/>
              <a:buChar char="◦"/>
              <a:defRPr/>
            </a:pPr>
            <a:r>
              <a:rPr lang="en-US" altLang="zh-CN" dirty="0" smtClean="0"/>
              <a:t>SPEC2017</a:t>
            </a:r>
            <a:r>
              <a:rPr lang="zh-CN" altLang="en-US" dirty="0" smtClean="0"/>
              <a:t>，同时</a:t>
            </a:r>
            <a:r>
              <a:rPr lang="en-US" altLang="zh-CN" dirty="0" smtClean="0"/>
              <a:t>SPEC2000</a:t>
            </a:r>
            <a:r>
              <a:rPr lang="zh-CN" altLang="en-US" dirty="0" smtClean="0"/>
              <a:t>也在维护</a:t>
            </a:r>
            <a:endParaRPr lang="en-US" altLang="zh-CN" dirty="0" smtClean="0"/>
          </a:p>
          <a:p>
            <a:pPr marL="365760" indent="-283464" fontAlgn="auto">
              <a:spcAft>
                <a:spcPts val="0"/>
              </a:spcAft>
              <a:buFont typeface="Wingdings 2"/>
              <a:buChar char=""/>
              <a:defRPr/>
            </a:pPr>
            <a:r>
              <a:rPr lang="zh-CN" altLang="en-US" dirty="0" smtClean="0"/>
              <a:t>桌面基准测试程序</a:t>
            </a:r>
            <a:r>
              <a:rPr lang="en-US" altLang="zh-CN" dirty="0" smtClean="0"/>
              <a:t>	</a:t>
            </a:r>
          </a:p>
          <a:p>
            <a:pPr marL="640080" lvl="1" indent="-237744" fontAlgn="auto">
              <a:spcAft>
                <a:spcPts val="0"/>
              </a:spcAft>
              <a:buFont typeface="Verdana"/>
              <a:buChar char="◦"/>
              <a:defRPr/>
            </a:pPr>
            <a:r>
              <a:rPr lang="en-US" altLang="zh-CN" dirty="0" err="1" smtClean="0"/>
              <a:t>Winstone</a:t>
            </a:r>
            <a:r>
              <a:rPr lang="en-US" altLang="zh-CN" dirty="0" smtClean="0"/>
              <a:t> (</a:t>
            </a:r>
            <a:r>
              <a:rPr lang="zh-CN" altLang="en-US" dirty="0" smtClean="0"/>
              <a:t>测试</a:t>
            </a:r>
            <a:r>
              <a:rPr lang="en-US" altLang="zh-CN" dirty="0" smtClean="0"/>
              <a:t>windows</a:t>
            </a:r>
            <a:r>
              <a:rPr lang="zh-CN" altLang="en-US" dirty="0" smtClean="0"/>
              <a:t>下的</a:t>
            </a:r>
            <a:r>
              <a:rPr lang="en-US" altLang="zh-CN" dirty="0" smtClean="0"/>
              <a:t>PC)</a:t>
            </a:r>
          </a:p>
          <a:p>
            <a:pPr marL="365760" indent="-283464" fontAlgn="auto">
              <a:spcAft>
                <a:spcPts val="0"/>
              </a:spcAft>
              <a:buFont typeface="Wingdings 2"/>
              <a:buChar char=""/>
              <a:defRPr/>
            </a:pPr>
            <a:r>
              <a:rPr lang="zh-CN" altLang="en-US" dirty="0" smtClean="0"/>
              <a:t>服务器测试程序</a:t>
            </a:r>
            <a:endParaRPr lang="en-US" altLang="zh-CN" dirty="0" smtClean="0"/>
          </a:p>
          <a:p>
            <a:pPr marL="640080" lvl="1" indent="-237744" fontAlgn="auto">
              <a:spcAft>
                <a:spcPts val="0"/>
              </a:spcAft>
              <a:buFont typeface="Verdana"/>
              <a:buChar char="◦"/>
              <a:defRPr/>
            </a:pPr>
            <a:r>
              <a:rPr lang="zh-CN" altLang="en-US" sz="2500" dirty="0"/>
              <a:t>事务处理（</a:t>
            </a:r>
            <a:r>
              <a:rPr lang="en-US" altLang="zh-CN" sz="2500" dirty="0"/>
              <a:t>TP</a:t>
            </a:r>
            <a:r>
              <a:rPr lang="zh-CN" altLang="en-US" sz="2500" dirty="0"/>
              <a:t>）基准程序</a:t>
            </a:r>
            <a:r>
              <a:rPr lang="en-US" altLang="zh-CN" sz="2500" dirty="0">
                <a:hlinkClick r:id="rId3"/>
              </a:rPr>
              <a:t>www.tpc.org</a:t>
            </a:r>
            <a:endParaRPr lang="en-US" altLang="zh-CN" sz="2500" dirty="0"/>
          </a:p>
          <a:p>
            <a:pPr marL="640080" lvl="1" indent="-237744" fontAlgn="auto">
              <a:spcAft>
                <a:spcPts val="0"/>
              </a:spcAft>
              <a:buFont typeface="Verdana"/>
              <a:buChar char="◦"/>
              <a:defRPr/>
            </a:pPr>
            <a:r>
              <a:rPr lang="en-US" altLang="zh-CN" sz="2500" dirty="0"/>
              <a:t>Processor Throughput-oriented benchmarks (</a:t>
            </a:r>
            <a:r>
              <a:rPr lang="zh-CN" altLang="en-US" sz="2500" dirty="0"/>
              <a:t>基于</a:t>
            </a:r>
            <a:r>
              <a:rPr lang="en-US" altLang="zh-CN" sz="2500" dirty="0"/>
              <a:t>SPEC CPU benchmarks-&gt;</a:t>
            </a:r>
            <a:r>
              <a:rPr lang="en-US" altLang="zh-CN" sz="2500" dirty="0" err="1"/>
              <a:t>SPECrate</a:t>
            </a:r>
            <a:r>
              <a:rPr lang="en-US" altLang="zh-CN" sz="2500" dirty="0"/>
              <a:t> </a:t>
            </a:r>
          </a:p>
          <a:p>
            <a:pPr marL="640080" lvl="1" indent="-237744" fontAlgn="auto">
              <a:spcAft>
                <a:spcPts val="0"/>
              </a:spcAft>
              <a:buFont typeface="Verdana"/>
              <a:buChar char="◦"/>
              <a:defRPr/>
            </a:pPr>
            <a:r>
              <a:rPr lang="en-US" altLang="zh-CN" sz="2500" dirty="0"/>
              <a:t>SPECSFS, </a:t>
            </a:r>
            <a:r>
              <a:rPr lang="en-US" altLang="zh-CN" sz="2500" dirty="0" err="1"/>
              <a:t>SPECWeb</a:t>
            </a:r>
            <a:endParaRPr lang="en-US" altLang="zh-CN" sz="2500" dirty="0"/>
          </a:p>
          <a:p>
            <a:pPr marL="365760" indent="-283464" fontAlgn="auto">
              <a:spcAft>
                <a:spcPts val="0"/>
              </a:spcAft>
              <a:buFont typeface="Wingdings 2"/>
              <a:buChar char=""/>
              <a:defRPr/>
            </a:pPr>
            <a:r>
              <a:rPr lang="zh-CN" altLang="en-US" dirty="0" smtClean="0"/>
              <a:t>嵌入式系统测试程序</a:t>
            </a:r>
            <a:endParaRPr lang="en-US" altLang="zh-CN" dirty="0" smtClean="0"/>
          </a:p>
          <a:p>
            <a:pPr marL="640080" lvl="1" indent="-237744" fontAlgn="auto">
              <a:spcAft>
                <a:spcPts val="0"/>
              </a:spcAft>
              <a:buFont typeface="Verdana"/>
              <a:buChar char="◦"/>
              <a:defRPr/>
            </a:pPr>
            <a:r>
              <a:rPr lang="zh-CN" altLang="en-US" dirty="0" smtClean="0"/>
              <a:t>很多，比如</a:t>
            </a:r>
            <a:r>
              <a:rPr lang="en-US" altLang="zh-CN" dirty="0"/>
              <a:t>EEMBC(Embedded Microprocessor Benchmark Consortium </a:t>
            </a:r>
            <a:r>
              <a:rPr lang="en-US" altLang="zh-CN" dirty="0" smtClean="0"/>
              <a:t>www.eembc.org)</a:t>
            </a:r>
          </a:p>
          <a:p>
            <a:pPr marL="640080" lvl="1" indent="-237744" fontAlgn="auto">
              <a:spcAft>
                <a:spcPts val="0"/>
              </a:spcAft>
              <a:buFont typeface="Verdana"/>
              <a:buChar char="◦"/>
              <a:defRPr/>
            </a:pPr>
            <a:endParaRPr lang="en-US" altLang="zh-CN" dirty="0" smtClean="0"/>
          </a:p>
        </p:txBody>
      </p:sp>
      <p:sp>
        <p:nvSpPr>
          <p:cNvPr id="2263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9E361D8-DF55-4CF3-B5E9-A3FCDB19891A}" type="datetime1">
              <a:rPr lang="zh-CN" altLang="en-US" sz="1200" smtClean="0"/>
              <a:pPr>
                <a:spcBef>
                  <a:spcPct val="0"/>
                </a:spcBef>
                <a:buFontTx/>
                <a:buNone/>
              </a:pPr>
              <a:t>2021/9/4</a:t>
            </a:fld>
            <a:endParaRPr lang="zh-CN" altLang="en-US" sz="1200" smtClean="0"/>
          </a:p>
        </p:txBody>
      </p:sp>
      <p:sp>
        <p:nvSpPr>
          <p:cNvPr id="226309"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631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9587B63-DB6F-4AE6-A13B-3E4DF04782FB}" type="slidenum">
              <a:rPr lang="en-US" altLang="zh-CN" sz="1200" smtClean="0"/>
              <a:pPr>
                <a:spcBef>
                  <a:spcPct val="0"/>
                </a:spcBef>
                <a:buFontTx/>
                <a:buNone/>
              </a:pPr>
              <a:t>141</a:t>
            </a:fld>
            <a:endParaRPr lang="en-US" altLang="zh-CN" sz="1200"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fontAlgn="auto">
              <a:spcAft>
                <a:spcPts val="0"/>
              </a:spcAft>
              <a:defRPr/>
            </a:pPr>
            <a:r>
              <a:rPr lang="zh-CN" altLang="en-US" dirty="0" smtClean="0">
                <a:solidFill>
                  <a:schemeClr val="tx2">
                    <a:satMod val="130000"/>
                  </a:schemeClr>
                </a:solidFill>
              </a:rPr>
              <a:t>一些专门的性能指标测试程序</a:t>
            </a:r>
            <a:endParaRPr lang="zh-CN" altLang="en-US" dirty="0">
              <a:solidFill>
                <a:schemeClr val="tx2">
                  <a:satMod val="130000"/>
                </a:schemeClr>
              </a:solidFill>
            </a:endParaRPr>
          </a:p>
        </p:txBody>
      </p:sp>
      <p:sp>
        <p:nvSpPr>
          <p:cNvPr id="228355" name="内容占位符 5"/>
          <p:cNvSpPr>
            <a:spLocks noGrp="1"/>
          </p:cNvSpPr>
          <p:nvPr>
            <p:ph idx="1"/>
          </p:nvPr>
        </p:nvSpPr>
        <p:spPr/>
        <p:txBody>
          <a:bodyPr/>
          <a:lstStyle/>
          <a:p>
            <a:r>
              <a:rPr lang="zh-CN" altLang="en-US" smtClean="0"/>
              <a:t> </a:t>
            </a:r>
            <a:r>
              <a:rPr lang="en-US" altLang="zh-CN" smtClean="0"/>
              <a:t>3DMark03</a:t>
            </a:r>
          </a:p>
          <a:p>
            <a:pPr lvl="1"/>
            <a:r>
              <a:rPr lang="zh-CN" altLang="en-US" smtClean="0"/>
              <a:t>主要测试显卡性能和</a:t>
            </a:r>
            <a:r>
              <a:rPr lang="en-US" altLang="zh-CN" smtClean="0"/>
              <a:t>DirectX</a:t>
            </a:r>
            <a:r>
              <a:rPr lang="zh-CN" altLang="en-US" smtClean="0"/>
              <a:t>的性能。</a:t>
            </a:r>
          </a:p>
          <a:p>
            <a:r>
              <a:rPr lang="zh-CN" altLang="en-US" smtClean="0"/>
              <a:t> </a:t>
            </a:r>
            <a:r>
              <a:rPr lang="en-US" altLang="zh-CN" smtClean="0"/>
              <a:t>Prime95</a:t>
            </a:r>
          </a:p>
          <a:p>
            <a:pPr lvl="1"/>
            <a:r>
              <a:rPr lang="zh-CN" altLang="en-US" smtClean="0"/>
              <a:t>用来估计分布式计算程序的通信情况，可使计算机高负荷运转，所以也用来测试计 算机的稳定性。</a:t>
            </a:r>
          </a:p>
          <a:p>
            <a:r>
              <a:rPr lang="zh-CN" altLang="en-US" smtClean="0"/>
              <a:t> </a:t>
            </a:r>
            <a:r>
              <a:rPr lang="en-US" altLang="zh-CN" smtClean="0"/>
              <a:t>SuperPi/SuperE</a:t>
            </a:r>
          </a:p>
          <a:p>
            <a:pPr lvl="1"/>
            <a:r>
              <a:rPr lang="zh-CN" altLang="en-US" smtClean="0"/>
              <a:t>计算圆周率</a:t>
            </a:r>
            <a:r>
              <a:rPr lang="en-US" altLang="zh-CN" smtClean="0"/>
              <a:t>π/</a:t>
            </a:r>
            <a:r>
              <a:rPr lang="zh-CN" altLang="en-US" smtClean="0"/>
              <a:t>自然指数</a:t>
            </a:r>
            <a:r>
              <a:rPr lang="en-US" altLang="zh-CN" smtClean="0"/>
              <a:t>e</a:t>
            </a:r>
            <a:r>
              <a:rPr lang="zh-CN" altLang="en-US" smtClean="0"/>
              <a:t>的软件，通常用来测试</a:t>
            </a:r>
            <a:r>
              <a:rPr lang="en-US" altLang="zh-CN" smtClean="0"/>
              <a:t>CPU</a:t>
            </a:r>
            <a:r>
              <a:rPr lang="zh-CN" altLang="en-US" smtClean="0"/>
              <a:t>的稳定性。 </a:t>
            </a:r>
          </a:p>
          <a:p>
            <a:endParaRPr lang="zh-CN" altLang="en-US" smtClean="0"/>
          </a:p>
        </p:txBody>
      </p:sp>
      <p:sp>
        <p:nvSpPr>
          <p:cNvPr id="22835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08113BC-ADAB-4816-88EB-423944115E86}" type="datetime1">
              <a:rPr lang="zh-CN" altLang="en-US" sz="1200" smtClean="0"/>
              <a:pPr>
                <a:spcBef>
                  <a:spcPct val="0"/>
                </a:spcBef>
                <a:buFontTx/>
                <a:buNone/>
              </a:pPr>
              <a:t>2021/9/4</a:t>
            </a:fld>
            <a:endParaRPr lang="zh-CN" altLang="en-US" sz="1200" smtClean="0"/>
          </a:p>
        </p:txBody>
      </p:sp>
      <p:sp>
        <p:nvSpPr>
          <p:cNvPr id="228357"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2835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CE87823-B5D2-4D88-B72E-35E3EA4A77F3}" type="slidenum">
              <a:rPr lang="en-US" altLang="zh-CN" sz="1200" smtClean="0"/>
              <a:pPr>
                <a:spcBef>
                  <a:spcPct val="0"/>
                </a:spcBef>
                <a:buFontTx/>
                <a:buNone/>
              </a:pPr>
              <a:t>142</a:t>
            </a:fld>
            <a:endParaRPr lang="en-US" altLang="zh-CN" sz="1200"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BF48CA1-9083-4E9C-BFAF-A867A7FA0BDA}" type="datetime1">
              <a:rPr lang="zh-CN" altLang="en-US" sz="1200" smtClean="0"/>
              <a:pPr>
                <a:spcBef>
                  <a:spcPct val="0"/>
                </a:spcBef>
                <a:buFontTx/>
                <a:buNone/>
              </a:pPr>
              <a:t>2021/9/4</a:t>
            </a:fld>
            <a:endParaRPr lang="en-US" altLang="zh-CN" sz="1200" smtClean="0"/>
          </a:p>
        </p:txBody>
      </p:sp>
      <p:sp>
        <p:nvSpPr>
          <p:cNvPr id="230403" name="Text Box 2"/>
          <p:cNvSpPr txBox="1">
            <a:spLocks noChangeArrowheads="1"/>
          </p:cNvSpPr>
          <p:nvPr/>
        </p:nvSpPr>
        <p:spPr bwMode="auto">
          <a:xfrm>
            <a:off x="178594" y="202814"/>
            <a:ext cx="8713787"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solidFill>
                  <a:schemeClr val="tx2"/>
                </a:solidFill>
                <a:latin typeface="微软雅黑" panose="020B0503020204020204" pitchFamily="34" charset="-122"/>
                <a:ea typeface="微软雅黑" panose="020B0503020204020204" pitchFamily="34" charset="-122"/>
              </a:rPr>
              <a:t>⑴ SPEC</a:t>
            </a:r>
            <a:r>
              <a:rPr lang="zh-CN" altLang="en-US" sz="2400" dirty="0">
                <a:solidFill>
                  <a:schemeClr val="tx2"/>
                </a:solidFill>
                <a:latin typeface="微软雅黑" panose="020B0503020204020204" pitchFamily="34" charset="-122"/>
                <a:ea typeface="微软雅黑" panose="020B0503020204020204" pitchFamily="34" charset="-122"/>
              </a:rPr>
              <a:t>（</a:t>
            </a:r>
            <a:r>
              <a:rPr lang="en-US" altLang="zh-CN" sz="2400" dirty="0">
                <a:solidFill>
                  <a:schemeClr val="tx2"/>
                </a:solidFill>
                <a:latin typeface="微软雅黑" panose="020B0503020204020204" pitchFamily="34" charset="-122"/>
                <a:ea typeface="微软雅黑" panose="020B0503020204020204" pitchFamily="34" charset="-122"/>
              </a:rPr>
              <a:t>Standard Performance Evaluation Corporation</a:t>
            </a:r>
            <a:r>
              <a:rPr lang="zh-CN" altLang="en-US" sz="2400" dirty="0">
                <a:solidFill>
                  <a:schemeClr val="tx2"/>
                </a:solidFill>
                <a:latin typeface="微软雅黑" panose="020B0503020204020204" pitchFamily="34" charset="-122"/>
                <a:ea typeface="微软雅黑" panose="020B0503020204020204" pitchFamily="34" charset="-122"/>
              </a:rPr>
              <a:t>）</a:t>
            </a:r>
          </a:p>
          <a:p>
            <a:pPr eaLnBrk="1" hangingPunct="1">
              <a:spcBef>
                <a:spcPct val="0"/>
              </a:spcBef>
              <a:buFontTx/>
              <a:buNone/>
            </a:pPr>
            <a:endParaRPr lang="zh-CN" altLang="en-US" sz="2400" dirty="0">
              <a:solidFill>
                <a:schemeClr val="tx2"/>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是</a:t>
            </a:r>
            <a:r>
              <a:rPr lang="zh-CN" altLang="en-US" sz="2400" dirty="0" smtClean="0">
                <a:latin typeface="微软雅黑" panose="020B0503020204020204" pitchFamily="34" charset="-122"/>
                <a:ea typeface="微软雅黑" panose="020B0503020204020204" pitchFamily="34" charset="-122"/>
              </a:rPr>
              <a:t>由一些工作站</a:t>
            </a:r>
            <a:r>
              <a:rPr lang="zh-CN" altLang="en-US" sz="2400" dirty="0">
                <a:latin typeface="微软雅黑" panose="020B0503020204020204" pitchFamily="34" charset="-122"/>
                <a:ea typeface="微软雅黑" panose="020B0503020204020204" pitchFamily="34" charset="-122"/>
              </a:rPr>
              <a:t>生产商发起成立的标准性能评估联合体</a:t>
            </a:r>
            <a:r>
              <a:rPr lang="zh-CN" altLang="en-US" sz="2400" dirty="0" smtClean="0">
                <a:latin typeface="微软雅黑" panose="020B0503020204020204" pitchFamily="34" charset="-122"/>
                <a:ea typeface="微软雅黑" panose="020B0503020204020204" pitchFamily="34" charset="-122"/>
              </a:rPr>
              <a:t>的简称</a:t>
            </a:r>
            <a:r>
              <a:rPr lang="zh-CN" altLang="en-US" sz="2400" dirty="0">
                <a:latin typeface="微软雅黑" panose="020B0503020204020204" pitchFamily="34" charset="-122"/>
                <a:ea typeface="微软雅黑" panose="020B0503020204020204" pitchFamily="34" charset="-122"/>
              </a:rPr>
              <a:t>，是基准程序测试方面影响最大的一个组织</a:t>
            </a: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SPEC</a:t>
            </a:r>
            <a:r>
              <a:rPr lang="zh-CN" altLang="en-US" sz="2400" dirty="0">
                <a:latin typeface="微软雅黑" panose="020B0503020204020204" pitchFamily="34" charset="-122"/>
                <a:ea typeface="微软雅黑" panose="020B0503020204020204" pitchFamily="34" charset="-122"/>
              </a:rPr>
              <a:t>测试方法不仅能用于评估速度指标，它同样能用于对其它性能指标进行评估。</a:t>
            </a:r>
          </a:p>
          <a:p>
            <a:pPr eaLnBrk="1" hangingPunct="1">
              <a:spcBef>
                <a:spcPct val="0"/>
              </a:spcBef>
              <a:buFontTx/>
              <a:buNone/>
            </a:pP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SPEC</a:t>
            </a:r>
            <a:r>
              <a:rPr lang="zh-CN" altLang="en-US" sz="2400" dirty="0">
                <a:latin typeface="微软雅黑" panose="020B0503020204020204" pitchFamily="34" charset="-122"/>
                <a:ea typeface="微软雅黑" panose="020B0503020204020204" pitchFamily="34" charset="-122"/>
              </a:rPr>
              <a:t>基准测试程序对于测试结果的处理可以分为两个方面。</a:t>
            </a: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）一方面是对</a:t>
            </a:r>
            <a:r>
              <a:rPr lang="zh-CN" altLang="en-US" sz="2400" b="1" dirty="0">
                <a:latin typeface="微软雅黑" panose="020B0503020204020204" pitchFamily="34" charset="-122"/>
                <a:ea typeface="微软雅黑" panose="020B0503020204020204" pitchFamily="34" charset="-122"/>
              </a:rPr>
              <a:t>每个测试程序</a:t>
            </a:r>
            <a:r>
              <a:rPr lang="zh-CN" altLang="en-US" sz="2400" dirty="0">
                <a:latin typeface="微软雅黑" panose="020B0503020204020204" pitchFamily="34" charset="-122"/>
                <a:ea typeface="微软雅黑" panose="020B0503020204020204" pitchFamily="34" charset="-122"/>
              </a:rPr>
              <a:t>的运行结果给出</a:t>
            </a:r>
            <a:r>
              <a:rPr lang="zh-CN" altLang="en-US" sz="2400" b="1" dirty="0">
                <a:latin typeface="微软雅黑" panose="020B0503020204020204" pitchFamily="34" charset="-122"/>
                <a:ea typeface="微软雅黑" panose="020B0503020204020204" pitchFamily="34" charset="-122"/>
              </a:rPr>
              <a:t>一个衡量标准</a:t>
            </a:r>
            <a:r>
              <a:rPr lang="zh-CN" altLang="en-US" sz="2400" dirty="0">
                <a:latin typeface="微软雅黑" panose="020B0503020204020204" pitchFamily="34" charset="-122"/>
                <a:ea typeface="微软雅黑" panose="020B0503020204020204" pitchFamily="34" charset="-122"/>
              </a:rPr>
              <a:t>，</a:t>
            </a: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）另一方面是对</a:t>
            </a:r>
            <a:r>
              <a:rPr lang="zh-CN" altLang="en-US" sz="2400" b="1" dirty="0">
                <a:latin typeface="微软雅黑" panose="020B0503020204020204" pitchFamily="34" charset="-122"/>
                <a:ea typeface="微软雅黑" panose="020B0503020204020204" pitchFamily="34" charset="-122"/>
              </a:rPr>
              <a:t>全部测量结果</a:t>
            </a:r>
            <a:r>
              <a:rPr lang="zh-CN" altLang="en-US" sz="2400" dirty="0">
                <a:latin typeface="微软雅黑" panose="020B0503020204020204" pitchFamily="34" charset="-122"/>
                <a:ea typeface="微软雅黑" panose="020B0503020204020204" pitchFamily="34" charset="-122"/>
              </a:rPr>
              <a:t>给出一个</a:t>
            </a:r>
            <a:r>
              <a:rPr lang="zh-CN" altLang="en-US" sz="2400" b="1" dirty="0">
                <a:latin typeface="微软雅黑" panose="020B0503020204020204" pitchFamily="34" charset="-122"/>
                <a:ea typeface="微软雅黑" panose="020B0503020204020204" pitchFamily="34" charset="-122"/>
              </a:rPr>
              <a:t>总体评价</a:t>
            </a:r>
            <a:r>
              <a:rPr lang="zh-CN" altLang="en-US" sz="2400" dirty="0">
                <a:latin typeface="微软雅黑" panose="020B0503020204020204" pitchFamily="34" charset="-122"/>
                <a:ea typeface="微软雅黑" panose="020B0503020204020204" pitchFamily="34" charset="-122"/>
              </a:rPr>
              <a:t>。</a:t>
            </a:r>
          </a:p>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sp>
        <p:nvSpPr>
          <p:cNvPr id="230404" name="Text Box 2"/>
          <p:cNvSpPr txBox="1">
            <a:spLocks noChangeArrowheads="1"/>
          </p:cNvSpPr>
          <p:nvPr/>
        </p:nvSpPr>
        <p:spPr bwMode="auto">
          <a:xfrm>
            <a:off x="252413" y="3770313"/>
            <a:ext cx="85661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FF0000"/>
                </a:solidFill>
                <a:latin typeface="微软雅黑" panose="020B0503020204020204" pitchFamily="34" charset="-122"/>
                <a:ea typeface="微软雅黑" panose="020B0503020204020204" pitchFamily="34" charset="-122"/>
              </a:rPr>
              <a:t>作为衡量单个测试程序运行结果的一种方法，早期是将一个基准程序在</a:t>
            </a:r>
            <a:r>
              <a:rPr lang="en-US" altLang="zh-CN" sz="2000">
                <a:solidFill>
                  <a:srgbClr val="FF0000"/>
                </a:solidFill>
                <a:latin typeface="微软雅黑" panose="020B0503020204020204" pitchFamily="34" charset="-122"/>
                <a:ea typeface="微软雅黑" panose="020B0503020204020204" pitchFamily="34" charset="-122"/>
              </a:rPr>
              <a:t>DEC</a:t>
            </a:r>
            <a:r>
              <a:rPr lang="zh-CN" altLang="en-US" sz="2000">
                <a:solidFill>
                  <a:srgbClr val="FF0000"/>
                </a:solidFill>
                <a:latin typeface="微软雅黑" panose="020B0503020204020204" pitchFamily="34" charset="-122"/>
                <a:ea typeface="微软雅黑" panose="020B0503020204020204" pitchFamily="34" charset="-122"/>
              </a:rPr>
              <a:t>公司的</a:t>
            </a:r>
            <a:r>
              <a:rPr lang="en-US" altLang="zh-CN" sz="2000">
                <a:solidFill>
                  <a:srgbClr val="FF0000"/>
                </a:solidFill>
                <a:latin typeface="微软雅黑" panose="020B0503020204020204" pitchFamily="34" charset="-122"/>
                <a:ea typeface="微软雅黑" panose="020B0503020204020204" pitchFamily="34" charset="-122"/>
              </a:rPr>
              <a:t>VAX 11/780</a:t>
            </a:r>
            <a:r>
              <a:rPr lang="zh-CN" altLang="en-US" sz="2000">
                <a:solidFill>
                  <a:srgbClr val="FF0000"/>
                </a:solidFill>
                <a:latin typeface="微软雅黑" panose="020B0503020204020204" pitchFamily="34" charset="-122"/>
                <a:ea typeface="微软雅黑" panose="020B0503020204020204" pitchFamily="34" charset="-122"/>
              </a:rPr>
              <a:t>（一种超级小型机）上运行所需时间定为</a:t>
            </a:r>
            <a:r>
              <a:rPr lang="en-US" altLang="zh-CN" sz="2000">
                <a:solidFill>
                  <a:srgbClr val="FF0000"/>
                </a:solidFill>
                <a:latin typeface="微软雅黑" panose="020B0503020204020204" pitchFamily="34" charset="-122"/>
                <a:ea typeface="微软雅黑" panose="020B0503020204020204" pitchFamily="34" charset="-122"/>
              </a:rPr>
              <a:t>SPEC</a:t>
            </a:r>
            <a:r>
              <a:rPr lang="zh-CN" altLang="en-US" sz="2000">
                <a:solidFill>
                  <a:srgbClr val="FF0000"/>
                </a:solidFill>
                <a:latin typeface="微软雅黑" panose="020B0503020204020204" pitchFamily="34" charset="-122"/>
                <a:ea typeface="微软雅黑" panose="020B0503020204020204" pitchFamily="34" charset="-122"/>
              </a:rPr>
              <a:t>参考时间。其他机器</a:t>
            </a:r>
            <a:r>
              <a:rPr lang="zh-CN" altLang="en-US" sz="2000" b="1">
                <a:solidFill>
                  <a:srgbClr val="FF0000"/>
                </a:solidFill>
                <a:latin typeface="微软雅黑" panose="020B0503020204020204" pitchFamily="34" charset="-122"/>
                <a:ea typeface="微软雅黑" panose="020B0503020204020204" pitchFamily="34" charset="-122"/>
              </a:rPr>
              <a:t>运行的时间与这个参考时间相比</a:t>
            </a:r>
            <a:r>
              <a:rPr lang="zh-CN" altLang="en-US" sz="2000">
                <a:solidFill>
                  <a:srgbClr val="FF0000"/>
                </a:solidFill>
                <a:latin typeface="微软雅黑" panose="020B0503020204020204" pitchFamily="34" charset="-122"/>
                <a:ea typeface="微软雅黑" panose="020B0503020204020204" pitchFamily="34" charset="-122"/>
              </a:rPr>
              <a:t>，得到一个</a:t>
            </a:r>
            <a:r>
              <a:rPr lang="en-US" altLang="zh-CN" sz="2000" b="1">
                <a:solidFill>
                  <a:srgbClr val="FF0000"/>
                </a:solidFill>
                <a:latin typeface="微软雅黑" panose="020B0503020204020204" pitchFamily="34" charset="-122"/>
                <a:ea typeface="微软雅黑" panose="020B0503020204020204" pitchFamily="34" charset="-122"/>
              </a:rPr>
              <a:t>SPEC</a:t>
            </a:r>
            <a:r>
              <a:rPr lang="zh-CN" altLang="en-US" sz="2000" b="1">
                <a:solidFill>
                  <a:srgbClr val="FF0000"/>
                </a:solidFill>
                <a:latin typeface="微软雅黑" panose="020B0503020204020204" pitchFamily="34" charset="-122"/>
                <a:ea typeface="微软雅黑" panose="020B0503020204020204" pitchFamily="34" charset="-122"/>
              </a:rPr>
              <a:t>速率</a:t>
            </a:r>
            <a:r>
              <a:rPr lang="zh-CN" altLang="en-US" sz="2000">
                <a:solidFill>
                  <a:srgbClr val="FF0000"/>
                </a:solidFill>
                <a:latin typeface="微软雅黑" panose="020B0503020204020204" pitchFamily="34" charset="-122"/>
                <a:ea typeface="微软雅黑" panose="020B0503020204020204" pitchFamily="34" charset="-122"/>
              </a:rPr>
              <a:t>，借以表现一个系统对该程序运行时的</a:t>
            </a:r>
            <a:r>
              <a:rPr lang="zh-CN" altLang="en-US" sz="2000" b="1">
                <a:solidFill>
                  <a:srgbClr val="FF0000"/>
                </a:solidFill>
                <a:latin typeface="微软雅黑" panose="020B0503020204020204" pitchFamily="34" charset="-122"/>
                <a:ea typeface="微软雅黑" panose="020B0503020204020204" pitchFamily="34" charset="-122"/>
              </a:rPr>
              <a:t>相对速度</a:t>
            </a:r>
            <a:r>
              <a:rPr lang="zh-CN" altLang="en-US" sz="2000">
                <a:solidFill>
                  <a:srgbClr val="FF0000"/>
                </a:solidFill>
                <a:latin typeface="微软雅黑" panose="020B0503020204020204" pitchFamily="34" charset="-122"/>
                <a:ea typeface="微软雅黑" panose="020B0503020204020204" pitchFamily="34" charset="-122"/>
              </a:rPr>
              <a:t>。</a:t>
            </a:r>
          </a:p>
          <a:p>
            <a:pPr eaLnBrk="1" hangingPunct="1">
              <a:spcBef>
                <a:spcPct val="0"/>
              </a:spcBef>
              <a:buFontTx/>
              <a:buNone/>
            </a:pPr>
            <a:endParaRPr lang="zh-CN" altLang="en-US" sz="2000">
              <a:solidFill>
                <a:srgbClr val="FF000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solidFill>
                  <a:srgbClr val="FF0000"/>
                </a:solidFill>
                <a:latin typeface="微软雅黑" panose="020B0503020204020204" pitchFamily="34" charset="-122"/>
                <a:ea typeface="微软雅黑" panose="020B0503020204020204" pitchFamily="34" charset="-122"/>
              </a:rPr>
              <a:t>例如，</a:t>
            </a:r>
            <a:r>
              <a:rPr lang="en-US" altLang="zh-CN" sz="2000">
                <a:solidFill>
                  <a:srgbClr val="FF0000"/>
                </a:solidFill>
                <a:latin typeface="微软雅黑" panose="020B0503020204020204" pitchFamily="34" charset="-122"/>
                <a:ea typeface="微软雅黑" panose="020B0503020204020204" pitchFamily="34" charset="-122"/>
              </a:rPr>
              <a:t>SPEC</a:t>
            </a:r>
            <a:r>
              <a:rPr lang="zh-CN" altLang="en-US" sz="2000">
                <a:solidFill>
                  <a:srgbClr val="FF0000"/>
                </a:solidFill>
                <a:latin typeface="微软雅黑" panose="020B0503020204020204" pitchFamily="34" charset="-122"/>
                <a:ea typeface="微软雅黑" panose="020B0503020204020204" pitchFamily="34" charset="-122"/>
              </a:rPr>
              <a:t>程序集中有一个</a:t>
            </a:r>
            <a:r>
              <a:rPr lang="en-US" altLang="zh-CN" sz="2000">
                <a:solidFill>
                  <a:srgbClr val="FF0000"/>
                </a:solidFill>
                <a:latin typeface="微软雅黑" panose="020B0503020204020204" pitchFamily="34" charset="-122"/>
                <a:ea typeface="微软雅黑" panose="020B0503020204020204" pitchFamily="34" charset="-122"/>
              </a:rPr>
              <a:t>gcc</a:t>
            </a:r>
            <a:r>
              <a:rPr lang="zh-CN" altLang="en-US" sz="2000">
                <a:solidFill>
                  <a:srgbClr val="FF0000"/>
                </a:solidFill>
                <a:latin typeface="微软雅黑" panose="020B0503020204020204" pitchFamily="34" charset="-122"/>
                <a:ea typeface="微软雅黑" panose="020B0503020204020204" pitchFamily="34" charset="-122"/>
              </a:rPr>
              <a:t>程序，他的</a:t>
            </a:r>
            <a:r>
              <a:rPr lang="en-US" altLang="zh-CN" sz="2000">
                <a:solidFill>
                  <a:srgbClr val="FF0000"/>
                </a:solidFill>
                <a:latin typeface="微软雅黑" panose="020B0503020204020204" pitchFamily="34" charset="-122"/>
                <a:ea typeface="微软雅黑" panose="020B0503020204020204" pitchFamily="34" charset="-122"/>
              </a:rPr>
              <a:t>SPEC</a:t>
            </a:r>
            <a:r>
              <a:rPr lang="zh-CN" altLang="en-US" sz="2000">
                <a:solidFill>
                  <a:srgbClr val="FF0000"/>
                </a:solidFill>
                <a:latin typeface="微软雅黑" panose="020B0503020204020204" pitchFamily="34" charset="-122"/>
                <a:ea typeface="微软雅黑" panose="020B0503020204020204" pitchFamily="34" charset="-122"/>
              </a:rPr>
              <a:t>参考时间为</a:t>
            </a:r>
            <a:r>
              <a:rPr lang="en-US" altLang="zh-CN" sz="2000">
                <a:solidFill>
                  <a:srgbClr val="FF0000"/>
                </a:solidFill>
                <a:latin typeface="微软雅黑" panose="020B0503020204020204" pitchFamily="34" charset="-122"/>
                <a:ea typeface="微软雅黑" panose="020B0503020204020204" pitchFamily="34" charset="-122"/>
              </a:rPr>
              <a:t>1482</a:t>
            </a:r>
            <a:r>
              <a:rPr lang="zh-CN" altLang="en-US" sz="2000">
                <a:solidFill>
                  <a:srgbClr val="FF0000"/>
                </a:solidFill>
                <a:latin typeface="微软雅黑" panose="020B0503020204020204" pitchFamily="34" charset="-122"/>
                <a:ea typeface="微软雅黑" panose="020B0503020204020204" pitchFamily="34" charset="-122"/>
              </a:rPr>
              <a:t>秒，如果另一个系统运行同样程序所化的时间为</a:t>
            </a:r>
            <a:r>
              <a:rPr lang="en-US" altLang="zh-CN" sz="2000">
                <a:solidFill>
                  <a:srgbClr val="FF0000"/>
                </a:solidFill>
                <a:latin typeface="微软雅黑" panose="020B0503020204020204" pitchFamily="34" charset="-122"/>
                <a:ea typeface="微软雅黑" panose="020B0503020204020204" pitchFamily="34" charset="-122"/>
              </a:rPr>
              <a:t>100</a:t>
            </a:r>
            <a:r>
              <a:rPr lang="zh-CN" altLang="en-US" sz="2000">
                <a:solidFill>
                  <a:srgbClr val="FF0000"/>
                </a:solidFill>
                <a:latin typeface="微软雅黑" panose="020B0503020204020204" pitchFamily="34" charset="-122"/>
                <a:ea typeface="微软雅黑" panose="020B0503020204020204" pitchFamily="34" charset="-122"/>
              </a:rPr>
              <a:t>秒，那么这个机器的</a:t>
            </a:r>
            <a:r>
              <a:rPr lang="en-US" altLang="zh-CN" sz="2000">
                <a:solidFill>
                  <a:srgbClr val="FF0000"/>
                </a:solidFill>
                <a:latin typeface="微软雅黑" panose="020B0503020204020204" pitchFamily="34" charset="-122"/>
                <a:ea typeface="微软雅黑" panose="020B0503020204020204" pitchFamily="34" charset="-122"/>
              </a:rPr>
              <a:t>SPEC</a:t>
            </a:r>
            <a:r>
              <a:rPr lang="zh-CN" altLang="en-US" sz="2000">
                <a:solidFill>
                  <a:srgbClr val="FF0000"/>
                </a:solidFill>
                <a:latin typeface="微软雅黑" panose="020B0503020204020204" pitchFamily="34" charset="-122"/>
                <a:ea typeface="微软雅黑" panose="020B0503020204020204" pitchFamily="34" charset="-122"/>
              </a:rPr>
              <a:t>速率就是</a:t>
            </a:r>
            <a:r>
              <a:rPr lang="en-US" altLang="zh-CN" sz="2000">
                <a:solidFill>
                  <a:srgbClr val="FF0000"/>
                </a:solidFill>
                <a:latin typeface="微软雅黑" panose="020B0503020204020204" pitchFamily="34" charset="-122"/>
                <a:ea typeface="微软雅黑" panose="020B0503020204020204" pitchFamily="34" charset="-122"/>
              </a:rPr>
              <a:t>14.82</a:t>
            </a:r>
            <a:r>
              <a:rPr lang="zh-CN" altLang="en-US" sz="2000">
                <a:solidFill>
                  <a:srgbClr val="FF0000"/>
                </a:solidFill>
                <a:latin typeface="微软雅黑" panose="020B0503020204020204" pitchFamily="34" charset="-122"/>
                <a:ea typeface="微软雅黑" panose="020B0503020204020204" pitchFamily="34" charset="-122"/>
              </a:rPr>
              <a:t>。</a:t>
            </a:r>
          </a:p>
        </p:txBody>
      </p:sp>
      <p:sp>
        <p:nvSpPr>
          <p:cNvPr id="23040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040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9EAE7BF-5B58-46B5-BAE8-3675960B40E9}" type="slidenum">
              <a:rPr lang="en-US" altLang="zh-CN" sz="1200" smtClean="0"/>
              <a:pPr>
                <a:spcBef>
                  <a:spcPct val="0"/>
                </a:spcBef>
                <a:buFontTx/>
                <a:buNone/>
              </a:pPr>
              <a:t>143</a:t>
            </a:fld>
            <a:endParaRPr lang="en-US" altLang="zh-CN" sz="120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CEE626D-24DD-497E-B41F-DC3469710F38}" type="datetime1">
              <a:rPr lang="zh-CN" altLang="en-US" sz="1200" smtClean="0"/>
              <a:pPr>
                <a:spcBef>
                  <a:spcPct val="0"/>
                </a:spcBef>
                <a:buFontTx/>
                <a:buNone/>
              </a:pPr>
              <a:t>2021/9/4</a:t>
            </a:fld>
            <a:endParaRPr lang="en-US" altLang="zh-CN" sz="1200" smtClean="0"/>
          </a:p>
        </p:txBody>
      </p:sp>
      <p:sp>
        <p:nvSpPr>
          <p:cNvPr id="231427" name="Text Box 2"/>
          <p:cNvSpPr txBox="1">
            <a:spLocks noChangeArrowheads="1"/>
          </p:cNvSpPr>
          <p:nvPr/>
        </p:nvSpPr>
        <p:spPr bwMode="auto">
          <a:xfrm>
            <a:off x="125412" y="260648"/>
            <a:ext cx="8893175" cy="442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在考虑整个基准程序集的测试结果时，</a:t>
            </a:r>
            <a:r>
              <a:rPr lang="en-US" altLang="zh-CN" sz="2400" dirty="0">
                <a:latin typeface="微软雅黑" panose="020B0503020204020204" pitchFamily="34" charset="-122"/>
                <a:ea typeface="微软雅黑" panose="020B0503020204020204" pitchFamily="34" charset="-122"/>
              </a:rPr>
              <a:t>SPEC</a:t>
            </a:r>
            <a:r>
              <a:rPr lang="zh-CN" altLang="en-US" sz="2400" dirty="0">
                <a:latin typeface="微软雅黑" panose="020B0503020204020204" pitchFamily="34" charset="-122"/>
                <a:ea typeface="微软雅黑" panose="020B0503020204020204" pitchFamily="34" charset="-122"/>
              </a:rPr>
              <a:t>推荐使用几</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何平均值作为标准。即：</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ct val="0"/>
              </a:spcBef>
              <a:buFontTx/>
              <a:buNone/>
            </a:pPr>
            <a:r>
              <a:rPr lang="zh-CN" altLang="en-US" sz="2400" dirty="0" smtClean="0">
                <a:latin typeface="微软雅黑" panose="020B0503020204020204" pitchFamily="34" charset="-122"/>
                <a:ea typeface="微软雅黑" panose="020B0503020204020204" pitchFamily="34" charset="-122"/>
              </a:rPr>
              <a:t>优势：</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在</a:t>
            </a:r>
            <a:r>
              <a:rPr lang="zh-CN" altLang="en-US" sz="2400" dirty="0">
                <a:latin typeface="微软雅黑" panose="020B0503020204020204" pitchFamily="34" charset="-122"/>
                <a:ea typeface="微软雅黑" panose="020B0503020204020204" pitchFamily="34" charset="-122"/>
              </a:rPr>
              <a:t>对各种机器性能进行比较而进行</a:t>
            </a:r>
            <a:r>
              <a:rPr lang="zh-CN" altLang="en-US" sz="2400" dirty="0" smtClean="0">
                <a:latin typeface="微软雅黑" panose="020B0503020204020204" pitchFamily="34" charset="-122"/>
                <a:ea typeface="微软雅黑" panose="020B0503020204020204" pitchFamily="34" charset="-122"/>
              </a:rPr>
              <a:t>性能</a:t>
            </a:r>
            <a:r>
              <a:rPr lang="zh-CN" altLang="en-US" sz="2400" b="1" dirty="0" smtClean="0">
                <a:latin typeface="微软雅黑" panose="020B0503020204020204" pitchFamily="34" charset="-122"/>
                <a:ea typeface="微软雅黑" panose="020B0503020204020204" pitchFamily="34" charset="-122"/>
              </a:rPr>
              <a:t>规格</a:t>
            </a:r>
            <a:r>
              <a:rPr lang="zh-CN" altLang="en-US" sz="2400" b="1" dirty="0">
                <a:latin typeface="微软雅黑" panose="020B0503020204020204" pitchFamily="34" charset="-122"/>
                <a:ea typeface="微软雅黑" panose="020B0503020204020204" pitchFamily="34" charset="-122"/>
              </a:rPr>
              <a:t>化</a:t>
            </a:r>
            <a:r>
              <a:rPr lang="zh-CN" altLang="en-US" sz="2400" dirty="0">
                <a:latin typeface="微软雅黑" panose="020B0503020204020204" pitchFamily="34" charset="-122"/>
                <a:ea typeface="微软雅黑" panose="020B0503020204020204" pitchFamily="34" charset="-122"/>
              </a:rPr>
              <a:t>（即以某台机器性能作参考标准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其它机器性能除以该</a:t>
            </a:r>
            <a:r>
              <a:rPr lang="zh-CN" altLang="en-US" sz="2400" dirty="0" smtClean="0">
                <a:latin typeface="微软雅黑" panose="020B0503020204020204" pitchFamily="34" charset="-122"/>
                <a:ea typeface="微软雅黑" panose="020B0503020204020204" pitchFamily="34" charset="-122"/>
              </a:rPr>
              <a:t>参考</a:t>
            </a:r>
            <a:r>
              <a:rPr lang="zh-CN" altLang="en-US" sz="2400" dirty="0">
                <a:latin typeface="微软雅黑" panose="020B0503020204020204" pitchFamily="34" charset="-122"/>
                <a:ea typeface="微软雅黑" panose="020B0503020204020204" pitchFamily="34" charset="-122"/>
              </a:rPr>
              <a:t>标准所得到的比值）过程中</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不论取哪一台作参考机</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几何平均值</a:t>
            </a:r>
            <a:r>
              <a:rPr lang="zh-CN" altLang="en-US" sz="2400" dirty="0">
                <a:latin typeface="微软雅黑" panose="020B0503020204020204" pitchFamily="34" charset="-122"/>
                <a:ea typeface="微软雅黑" panose="020B0503020204020204" pitchFamily="34" charset="-122"/>
              </a:rPr>
              <a:t>均能</a:t>
            </a:r>
            <a:r>
              <a:rPr lang="zh-CN" altLang="en-US" sz="2400" b="1" dirty="0">
                <a:latin typeface="微软雅黑" panose="020B0503020204020204" pitchFamily="34" charset="-122"/>
                <a:ea typeface="微软雅黑" panose="020B0503020204020204" pitchFamily="34" charset="-122"/>
              </a:rPr>
              <a:t>保持比较结果的一致性</a:t>
            </a:r>
            <a:r>
              <a:rPr lang="en-US" altLang="zh-CN" sz="2400" dirty="0">
                <a:latin typeface="微软雅黑" panose="020B0503020204020204" pitchFamily="34" charset="-122"/>
                <a:ea typeface="微软雅黑" panose="020B0503020204020204" pitchFamily="34" charset="-122"/>
              </a:rPr>
              <a:t>.</a:t>
            </a:r>
          </a:p>
        </p:txBody>
      </p:sp>
      <p:graphicFrame>
        <p:nvGraphicFramePr>
          <p:cNvPr id="231428" name="Object 3"/>
          <p:cNvGraphicFramePr>
            <a:graphicFrameLocks noChangeAspect="1"/>
          </p:cNvGraphicFramePr>
          <p:nvPr>
            <p:extLst>
              <p:ext uri="{D42A27DB-BD31-4B8C-83A1-F6EECF244321}">
                <p14:modId xmlns:p14="http://schemas.microsoft.com/office/powerpoint/2010/main" val="1569681239"/>
              </p:ext>
            </p:extLst>
          </p:nvPr>
        </p:nvGraphicFramePr>
        <p:xfrm>
          <a:off x="1403648" y="1412776"/>
          <a:ext cx="5105400" cy="1123950"/>
        </p:xfrm>
        <a:graphic>
          <a:graphicData uri="http://schemas.openxmlformats.org/presentationml/2006/ole">
            <mc:AlternateContent xmlns:mc="http://schemas.openxmlformats.org/markup-compatibility/2006">
              <mc:Choice xmlns:v="urn:schemas-microsoft-com:vml" Requires="v">
                <p:oleObj spid="_x0000_s231484" r:id="rId3" imgW="1562100" imgH="419100" progId="">
                  <p:embed/>
                </p:oleObj>
              </mc:Choice>
              <mc:Fallback>
                <p:oleObj r:id="rId3" imgW="1562100" imgH="4191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412776"/>
                        <a:ext cx="5105400" cy="11239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142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143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EA2094B-7612-4F16-8A83-093700B21E17}" type="slidenum">
              <a:rPr lang="en-US" altLang="zh-CN" sz="1200" smtClean="0"/>
              <a:pPr>
                <a:spcBef>
                  <a:spcPct val="0"/>
                </a:spcBef>
                <a:buFontTx/>
                <a:buNone/>
              </a:pPr>
              <a:t>144</a:t>
            </a:fld>
            <a:endParaRPr lang="en-US" altLang="zh-CN" sz="1200" smtClean="0"/>
          </a:p>
        </p:txBody>
      </p:sp>
      <p:sp>
        <p:nvSpPr>
          <p:cNvPr id="2" name="矩形 1"/>
          <p:cNvSpPr/>
          <p:nvPr/>
        </p:nvSpPr>
        <p:spPr>
          <a:xfrm>
            <a:off x="125412" y="4581128"/>
            <a:ext cx="8767066" cy="1754326"/>
          </a:xfrm>
          <a:prstGeom prst="rect">
            <a:avLst/>
          </a:prstGeom>
        </p:spPr>
        <p:txBody>
          <a:bodyPr wrap="square">
            <a:spAutoFit/>
          </a:bodyPr>
          <a:lstStyle/>
          <a:p>
            <a:pPr eaLnBrk="1" hangingPunct="1"/>
            <a:r>
              <a:rPr lang="en-US" altLang="zh-CN" sz="1800" dirty="0">
                <a:solidFill>
                  <a:srgbClr val="D60093"/>
                </a:solidFill>
                <a:latin typeface="微软雅黑" panose="020B0503020204020204" pitchFamily="34" charset="-122"/>
                <a:ea typeface="微软雅黑" panose="020B0503020204020204" pitchFamily="34" charset="-122"/>
              </a:rPr>
              <a:t>SPEC</a:t>
            </a:r>
            <a:r>
              <a:rPr lang="zh-CN" altLang="en-US" sz="1800" dirty="0">
                <a:solidFill>
                  <a:srgbClr val="D60093"/>
                </a:solidFill>
                <a:latin typeface="微软雅黑" panose="020B0503020204020204" pitchFamily="34" charset="-122"/>
                <a:ea typeface="微软雅黑" panose="020B0503020204020204" pitchFamily="34" charset="-122"/>
              </a:rPr>
              <a:t>数的</a:t>
            </a:r>
            <a:r>
              <a:rPr lang="zh-CN" altLang="en-US" sz="1800" b="1" dirty="0">
                <a:solidFill>
                  <a:srgbClr val="D60093"/>
                </a:solidFill>
                <a:latin typeface="微软雅黑" panose="020B0503020204020204" pitchFamily="34" charset="-122"/>
                <a:ea typeface="微软雅黑" panose="020B0503020204020204" pitchFamily="34" charset="-122"/>
              </a:rPr>
              <a:t>优点</a:t>
            </a:r>
            <a:r>
              <a:rPr lang="zh-CN" altLang="en-US" sz="1800" dirty="0" smtClean="0">
                <a:solidFill>
                  <a:srgbClr val="D60093"/>
                </a:solidFill>
                <a:latin typeface="微软雅黑" panose="020B0503020204020204" pitchFamily="34" charset="-122"/>
                <a:ea typeface="微软雅黑" panose="020B0503020204020204" pitchFamily="34" charset="-122"/>
              </a:rPr>
              <a:t>：各个</a:t>
            </a:r>
            <a:r>
              <a:rPr lang="zh-CN" altLang="en-US" sz="1800" dirty="0">
                <a:solidFill>
                  <a:srgbClr val="D60093"/>
                </a:solidFill>
                <a:latin typeface="微软雅黑" panose="020B0503020204020204" pitchFamily="34" charset="-122"/>
                <a:ea typeface="微软雅黑" panose="020B0503020204020204" pitchFamily="34" charset="-122"/>
              </a:rPr>
              <a:t>测试程序的测试结果在综合评估中</a:t>
            </a:r>
            <a:r>
              <a:rPr lang="zh-CN" altLang="en-US" sz="1800" b="1" dirty="0">
                <a:solidFill>
                  <a:srgbClr val="D60093"/>
                </a:solidFill>
                <a:latin typeface="微软雅黑" panose="020B0503020204020204" pitchFamily="34" charset="-122"/>
                <a:ea typeface="微软雅黑" panose="020B0503020204020204" pitchFamily="34" charset="-122"/>
              </a:rPr>
              <a:t>受重视的</a:t>
            </a:r>
            <a:r>
              <a:rPr lang="zh-CN" altLang="en-US" sz="1800" b="1" dirty="0" smtClean="0">
                <a:solidFill>
                  <a:srgbClr val="D60093"/>
                </a:solidFill>
                <a:latin typeface="微软雅黑" panose="020B0503020204020204" pitchFamily="34" charset="-122"/>
                <a:ea typeface="微软雅黑" panose="020B0503020204020204" pitchFamily="34" charset="-122"/>
              </a:rPr>
              <a:t>程度相同</a:t>
            </a:r>
            <a:r>
              <a:rPr lang="zh-CN" altLang="en-US" sz="1800" dirty="0" smtClean="0">
                <a:solidFill>
                  <a:srgbClr val="D60093"/>
                </a:solidFill>
                <a:latin typeface="微软雅黑" panose="020B0503020204020204" pitchFamily="34" charset="-122"/>
                <a:ea typeface="微软雅黑" panose="020B0503020204020204" pitchFamily="34" charset="-122"/>
              </a:rPr>
              <a:t>，具有</a:t>
            </a:r>
            <a:r>
              <a:rPr lang="zh-CN" altLang="en-US" sz="1800" b="1" dirty="0">
                <a:solidFill>
                  <a:srgbClr val="D60093"/>
                </a:solidFill>
                <a:latin typeface="微软雅黑" panose="020B0503020204020204" pitchFamily="34" charset="-122"/>
                <a:ea typeface="微软雅黑" panose="020B0503020204020204" pitchFamily="34" charset="-122"/>
              </a:rPr>
              <a:t>公平的比较原则</a:t>
            </a:r>
            <a:r>
              <a:rPr lang="zh-CN" altLang="en-US" sz="1800" dirty="0">
                <a:solidFill>
                  <a:srgbClr val="D60093"/>
                </a:solidFill>
                <a:latin typeface="微软雅黑" panose="020B0503020204020204" pitchFamily="34" charset="-122"/>
                <a:ea typeface="微软雅黑" panose="020B0503020204020204" pitchFamily="34" charset="-122"/>
              </a:rPr>
              <a:t>。</a:t>
            </a:r>
          </a:p>
          <a:p>
            <a:pPr eaLnBrk="1" hangingPunct="1"/>
            <a:r>
              <a:rPr lang="en-US" altLang="zh-CN" sz="1800" dirty="0" smtClean="0">
                <a:solidFill>
                  <a:srgbClr val="D60093"/>
                </a:solidFill>
                <a:latin typeface="微软雅黑" panose="020B0503020204020204" pitchFamily="34" charset="-122"/>
                <a:ea typeface="微软雅黑" panose="020B0503020204020204" pitchFamily="34" charset="-122"/>
              </a:rPr>
              <a:t>SPEC</a:t>
            </a:r>
            <a:r>
              <a:rPr lang="zh-CN" altLang="en-US" sz="1800" dirty="0">
                <a:solidFill>
                  <a:srgbClr val="D60093"/>
                </a:solidFill>
                <a:latin typeface="微软雅黑" panose="020B0503020204020204" pitchFamily="34" charset="-122"/>
                <a:ea typeface="微软雅黑" panose="020B0503020204020204" pitchFamily="34" charset="-122"/>
              </a:rPr>
              <a:t>数的</a:t>
            </a:r>
            <a:r>
              <a:rPr lang="zh-CN" altLang="en-US" sz="1800" b="1" dirty="0">
                <a:solidFill>
                  <a:srgbClr val="D60093"/>
                </a:solidFill>
                <a:latin typeface="微软雅黑" panose="020B0503020204020204" pitchFamily="34" charset="-122"/>
                <a:ea typeface="微软雅黑" panose="020B0503020204020204" pitchFamily="34" charset="-122"/>
              </a:rPr>
              <a:t>缺点</a:t>
            </a:r>
            <a:r>
              <a:rPr lang="zh-CN" altLang="en-US" sz="1800" dirty="0">
                <a:solidFill>
                  <a:srgbClr val="D60093"/>
                </a:solidFill>
                <a:latin typeface="微软雅黑" panose="020B0503020204020204" pitchFamily="34" charset="-122"/>
                <a:ea typeface="微软雅黑" panose="020B0503020204020204" pitchFamily="34" charset="-122"/>
              </a:rPr>
              <a:t>：</a:t>
            </a:r>
            <a:r>
              <a:rPr lang="zh-CN" altLang="en-US" sz="1800" b="1" dirty="0">
                <a:solidFill>
                  <a:srgbClr val="D60093"/>
                </a:solidFill>
                <a:latin typeface="微软雅黑" panose="020B0503020204020204" pitchFamily="34" charset="-122"/>
                <a:ea typeface="微软雅黑" panose="020B0503020204020204" pitchFamily="34" charset="-122"/>
              </a:rPr>
              <a:t>不能反映系统分析的侧重点</a:t>
            </a:r>
            <a:r>
              <a:rPr lang="zh-CN" altLang="en-US" sz="1800" dirty="0">
                <a:solidFill>
                  <a:srgbClr val="D60093"/>
                </a:solidFill>
                <a:latin typeface="微软雅黑" panose="020B0503020204020204" pitchFamily="34" charset="-122"/>
                <a:ea typeface="微软雅黑" panose="020B0503020204020204" pitchFamily="34" charset="-122"/>
              </a:rPr>
              <a:t>，如果用户选择的只是某一类型程序的速度指标，则无法依据</a:t>
            </a:r>
            <a:r>
              <a:rPr lang="en-US" altLang="zh-CN" sz="1800" dirty="0">
                <a:solidFill>
                  <a:srgbClr val="D60093"/>
                </a:solidFill>
                <a:latin typeface="微软雅黑" panose="020B0503020204020204" pitchFamily="34" charset="-122"/>
                <a:ea typeface="微软雅黑" panose="020B0503020204020204" pitchFamily="34" charset="-122"/>
              </a:rPr>
              <a:t>SPEC</a:t>
            </a:r>
            <a:r>
              <a:rPr lang="zh-CN" altLang="en-US" sz="1800" dirty="0">
                <a:solidFill>
                  <a:srgbClr val="D60093"/>
                </a:solidFill>
                <a:latin typeface="微软雅黑" panose="020B0503020204020204" pitchFamily="34" charset="-122"/>
                <a:ea typeface="微软雅黑" panose="020B0503020204020204" pitchFamily="34" charset="-122"/>
              </a:rPr>
              <a:t>数进行选择。</a:t>
            </a:r>
          </a:p>
          <a:p>
            <a:pPr eaLnBrk="1" hangingPunct="1"/>
            <a:r>
              <a:rPr lang="en-US" altLang="zh-CN" sz="1800" dirty="0" smtClean="0">
                <a:solidFill>
                  <a:srgbClr val="D60093"/>
                </a:solidFill>
                <a:latin typeface="微软雅黑" panose="020B0503020204020204" pitchFamily="34" charset="-122"/>
                <a:ea typeface="微软雅黑" panose="020B0503020204020204" pitchFamily="34" charset="-122"/>
              </a:rPr>
              <a:t>SPEC</a:t>
            </a:r>
            <a:r>
              <a:rPr lang="zh-CN" altLang="en-US" sz="1800" dirty="0">
                <a:solidFill>
                  <a:srgbClr val="D60093"/>
                </a:solidFill>
                <a:latin typeface="微软雅黑" panose="020B0503020204020204" pitchFamily="34" charset="-122"/>
                <a:ea typeface="微软雅黑" panose="020B0503020204020204" pitchFamily="34" charset="-122"/>
              </a:rPr>
              <a:t>数</a:t>
            </a:r>
            <a:r>
              <a:rPr lang="zh-CN" altLang="en-US" sz="1800" b="1" dirty="0">
                <a:solidFill>
                  <a:srgbClr val="D60093"/>
                </a:solidFill>
                <a:latin typeface="微软雅黑" panose="020B0503020204020204" pitchFamily="34" charset="-122"/>
                <a:ea typeface="微软雅黑" panose="020B0503020204020204" pitchFamily="34" charset="-122"/>
              </a:rPr>
              <a:t>适用的场合</a:t>
            </a:r>
            <a:r>
              <a:rPr lang="zh-CN" altLang="en-US" sz="1800" dirty="0">
                <a:solidFill>
                  <a:srgbClr val="D60093"/>
                </a:solidFill>
                <a:latin typeface="微软雅黑" panose="020B0503020204020204" pitchFamily="34" charset="-122"/>
                <a:ea typeface="微软雅黑" panose="020B0503020204020204" pitchFamily="34" charset="-122"/>
              </a:rPr>
              <a:t>：对某个功能领域内的计算机进行对等的速度指标评估，能够保证综合评估的公平性，不侧重任何一个子功能</a:t>
            </a:r>
            <a:r>
              <a:rPr lang="zh-CN" altLang="en-US" sz="1800" dirty="0" smtClean="0">
                <a:solidFill>
                  <a:srgbClr val="D60093"/>
                </a:solidFill>
                <a:latin typeface="微软雅黑" panose="020B0503020204020204" pitchFamily="34" charset="-122"/>
                <a:ea typeface="微软雅黑" panose="020B0503020204020204" pitchFamily="34" charset="-122"/>
              </a:rPr>
              <a:t>。</a:t>
            </a:r>
            <a:endParaRPr lang="zh-CN" altLang="en-US" sz="1800" dirty="0">
              <a:solidFill>
                <a:srgbClr val="D60093"/>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55DA905-AAF4-4E4C-BB8F-5D35D5D6C3B6}" type="datetime1">
              <a:rPr lang="zh-CN" altLang="en-US" sz="1200" smtClean="0"/>
              <a:pPr>
                <a:spcBef>
                  <a:spcPct val="0"/>
                </a:spcBef>
                <a:buFontTx/>
                <a:buNone/>
              </a:pPr>
              <a:t>2021/9/4</a:t>
            </a:fld>
            <a:endParaRPr lang="en-US" altLang="zh-CN" sz="1200" smtClean="0"/>
          </a:p>
        </p:txBody>
      </p:sp>
      <p:sp>
        <p:nvSpPr>
          <p:cNvPr id="232451" name="Rectangle 2"/>
          <p:cNvSpPr>
            <a:spLocks noGrp="1" noChangeArrowheads="1"/>
          </p:cNvSpPr>
          <p:nvPr>
            <p:ph type="title"/>
          </p:nvPr>
        </p:nvSpPr>
        <p:spPr>
          <a:xfrm>
            <a:off x="533400" y="228600"/>
            <a:ext cx="8153400" cy="1524000"/>
          </a:xfrm>
        </p:spPr>
        <p:txBody>
          <a:bodyPr/>
          <a:lstStyle/>
          <a:p>
            <a:pPr eaLnBrk="1" hangingPunct="1"/>
            <a:r>
              <a:rPr lang="en-US" altLang="zh-CN" b="1" smtClean="0">
                <a:solidFill>
                  <a:srgbClr val="0000FF"/>
                </a:solidFill>
                <a:latin typeface="Arial" panose="020B0604020202020204" pitchFamily="34" charset="0"/>
              </a:rPr>
              <a:t>Pentium4</a:t>
            </a:r>
            <a:r>
              <a:rPr lang="zh-CN" altLang="en-US" b="1" smtClean="0">
                <a:solidFill>
                  <a:srgbClr val="0000FF"/>
                </a:solidFill>
                <a:latin typeface="Arial" panose="020B0604020202020204" pitchFamily="34" charset="0"/>
              </a:rPr>
              <a:t>性能评测数据</a:t>
            </a:r>
            <a:br>
              <a:rPr lang="zh-CN" altLang="en-US" b="1" smtClean="0">
                <a:solidFill>
                  <a:srgbClr val="0000FF"/>
                </a:solidFill>
                <a:latin typeface="Arial" panose="020B0604020202020204" pitchFamily="34" charset="0"/>
              </a:rPr>
            </a:br>
            <a:r>
              <a:rPr lang="zh-CN" altLang="en-US" sz="2800" b="1" smtClean="0">
                <a:solidFill>
                  <a:srgbClr val="0000FF"/>
                </a:solidFill>
                <a:latin typeface="Arial" panose="020B0604020202020204" pitchFamily="34" charset="0"/>
              </a:rPr>
              <a:t>（数据全部来源于</a:t>
            </a:r>
            <a:r>
              <a:rPr lang="en-US" altLang="zh-CN" sz="2800" b="1" smtClean="0">
                <a:solidFill>
                  <a:srgbClr val="0000FF"/>
                </a:solidFill>
                <a:latin typeface="Arial" panose="020B0604020202020204" pitchFamily="34" charset="0"/>
              </a:rPr>
              <a:t>Intel</a:t>
            </a:r>
            <a:r>
              <a:rPr lang="zh-CN" altLang="en-US" sz="2800" b="1" smtClean="0">
                <a:solidFill>
                  <a:srgbClr val="0000FF"/>
                </a:solidFill>
                <a:latin typeface="Arial" panose="020B0604020202020204" pitchFamily="34" charset="0"/>
              </a:rPr>
              <a:t>网站）</a:t>
            </a:r>
            <a:endParaRPr lang="zh-CN" altLang="en-US" sz="2800" smtClean="0">
              <a:latin typeface="Arial" panose="020B0604020202020204" pitchFamily="34" charset="0"/>
            </a:endParaRPr>
          </a:p>
        </p:txBody>
      </p:sp>
      <p:graphicFrame>
        <p:nvGraphicFramePr>
          <p:cNvPr id="232452" name="Object 3"/>
          <p:cNvGraphicFramePr>
            <a:graphicFrameLocks noChangeAspect="1"/>
          </p:cNvGraphicFramePr>
          <p:nvPr/>
        </p:nvGraphicFramePr>
        <p:xfrm>
          <a:off x="0" y="1600200"/>
          <a:ext cx="9144000" cy="4800600"/>
        </p:xfrm>
        <a:graphic>
          <a:graphicData uri="http://schemas.openxmlformats.org/presentationml/2006/ole">
            <mc:AlternateContent xmlns:mc="http://schemas.openxmlformats.org/markup-compatibility/2006">
              <mc:Choice xmlns:v="urn:schemas-microsoft-com:vml" Requires="v">
                <p:oleObj spid="_x0000_s232508" name="Picture2" r:id="rId3" imgW="6172200" imgH="3307080" progId="Word.Picture.8">
                  <p:embed/>
                </p:oleObj>
              </mc:Choice>
              <mc:Fallback>
                <p:oleObj name="Picture2" r:id="rId3" imgW="6172200" imgH="330708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8006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245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D4DC4C9-D7AE-4726-B5F7-24BBA9EFFB69}" type="slidenum">
              <a:rPr lang="en-US" altLang="zh-CN" sz="1200" smtClean="0"/>
              <a:pPr>
                <a:spcBef>
                  <a:spcPct val="0"/>
                </a:spcBef>
                <a:buFontTx/>
                <a:buNone/>
              </a:pPr>
              <a:t>145</a:t>
            </a:fld>
            <a:endParaRPr lang="en-US" altLang="zh-CN" sz="1200"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703D2CB-EC9D-4D28-988D-04B7BE0F2DF2}" type="datetime1">
              <a:rPr lang="zh-CN" altLang="en-US" sz="1200" smtClean="0"/>
              <a:pPr>
                <a:spcBef>
                  <a:spcPct val="0"/>
                </a:spcBef>
                <a:buFontTx/>
                <a:buNone/>
              </a:pPr>
              <a:t>2021/9/4</a:t>
            </a:fld>
            <a:endParaRPr lang="en-US" altLang="zh-CN" sz="1200" smtClean="0"/>
          </a:p>
        </p:txBody>
      </p:sp>
      <p:sp>
        <p:nvSpPr>
          <p:cNvPr id="234499" name="Text Box 2"/>
          <p:cNvSpPr txBox="1">
            <a:spLocks noChangeArrowheads="1"/>
          </p:cNvSpPr>
          <p:nvPr/>
        </p:nvSpPr>
        <p:spPr bwMode="auto">
          <a:xfrm>
            <a:off x="293688" y="404813"/>
            <a:ext cx="8599487"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chemeClr val="tx2"/>
                </a:solidFill>
                <a:latin typeface="微软雅黑" panose="020B0503020204020204" pitchFamily="34" charset="-122"/>
                <a:ea typeface="微软雅黑" panose="020B0503020204020204" pitchFamily="34" charset="-122"/>
              </a:rPr>
              <a:t>⑵ iCOMP</a:t>
            </a:r>
            <a:r>
              <a:rPr lang="zh-CN" altLang="en-US" sz="2400">
                <a:solidFill>
                  <a:schemeClr val="tx2"/>
                </a:solidFill>
                <a:latin typeface="微软雅黑" panose="020B0503020204020204" pitchFamily="34" charset="-122"/>
                <a:ea typeface="微软雅黑" panose="020B0503020204020204" pitchFamily="34" charset="-122"/>
              </a:rPr>
              <a:t>（</a:t>
            </a:r>
            <a:r>
              <a:rPr lang="en-US" altLang="zh-CN" sz="2400">
                <a:solidFill>
                  <a:schemeClr val="tx2"/>
                </a:solidFill>
                <a:latin typeface="微软雅黑" panose="020B0503020204020204" pitchFamily="34" charset="-122"/>
                <a:ea typeface="微软雅黑" panose="020B0503020204020204" pitchFamily="34" charset="-122"/>
              </a:rPr>
              <a:t>Intel Comparative Microprocessor Performance</a:t>
            </a:r>
            <a:r>
              <a:rPr lang="zh-CN" altLang="en-US" sz="2400">
                <a:solidFill>
                  <a:schemeClr val="tx2"/>
                </a:solidFill>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是</a:t>
            </a:r>
            <a:r>
              <a:rPr lang="en-US" altLang="zh-CN" sz="2400">
                <a:latin typeface="微软雅黑" panose="020B0503020204020204" pitchFamily="34" charset="-122"/>
                <a:ea typeface="微软雅黑" panose="020B0503020204020204" pitchFamily="34" charset="-122"/>
              </a:rPr>
              <a:t>Intel</a:t>
            </a:r>
            <a:r>
              <a:rPr lang="zh-CN" altLang="en-US" sz="2400">
                <a:latin typeface="微软雅黑" panose="020B0503020204020204" pitchFamily="34" charset="-122"/>
                <a:ea typeface="微软雅黑" panose="020B0503020204020204" pitchFamily="34" charset="-122"/>
              </a:rPr>
              <a:t>公司在</a:t>
            </a:r>
            <a:r>
              <a:rPr lang="en-US" altLang="zh-CN" sz="2400">
                <a:latin typeface="微软雅黑" panose="020B0503020204020204" pitchFamily="34" charset="-122"/>
                <a:ea typeface="微软雅黑" panose="020B0503020204020204" pitchFamily="34" charset="-122"/>
              </a:rPr>
              <a:t>1993</a:t>
            </a:r>
            <a:r>
              <a:rPr lang="zh-CN" altLang="en-US" sz="2400">
                <a:latin typeface="微软雅黑" panose="020B0503020204020204" pitchFamily="34" charset="-122"/>
                <a:ea typeface="微软雅黑" panose="020B0503020204020204" pitchFamily="34" charset="-122"/>
              </a:rPr>
              <a:t>年为对自己生产的各种微处理机进行比较而设定的一个相对性能，其表现形式是一个简单的数字，称为</a:t>
            </a:r>
            <a:r>
              <a:rPr lang="en-US" altLang="zh-CN" sz="2400">
                <a:solidFill>
                  <a:schemeClr val="tx2"/>
                </a:solidFill>
                <a:latin typeface="微软雅黑" panose="020B0503020204020204" pitchFamily="34" charset="-122"/>
                <a:ea typeface="微软雅黑" panose="020B0503020204020204" pitchFamily="34" charset="-122"/>
              </a:rPr>
              <a:t>iCOMP</a:t>
            </a:r>
            <a:r>
              <a:rPr lang="zh-CN" altLang="en-US" sz="2400">
                <a:latin typeface="微软雅黑" panose="020B0503020204020204" pitchFamily="34" charset="-122"/>
                <a:ea typeface="微软雅黑" panose="020B0503020204020204" pitchFamily="34" charset="-122"/>
              </a:rPr>
              <a:t>指数。</a:t>
            </a:r>
          </a:p>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400">
                <a:latin typeface="微软雅黑" panose="020B0503020204020204" pitchFamily="34" charset="-122"/>
                <a:ea typeface="微软雅黑" panose="020B0503020204020204" pitchFamily="34" charset="-122"/>
              </a:rPr>
              <a:t>在</a:t>
            </a:r>
            <a:r>
              <a:rPr lang="en-US" altLang="zh-CN" sz="2400">
                <a:latin typeface="微软雅黑" panose="020B0503020204020204" pitchFamily="34" charset="-122"/>
                <a:ea typeface="微软雅黑" panose="020B0503020204020204" pitchFamily="34" charset="-122"/>
              </a:rPr>
              <a:t>iCOMP</a:t>
            </a:r>
            <a:r>
              <a:rPr lang="zh-CN" altLang="en-US" sz="2400">
                <a:latin typeface="微软雅黑" panose="020B0503020204020204" pitchFamily="34" charset="-122"/>
                <a:ea typeface="微软雅黑" panose="020B0503020204020204" pitchFamily="34" charset="-122"/>
              </a:rPr>
              <a:t>测试方法中，设定了一个基准数，即以一个程序在</a:t>
            </a:r>
          </a:p>
          <a:p>
            <a:pPr eaLnBrk="1" hangingPunct="1">
              <a:spcBef>
                <a:spcPct val="0"/>
              </a:spcBef>
              <a:buFontTx/>
              <a:buNone/>
            </a:pPr>
            <a:r>
              <a:rPr lang="en-US" altLang="zh-CN" sz="2400">
                <a:latin typeface="微软雅黑" panose="020B0503020204020204" pitchFamily="34" charset="-122"/>
                <a:ea typeface="微软雅黑" panose="020B0503020204020204" pitchFamily="34" charset="-122"/>
              </a:rPr>
              <a:t>486SX-25</a:t>
            </a:r>
            <a:r>
              <a:rPr lang="zh-CN" altLang="en-US" sz="2400">
                <a:latin typeface="微软雅黑" panose="020B0503020204020204" pitchFamily="34" charset="-122"/>
                <a:ea typeface="微软雅黑" panose="020B0503020204020204" pitchFamily="34" charset="-122"/>
              </a:rPr>
              <a:t>处理机上的运行得分为</a:t>
            </a:r>
            <a:r>
              <a:rPr lang="en-US" altLang="zh-CN" sz="2400">
                <a:latin typeface="微软雅黑" panose="020B0503020204020204" pitchFamily="34" charset="-122"/>
                <a:ea typeface="微软雅黑" panose="020B0503020204020204" pitchFamily="34" charset="-122"/>
              </a:rPr>
              <a:t>100</a:t>
            </a:r>
            <a:r>
              <a:rPr lang="zh-CN" altLang="en-US" sz="2400">
                <a:latin typeface="微软雅黑" panose="020B0503020204020204" pitchFamily="34" charset="-122"/>
                <a:ea typeface="微软雅黑" panose="020B0503020204020204" pitchFamily="34" charset="-122"/>
              </a:rPr>
              <a:t>。被测</a:t>
            </a:r>
            <a:r>
              <a:rPr lang="en-US" altLang="zh-CN" sz="2400">
                <a:latin typeface="微软雅黑" panose="020B0503020204020204" pitchFamily="34" charset="-122"/>
                <a:ea typeface="微软雅黑" panose="020B0503020204020204" pitchFamily="34" charset="-122"/>
              </a:rPr>
              <a:t>CPU</a:t>
            </a:r>
            <a:r>
              <a:rPr lang="zh-CN" altLang="en-US" sz="2400">
                <a:latin typeface="微软雅黑" panose="020B0503020204020204" pitchFamily="34" charset="-122"/>
                <a:ea typeface="微软雅黑" panose="020B0503020204020204" pitchFamily="34" charset="-122"/>
              </a:rPr>
              <a:t>在运行</a:t>
            </a:r>
            <a:r>
              <a:rPr lang="zh-CN" altLang="en-US" sz="2400" b="1">
                <a:latin typeface="微软雅黑" panose="020B0503020204020204" pitchFamily="34" charset="-122"/>
                <a:ea typeface="微软雅黑" panose="020B0503020204020204" pitchFamily="34" charset="-122"/>
              </a:rPr>
              <a:t>相应的</a:t>
            </a:r>
          </a:p>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程序</a:t>
            </a:r>
            <a:r>
              <a:rPr lang="zh-CN" altLang="en-US" sz="2400">
                <a:latin typeface="微软雅黑" panose="020B0503020204020204" pitchFamily="34" charset="-122"/>
                <a:ea typeface="微软雅黑" panose="020B0503020204020204" pitchFamily="34" charset="-122"/>
              </a:rPr>
              <a:t>后，也得到</a:t>
            </a:r>
            <a:r>
              <a:rPr lang="zh-CN" altLang="en-US" sz="2400" b="1">
                <a:latin typeface="微软雅黑" panose="020B0503020204020204" pitchFamily="34" charset="-122"/>
                <a:ea typeface="微软雅黑" panose="020B0503020204020204" pitchFamily="34" charset="-122"/>
              </a:rPr>
              <a:t>一个分值</a:t>
            </a:r>
            <a:r>
              <a:rPr lang="zh-CN" altLang="en-US" sz="2400">
                <a:latin typeface="微软雅黑" panose="020B0503020204020204" pitchFamily="34" charset="-122"/>
                <a:ea typeface="微软雅黑" panose="020B0503020204020204" pitchFamily="34" charset="-122"/>
              </a:rPr>
              <a:t>，然后按一定的</a:t>
            </a:r>
            <a:r>
              <a:rPr lang="zh-CN" altLang="en-US" sz="2400" b="1">
                <a:latin typeface="微软雅黑" panose="020B0503020204020204" pitchFamily="34" charset="-122"/>
                <a:ea typeface="微软雅黑" panose="020B0503020204020204" pitchFamily="34" charset="-122"/>
              </a:rPr>
              <a:t>规定加权</a:t>
            </a:r>
            <a:r>
              <a:rPr lang="zh-CN" altLang="en-US" sz="2400">
                <a:latin typeface="微软雅黑" panose="020B0503020204020204" pitchFamily="34" charset="-122"/>
                <a:ea typeface="微软雅黑" panose="020B0503020204020204" pitchFamily="34" charset="-122"/>
              </a:rPr>
              <a:t>，从而计</a:t>
            </a:r>
          </a:p>
          <a:p>
            <a:pPr eaLnBrk="1" hangingPunct="1">
              <a:spcBef>
                <a:spcPct val="0"/>
              </a:spcBef>
              <a:buFontTx/>
              <a:buNone/>
            </a:pPr>
            <a:r>
              <a:rPr lang="zh-CN" altLang="en-US" sz="2400">
                <a:latin typeface="微软雅黑" panose="020B0503020204020204" pitchFamily="34" charset="-122"/>
                <a:ea typeface="微软雅黑" panose="020B0503020204020204" pitchFamily="34" charset="-122"/>
              </a:rPr>
              <a:t>算出全部测试程序运行后所得的</a:t>
            </a:r>
            <a:r>
              <a:rPr lang="en-US" altLang="zh-CN" sz="2400">
                <a:latin typeface="微软雅黑" panose="020B0503020204020204" pitchFamily="34" charset="-122"/>
                <a:ea typeface="微软雅黑" panose="020B0503020204020204" pitchFamily="34" charset="-122"/>
              </a:rPr>
              <a:t>iCOMP</a:t>
            </a:r>
            <a:r>
              <a:rPr lang="zh-CN" altLang="en-US" sz="2400">
                <a:latin typeface="微软雅黑" panose="020B0503020204020204" pitchFamily="34" charset="-122"/>
                <a:ea typeface="微软雅黑" panose="020B0503020204020204" pitchFamily="34" charset="-122"/>
              </a:rPr>
              <a:t>指数。</a:t>
            </a:r>
          </a:p>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34500" name="矩形 1"/>
          <p:cNvSpPr>
            <a:spLocks noChangeArrowheads="1"/>
          </p:cNvSpPr>
          <p:nvPr/>
        </p:nvSpPr>
        <p:spPr bwMode="auto">
          <a:xfrm>
            <a:off x="470693" y="4172744"/>
            <a:ext cx="8245475" cy="182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1800" dirty="0">
                <a:solidFill>
                  <a:srgbClr val="D60093"/>
                </a:solidFill>
                <a:latin typeface="微软雅黑" panose="020B0503020204020204" pitchFamily="34" charset="-122"/>
                <a:ea typeface="微软雅黑" panose="020B0503020204020204" pitchFamily="34" charset="-122"/>
              </a:rPr>
              <a:t>计算公式如下：</a:t>
            </a:r>
          </a:p>
          <a:p>
            <a:pPr eaLnBrk="1" hangingPunct="1">
              <a:lnSpc>
                <a:spcPct val="124000"/>
              </a:lnSpc>
              <a:spcBef>
                <a:spcPts val="400"/>
              </a:spcBef>
              <a:buFontTx/>
              <a:buNone/>
            </a:pPr>
            <a:r>
              <a:rPr lang="en-US" altLang="zh-CN" sz="1600" b="1" dirty="0" err="1">
                <a:solidFill>
                  <a:srgbClr val="D60093"/>
                </a:solidFill>
                <a:latin typeface="微软雅黑" panose="020B0503020204020204" pitchFamily="34" charset="-122"/>
                <a:ea typeface="微软雅黑" panose="020B0503020204020204" pitchFamily="34" charset="-122"/>
              </a:rPr>
              <a:t>iCOMP</a:t>
            </a:r>
            <a:r>
              <a:rPr lang="en-US" altLang="zh-CN" sz="1600" b="1" dirty="0">
                <a:solidFill>
                  <a:srgbClr val="D60093"/>
                </a:solidFill>
                <a:latin typeface="微软雅黑" panose="020B0503020204020204" pitchFamily="34" charset="-122"/>
                <a:ea typeface="微软雅黑" panose="020B0503020204020204" pitchFamily="34" charset="-122"/>
              </a:rPr>
              <a:t> = 100×[(Mark</a:t>
            </a:r>
            <a:r>
              <a:rPr lang="en-US" altLang="zh-CN" sz="1600" b="1" baseline="-25000" dirty="0">
                <a:solidFill>
                  <a:srgbClr val="D60093"/>
                </a:solidFill>
                <a:latin typeface="微软雅黑" panose="020B0503020204020204" pitchFamily="34" charset="-122"/>
                <a:ea typeface="微软雅黑" panose="020B0503020204020204" pitchFamily="34" charset="-122"/>
              </a:rPr>
              <a:t>1</a:t>
            </a:r>
            <a:r>
              <a:rPr lang="en-US" altLang="zh-CN" sz="1600" b="1" dirty="0">
                <a:solidFill>
                  <a:srgbClr val="D60093"/>
                </a:solidFill>
                <a:latin typeface="微软雅黑" panose="020B0503020204020204" pitchFamily="34" charset="-122"/>
                <a:ea typeface="微软雅黑" panose="020B0503020204020204" pitchFamily="34" charset="-122"/>
              </a:rPr>
              <a:t> / Base-Mark</a:t>
            </a:r>
            <a:r>
              <a:rPr lang="en-US" altLang="zh-CN" sz="1600" b="1" baseline="-25000" dirty="0">
                <a:solidFill>
                  <a:srgbClr val="D60093"/>
                </a:solidFill>
                <a:latin typeface="微软雅黑" panose="020B0503020204020204" pitchFamily="34" charset="-122"/>
                <a:ea typeface="微软雅黑" panose="020B0503020204020204" pitchFamily="34" charset="-122"/>
              </a:rPr>
              <a:t>1</a:t>
            </a:r>
            <a:r>
              <a:rPr lang="en-US" altLang="zh-CN" sz="1600" b="1" dirty="0">
                <a:solidFill>
                  <a:srgbClr val="D60093"/>
                </a:solidFill>
                <a:latin typeface="微软雅黑" panose="020B0503020204020204" pitchFamily="34" charset="-122"/>
                <a:ea typeface="微软雅黑" panose="020B0503020204020204" pitchFamily="34" charset="-122"/>
              </a:rPr>
              <a:t>) </a:t>
            </a:r>
            <a:r>
              <a:rPr lang="en-US" altLang="zh-CN" sz="1600" b="1" i="1" dirty="0">
                <a:solidFill>
                  <a:srgbClr val="D60093"/>
                </a:solidFill>
                <a:latin typeface="微软雅黑" panose="020B0503020204020204" pitchFamily="34" charset="-122"/>
                <a:ea typeface="微软雅黑" panose="020B0503020204020204" pitchFamily="34" charset="-122"/>
              </a:rPr>
              <a:t>P</a:t>
            </a:r>
            <a:r>
              <a:rPr lang="en-US" altLang="zh-CN" sz="1600" b="1" baseline="-25000" dirty="0">
                <a:solidFill>
                  <a:srgbClr val="D60093"/>
                </a:solidFill>
                <a:latin typeface="微软雅黑" panose="020B0503020204020204" pitchFamily="34" charset="-122"/>
                <a:ea typeface="微软雅黑" panose="020B0503020204020204" pitchFamily="34" charset="-122"/>
              </a:rPr>
              <a:t>1</a:t>
            </a:r>
            <a:r>
              <a:rPr lang="en-US" altLang="zh-CN" sz="1600" b="1" dirty="0">
                <a:solidFill>
                  <a:srgbClr val="D60093"/>
                </a:solidFill>
                <a:latin typeface="微软雅黑" panose="020B0503020204020204" pitchFamily="34" charset="-122"/>
                <a:ea typeface="微软雅黑" panose="020B0503020204020204" pitchFamily="34" charset="-122"/>
              </a:rPr>
              <a:t> + … + (</a:t>
            </a:r>
            <a:r>
              <a:rPr lang="en-US" altLang="zh-CN" sz="1600" b="1" dirty="0" err="1">
                <a:solidFill>
                  <a:srgbClr val="D60093"/>
                </a:solidFill>
                <a:latin typeface="微软雅黑" panose="020B0503020204020204" pitchFamily="34" charset="-122"/>
                <a:ea typeface="微软雅黑" panose="020B0503020204020204" pitchFamily="34" charset="-122"/>
              </a:rPr>
              <a:t>Mark</a:t>
            </a:r>
            <a:r>
              <a:rPr lang="en-US" altLang="zh-CN" sz="1600" b="1" baseline="-25000" dirty="0" err="1">
                <a:solidFill>
                  <a:srgbClr val="D60093"/>
                </a:solidFill>
                <a:latin typeface="微软雅黑" panose="020B0503020204020204" pitchFamily="34" charset="-122"/>
                <a:ea typeface="微软雅黑" panose="020B0503020204020204" pitchFamily="34" charset="-122"/>
              </a:rPr>
              <a:t>n</a:t>
            </a:r>
            <a:r>
              <a:rPr lang="en-US" altLang="zh-CN" sz="1600" b="1" dirty="0">
                <a:solidFill>
                  <a:srgbClr val="D60093"/>
                </a:solidFill>
                <a:latin typeface="微软雅黑" panose="020B0503020204020204" pitchFamily="34" charset="-122"/>
                <a:ea typeface="微软雅黑" panose="020B0503020204020204" pitchFamily="34" charset="-122"/>
              </a:rPr>
              <a:t> / Base-</a:t>
            </a:r>
            <a:r>
              <a:rPr lang="en-US" altLang="zh-CN" sz="1600" b="1" dirty="0" err="1">
                <a:solidFill>
                  <a:srgbClr val="D60093"/>
                </a:solidFill>
                <a:latin typeface="微软雅黑" panose="020B0503020204020204" pitchFamily="34" charset="-122"/>
                <a:ea typeface="微软雅黑" panose="020B0503020204020204" pitchFamily="34" charset="-122"/>
              </a:rPr>
              <a:t>Mark</a:t>
            </a:r>
            <a:r>
              <a:rPr lang="en-US" altLang="zh-CN" sz="1600" b="1" baseline="-25000" dirty="0" err="1">
                <a:solidFill>
                  <a:srgbClr val="D60093"/>
                </a:solidFill>
                <a:latin typeface="微软雅黑" panose="020B0503020204020204" pitchFamily="34" charset="-122"/>
                <a:ea typeface="微软雅黑" panose="020B0503020204020204" pitchFamily="34" charset="-122"/>
              </a:rPr>
              <a:t>n</a:t>
            </a:r>
            <a:r>
              <a:rPr lang="en-US" altLang="zh-CN" sz="1600" b="1" dirty="0">
                <a:solidFill>
                  <a:srgbClr val="D60093"/>
                </a:solidFill>
                <a:latin typeface="微软雅黑" panose="020B0503020204020204" pitchFamily="34" charset="-122"/>
                <a:ea typeface="微软雅黑" panose="020B0503020204020204" pitchFamily="34" charset="-122"/>
              </a:rPr>
              <a:t>) </a:t>
            </a:r>
            <a:r>
              <a:rPr lang="en-US" altLang="zh-CN" sz="1600" b="1" i="1" dirty="0" err="1">
                <a:solidFill>
                  <a:srgbClr val="D60093"/>
                </a:solidFill>
                <a:latin typeface="微软雅黑" panose="020B0503020204020204" pitchFamily="34" charset="-122"/>
                <a:ea typeface="微软雅黑" panose="020B0503020204020204" pitchFamily="34" charset="-122"/>
              </a:rPr>
              <a:t>P</a:t>
            </a:r>
            <a:r>
              <a:rPr lang="en-US" altLang="zh-CN" sz="1600" b="1" baseline="-25000" dirty="0" err="1">
                <a:solidFill>
                  <a:srgbClr val="D60093"/>
                </a:solidFill>
                <a:latin typeface="微软雅黑" panose="020B0503020204020204" pitchFamily="34" charset="-122"/>
                <a:ea typeface="微软雅黑" panose="020B0503020204020204" pitchFamily="34" charset="-122"/>
              </a:rPr>
              <a:t>n</a:t>
            </a:r>
            <a:r>
              <a:rPr lang="en-US" altLang="zh-CN" sz="1600" b="1" dirty="0">
                <a:solidFill>
                  <a:srgbClr val="D60093"/>
                </a:solidFill>
                <a:latin typeface="微软雅黑" panose="020B0503020204020204" pitchFamily="34" charset="-122"/>
                <a:ea typeface="微软雅黑" panose="020B0503020204020204" pitchFamily="34" charset="-122"/>
              </a:rPr>
              <a:t>]</a:t>
            </a:r>
          </a:p>
          <a:p>
            <a:pPr eaLnBrk="1" hangingPunct="1">
              <a:lnSpc>
                <a:spcPct val="124000"/>
              </a:lnSpc>
              <a:spcBef>
                <a:spcPct val="0"/>
              </a:spcBef>
              <a:buFontTx/>
              <a:buNone/>
            </a:pPr>
            <a:r>
              <a:rPr lang="en-US" altLang="zh-CN" sz="1800" dirty="0">
                <a:solidFill>
                  <a:srgbClr val="D60093"/>
                </a:solidFill>
                <a:latin typeface="微软雅黑" panose="020B0503020204020204" pitchFamily="34" charset="-122"/>
                <a:ea typeface="微软雅黑" panose="020B0503020204020204" pitchFamily="34" charset="-122"/>
              </a:rPr>
              <a:t>  </a:t>
            </a:r>
            <a:r>
              <a:rPr lang="zh-CN" altLang="en-US" sz="1800" dirty="0">
                <a:solidFill>
                  <a:srgbClr val="D60093"/>
                </a:solidFill>
                <a:latin typeface="微软雅黑" panose="020B0503020204020204" pitchFamily="34" charset="-122"/>
                <a:ea typeface="微软雅黑" panose="020B0503020204020204" pitchFamily="34" charset="-122"/>
              </a:rPr>
              <a:t>式中，</a:t>
            </a:r>
            <a:r>
              <a:rPr lang="en-US" altLang="zh-CN" sz="1800" dirty="0" err="1">
                <a:solidFill>
                  <a:srgbClr val="D60093"/>
                </a:solidFill>
                <a:latin typeface="微软雅黑" panose="020B0503020204020204" pitchFamily="34" charset="-122"/>
                <a:ea typeface="微软雅黑" panose="020B0503020204020204" pitchFamily="34" charset="-122"/>
              </a:rPr>
              <a:t>Mark</a:t>
            </a:r>
            <a:r>
              <a:rPr lang="en-US" altLang="zh-CN" sz="1800" baseline="-25000" dirty="0" err="1">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为被测</a:t>
            </a:r>
            <a:r>
              <a:rPr lang="en-US" altLang="zh-CN" sz="1800" dirty="0">
                <a:solidFill>
                  <a:srgbClr val="D60093"/>
                </a:solidFill>
                <a:latin typeface="微软雅黑" panose="020B0503020204020204" pitchFamily="34" charset="-122"/>
                <a:ea typeface="微软雅黑" panose="020B0503020204020204" pitchFamily="34" charset="-122"/>
              </a:rPr>
              <a:t>CPU</a:t>
            </a:r>
            <a:r>
              <a:rPr lang="zh-CN" altLang="en-US" sz="1800" dirty="0">
                <a:solidFill>
                  <a:srgbClr val="D60093"/>
                </a:solidFill>
                <a:latin typeface="微软雅黑" panose="020B0503020204020204" pitchFamily="34" charset="-122"/>
                <a:ea typeface="微软雅黑" panose="020B0503020204020204" pitchFamily="34" charset="-122"/>
              </a:rPr>
              <a:t>在运行第</a:t>
            </a:r>
            <a:r>
              <a:rPr lang="en-US" altLang="zh-CN" sz="1800" dirty="0">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个测试程序时的得分，符号</a:t>
            </a:r>
            <a:r>
              <a:rPr lang="en-US" altLang="zh-CN" sz="1800" dirty="0">
                <a:solidFill>
                  <a:srgbClr val="D60093"/>
                </a:solidFill>
                <a:latin typeface="微软雅黑" panose="020B0503020204020204" pitchFamily="34" charset="-122"/>
                <a:ea typeface="微软雅黑" panose="020B0503020204020204" pitchFamily="34" charset="-122"/>
              </a:rPr>
              <a:t>Base-</a:t>
            </a:r>
            <a:r>
              <a:rPr lang="en-US" altLang="zh-CN" sz="1800" dirty="0" err="1">
                <a:solidFill>
                  <a:srgbClr val="D60093"/>
                </a:solidFill>
                <a:latin typeface="微软雅黑" panose="020B0503020204020204" pitchFamily="34" charset="-122"/>
                <a:ea typeface="微软雅黑" panose="020B0503020204020204" pitchFamily="34" charset="-122"/>
              </a:rPr>
              <a:t>Mark</a:t>
            </a:r>
            <a:r>
              <a:rPr lang="en-US" altLang="zh-CN" sz="1800" baseline="-25000" dirty="0" err="1">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为第</a:t>
            </a:r>
            <a:r>
              <a:rPr lang="en-US" altLang="zh-CN" sz="1800" dirty="0">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个程序在</a:t>
            </a:r>
            <a:r>
              <a:rPr lang="en-US" altLang="zh-CN" sz="1800" dirty="0">
                <a:solidFill>
                  <a:srgbClr val="D60093"/>
                </a:solidFill>
                <a:latin typeface="微软雅黑" panose="020B0503020204020204" pitchFamily="34" charset="-122"/>
                <a:ea typeface="微软雅黑" panose="020B0503020204020204" pitchFamily="34" charset="-122"/>
              </a:rPr>
              <a:t>486SX-25</a:t>
            </a:r>
            <a:r>
              <a:rPr lang="zh-CN" altLang="en-US" sz="1800" dirty="0">
                <a:solidFill>
                  <a:srgbClr val="D60093"/>
                </a:solidFill>
                <a:latin typeface="微软雅黑" panose="020B0503020204020204" pitchFamily="34" charset="-122"/>
                <a:ea typeface="微软雅黑" panose="020B0503020204020204" pitchFamily="34" charset="-122"/>
              </a:rPr>
              <a:t>上运行时的得分， </a:t>
            </a:r>
            <a:r>
              <a:rPr lang="en-US" altLang="zh-CN" sz="1800" i="1" dirty="0" err="1">
                <a:solidFill>
                  <a:srgbClr val="D60093"/>
                </a:solidFill>
                <a:latin typeface="微软雅黑" panose="020B0503020204020204" pitchFamily="34" charset="-122"/>
                <a:ea typeface="微软雅黑" panose="020B0503020204020204" pitchFamily="34" charset="-122"/>
              </a:rPr>
              <a:t>P</a:t>
            </a:r>
            <a:r>
              <a:rPr lang="en-US" altLang="zh-CN" sz="1800" i="1" baseline="-25000" dirty="0" err="1">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为第</a:t>
            </a:r>
            <a:r>
              <a:rPr lang="en-US" altLang="zh-CN" sz="1800" dirty="0">
                <a:solidFill>
                  <a:srgbClr val="D60093"/>
                </a:solidFill>
                <a:latin typeface="微软雅黑" panose="020B0503020204020204" pitchFamily="34" charset="-122"/>
                <a:ea typeface="微软雅黑" panose="020B0503020204020204" pitchFamily="34" charset="-122"/>
              </a:rPr>
              <a:t>n</a:t>
            </a:r>
            <a:r>
              <a:rPr lang="zh-CN" altLang="en-US" sz="1800" dirty="0">
                <a:solidFill>
                  <a:srgbClr val="D60093"/>
                </a:solidFill>
                <a:latin typeface="微软雅黑" panose="020B0503020204020204" pitchFamily="34" charset="-122"/>
                <a:ea typeface="微软雅黑" panose="020B0503020204020204" pitchFamily="34" charset="-122"/>
              </a:rPr>
              <a:t>个测试程序在整个测试中的权重。</a:t>
            </a:r>
          </a:p>
        </p:txBody>
      </p:sp>
      <p:sp>
        <p:nvSpPr>
          <p:cNvPr id="23450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450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8F0A6E5-1A26-496B-A3A4-8FAEF1E3AE00}" type="slidenum">
              <a:rPr lang="en-US" altLang="zh-CN" sz="1200" smtClean="0"/>
              <a:pPr>
                <a:spcBef>
                  <a:spcPct val="0"/>
                </a:spcBef>
                <a:buFontTx/>
                <a:buNone/>
              </a:pPr>
              <a:t>146</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500"/>
                                        </p:tgtEl>
                                        <p:attrNameLst>
                                          <p:attrName>style.visibility</p:attrName>
                                        </p:attrNameLst>
                                      </p:cBhvr>
                                      <p:to>
                                        <p:strVal val="visible"/>
                                      </p:to>
                                    </p:set>
                                    <p:anim calcmode="lin" valueType="num">
                                      <p:cBhvr additive="base">
                                        <p:cTn id="7" dur="500" fill="hold"/>
                                        <p:tgtEl>
                                          <p:spTgt spid="234500"/>
                                        </p:tgtEl>
                                        <p:attrNameLst>
                                          <p:attrName>ppt_x</p:attrName>
                                        </p:attrNameLst>
                                      </p:cBhvr>
                                      <p:tavLst>
                                        <p:tav tm="0">
                                          <p:val>
                                            <p:strVal val="#ppt_x"/>
                                          </p:val>
                                        </p:tav>
                                        <p:tav tm="100000">
                                          <p:val>
                                            <p:strVal val="#ppt_x"/>
                                          </p:val>
                                        </p:tav>
                                      </p:tavLst>
                                    </p:anim>
                                    <p:anim calcmode="lin" valueType="num">
                                      <p:cBhvr additive="base">
                                        <p:cTn id="8" dur="500" fill="hold"/>
                                        <p:tgtEl>
                                          <p:spTgt spid="2345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70A43EF-3FE0-423A-935E-73DA748556B7}" type="datetime1">
              <a:rPr lang="zh-CN" altLang="en-US" sz="1200" smtClean="0"/>
              <a:pPr>
                <a:spcBef>
                  <a:spcPct val="0"/>
                </a:spcBef>
                <a:buFontTx/>
                <a:buNone/>
              </a:pPr>
              <a:t>2021/9/4</a:t>
            </a:fld>
            <a:endParaRPr lang="en-US" altLang="zh-CN" sz="1200" smtClean="0"/>
          </a:p>
        </p:txBody>
      </p:sp>
      <p:sp>
        <p:nvSpPr>
          <p:cNvPr id="235523" name="Rectangle 2"/>
          <p:cNvSpPr>
            <a:spLocks noGrp="1" noChangeArrowheads="1"/>
          </p:cNvSpPr>
          <p:nvPr>
            <p:ph type="body" idx="1"/>
          </p:nvPr>
        </p:nvSpPr>
        <p:spPr>
          <a:xfrm>
            <a:off x="179388" y="188913"/>
            <a:ext cx="8785225" cy="6480175"/>
          </a:xfrm>
        </p:spPr>
        <p:txBody>
          <a:bodyPr/>
          <a:lstStyle/>
          <a:p>
            <a:pPr eaLnBrk="1" hangingPunct="1"/>
            <a:r>
              <a:rPr lang="en-US" altLang="zh-CN" sz="2400" smtClean="0">
                <a:latin typeface="微软雅黑" panose="020B0503020204020204" pitchFamily="34" charset="-122"/>
                <a:ea typeface="微软雅黑" panose="020B0503020204020204" pitchFamily="34" charset="-122"/>
              </a:rPr>
              <a:t>iCOMP</a:t>
            </a:r>
            <a:r>
              <a:rPr lang="zh-CN" altLang="en-US" sz="2400" smtClean="0">
                <a:latin typeface="微软雅黑" panose="020B0503020204020204" pitchFamily="34" charset="-122"/>
                <a:ea typeface="微软雅黑" panose="020B0503020204020204" pitchFamily="34" charset="-122"/>
              </a:rPr>
              <a:t>指数的</a:t>
            </a:r>
            <a:r>
              <a:rPr lang="zh-CN" altLang="en-US" sz="2400" b="1" smtClean="0">
                <a:latin typeface="微软雅黑" panose="020B0503020204020204" pitchFamily="34" charset="-122"/>
                <a:ea typeface="微软雅黑" panose="020B0503020204020204" pitchFamily="34" charset="-122"/>
              </a:rPr>
              <a:t>优点</a:t>
            </a:r>
            <a:r>
              <a:rPr lang="zh-CN" altLang="en-US" sz="2400" smtClean="0">
                <a:latin typeface="微软雅黑" panose="020B0503020204020204" pitchFamily="34" charset="-122"/>
                <a:ea typeface="微软雅黑" panose="020B0503020204020204" pitchFamily="34" charset="-122"/>
              </a:rPr>
              <a:t>：能够对不同的测试程序设定不同的权重，由此决定综合评估的</a:t>
            </a:r>
            <a:r>
              <a:rPr lang="zh-CN" altLang="en-US" sz="2400" b="1" smtClean="0">
                <a:latin typeface="微软雅黑" panose="020B0503020204020204" pitchFamily="34" charset="-122"/>
                <a:ea typeface="微软雅黑" panose="020B0503020204020204" pitchFamily="34" charset="-122"/>
              </a:rPr>
              <a:t>侧重点</a:t>
            </a:r>
            <a:r>
              <a:rPr lang="zh-CN" altLang="en-US" sz="2400" smtClean="0">
                <a:latin typeface="微软雅黑" panose="020B0503020204020204" pitchFamily="34" charset="-122"/>
                <a:ea typeface="微软雅黑" panose="020B0503020204020204" pitchFamily="34" charset="-122"/>
              </a:rPr>
              <a:t>，能够很好的适应不同</a:t>
            </a:r>
            <a:r>
              <a:rPr lang="zh-CN" altLang="en-US" sz="2400" b="1" smtClean="0">
                <a:latin typeface="微软雅黑" panose="020B0503020204020204" pitchFamily="34" charset="-122"/>
                <a:ea typeface="微软雅黑" panose="020B0503020204020204" pitchFamily="34" charset="-122"/>
              </a:rPr>
              <a:t>用户的需求</a:t>
            </a:r>
            <a:r>
              <a:rPr lang="zh-CN" altLang="en-US" sz="2400" smtClean="0">
                <a:latin typeface="微软雅黑" panose="020B0503020204020204" pitchFamily="34" charset="-122"/>
                <a:ea typeface="微软雅黑" panose="020B0503020204020204" pitchFamily="34" charset="-122"/>
              </a:rPr>
              <a:t>。</a:t>
            </a:r>
          </a:p>
          <a:p>
            <a:pPr eaLnBrk="1" hangingPunct="1"/>
            <a:endParaRPr lang="zh-CN" altLang="en-US" sz="2400" smtClean="0">
              <a:latin typeface="微软雅黑" panose="020B0503020204020204" pitchFamily="34" charset="-122"/>
              <a:ea typeface="微软雅黑" panose="020B0503020204020204" pitchFamily="34" charset="-122"/>
            </a:endParaRPr>
          </a:p>
          <a:p>
            <a:pPr eaLnBrk="1" hangingPunct="1"/>
            <a:r>
              <a:rPr lang="en-US" altLang="zh-CN" sz="2400" smtClean="0">
                <a:latin typeface="微软雅黑" panose="020B0503020204020204" pitchFamily="34" charset="-122"/>
                <a:ea typeface="微软雅黑" panose="020B0503020204020204" pitchFamily="34" charset="-122"/>
              </a:rPr>
              <a:t>iCOMP</a:t>
            </a:r>
            <a:r>
              <a:rPr lang="zh-CN" altLang="en-US" sz="2400" smtClean="0">
                <a:latin typeface="微软雅黑" panose="020B0503020204020204" pitchFamily="34" charset="-122"/>
                <a:ea typeface="微软雅黑" panose="020B0503020204020204" pitchFamily="34" charset="-122"/>
              </a:rPr>
              <a:t>指数的</a:t>
            </a:r>
            <a:r>
              <a:rPr lang="zh-CN" altLang="en-US" sz="2400" b="1" smtClean="0">
                <a:latin typeface="微软雅黑" panose="020B0503020204020204" pitchFamily="34" charset="-122"/>
                <a:ea typeface="微软雅黑" panose="020B0503020204020204" pitchFamily="34" charset="-122"/>
              </a:rPr>
              <a:t>缺点</a:t>
            </a:r>
            <a:r>
              <a:rPr lang="zh-CN" altLang="en-US" sz="2400" smtClean="0">
                <a:latin typeface="微软雅黑" panose="020B0503020204020204" pitchFamily="34" charset="-122"/>
                <a:ea typeface="微软雅黑" panose="020B0503020204020204" pitchFamily="34" charset="-122"/>
              </a:rPr>
              <a:t>：</a:t>
            </a:r>
            <a:r>
              <a:rPr lang="zh-CN" altLang="en-US" sz="2400" b="1" smtClean="0">
                <a:latin typeface="微软雅黑" panose="020B0503020204020204" pitchFamily="34" charset="-122"/>
                <a:ea typeface="微软雅黑" panose="020B0503020204020204" pitchFamily="34" charset="-122"/>
              </a:rPr>
              <a:t>不能</a:t>
            </a:r>
            <a:r>
              <a:rPr lang="zh-CN" altLang="en-US" sz="2400" smtClean="0">
                <a:latin typeface="微软雅黑" panose="020B0503020204020204" pitchFamily="34" charset="-122"/>
                <a:ea typeface="微软雅黑" panose="020B0503020204020204" pitchFamily="34" charset="-122"/>
              </a:rPr>
              <a:t>对各个系统给出</a:t>
            </a:r>
            <a:r>
              <a:rPr lang="zh-CN" altLang="en-US" sz="2400" b="1" smtClean="0">
                <a:latin typeface="微软雅黑" panose="020B0503020204020204" pitchFamily="34" charset="-122"/>
                <a:ea typeface="微软雅黑" panose="020B0503020204020204" pitchFamily="34" charset="-122"/>
              </a:rPr>
              <a:t>公平</a:t>
            </a:r>
            <a:r>
              <a:rPr lang="zh-CN" altLang="en-US" sz="2400" smtClean="0">
                <a:latin typeface="微软雅黑" panose="020B0503020204020204" pitchFamily="34" charset="-122"/>
                <a:ea typeface="微软雅黑" panose="020B0503020204020204" pitchFamily="34" charset="-122"/>
              </a:rPr>
              <a:t>的综合评估指标，因为由某个公司确定的权重参数可能只对它自己有利；如果有各个公司自行确定权重，则它们只会尽量侧重各自系统中性能比较优越的子功能。</a:t>
            </a:r>
          </a:p>
          <a:p>
            <a:pPr eaLnBrk="1" hangingPunct="1"/>
            <a:endParaRPr lang="zh-CN" altLang="en-US" sz="2400" smtClean="0">
              <a:latin typeface="微软雅黑" panose="020B0503020204020204" pitchFamily="34" charset="-122"/>
              <a:ea typeface="微软雅黑" panose="020B0503020204020204" pitchFamily="34" charset="-122"/>
            </a:endParaRPr>
          </a:p>
          <a:p>
            <a:pPr eaLnBrk="1" hangingPunct="1"/>
            <a:r>
              <a:rPr lang="en-US" altLang="zh-CN" sz="2400" smtClean="0">
                <a:latin typeface="微软雅黑" panose="020B0503020204020204" pitchFamily="34" charset="-122"/>
                <a:ea typeface="微软雅黑" panose="020B0503020204020204" pitchFamily="34" charset="-122"/>
              </a:rPr>
              <a:t>iCOMP</a:t>
            </a:r>
            <a:r>
              <a:rPr lang="zh-CN" altLang="en-US" sz="2400" smtClean="0">
                <a:latin typeface="微软雅黑" panose="020B0503020204020204" pitchFamily="34" charset="-122"/>
                <a:ea typeface="微软雅黑" panose="020B0503020204020204" pitchFamily="34" charset="-122"/>
              </a:rPr>
              <a:t>指数适用的场合：用户在根据自己的需求选购系统时，进行</a:t>
            </a:r>
            <a:r>
              <a:rPr lang="zh-CN" altLang="en-US" sz="2400" b="1" smtClean="0">
                <a:latin typeface="微软雅黑" panose="020B0503020204020204" pitchFamily="34" charset="-122"/>
                <a:ea typeface="微软雅黑" panose="020B0503020204020204" pitchFamily="34" charset="-122"/>
              </a:rPr>
              <a:t>有侧重的综合评估</a:t>
            </a:r>
            <a:r>
              <a:rPr lang="zh-CN" altLang="en-US" sz="2400" smtClean="0">
                <a:latin typeface="微软雅黑" panose="020B0503020204020204" pitchFamily="34" charset="-122"/>
                <a:ea typeface="微软雅黑" panose="020B0503020204020204" pitchFamily="34" charset="-122"/>
              </a:rPr>
              <a:t>。</a:t>
            </a:r>
          </a:p>
          <a:p>
            <a:pPr eaLnBrk="1" hangingPunct="1"/>
            <a:endParaRPr lang="zh-CN" altLang="en-US" sz="2400" smtClean="0">
              <a:latin typeface="微软雅黑" panose="020B0503020204020204" pitchFamily="34" charset="-122"/>
              <a:ea typeface="微软雅黑" panose="020B0503020204020204" pitchFamily="34" charset="-122"/>
            </a:endParaRPr>
          </a:p>
          <a:p>
            <a:pPr eaLnBrk="1" hangingPunct="1"/>
            <a:r>
              <a:rPr lang="zh-CN" altLang="en-US" sz="2400" smtClean="0">
                <a:latin typeface="微软雅黑" panose="020B0503020204020204" pitchFamily="34" charset="-122"/>
                <a:ea typeface="微软雅黑" panose="020B0503020204020204" pitchFamily="34" charset="-122"/>
              </a:rPr>
              <a:t>同样，</a:t>
            </a:r>
            <a:r>
              <a:rPr lang="en-US" altLang="zh-CN" sz="2400" smtClean="0">
                <a:latin typeface="微软雅黑" panose="020B0503020204020204" pitchFamily="34" charset="-122"/>
                <a:ea typeface="微软雅黑" panose="020B0503020204020204" pitchFamily="34" charset="-122"/>
              </a:rPr>
              <a:t>iCOMP</a:t>
            </a:r>
            <a:r>
              <a:rPr lang="zh-CN" altLang="en-US" sz="2400" smtClean="0">
                <a:latin typeface="微软雅黑" panose="020B0503020204020204" pitchFamily="34" charset="-122"/>
                <a:ea typeface="微软雅黑" panose="020B0503020204020204" pitchFamily="34" charset="-122"/>
              </a:rPr>
              <a:t>指数可以用于评估各种性能指标，而不只是速度指标。</a:t>
            </a:r>
          </a:p>
        </p:txBody>
      </p:sp>
      <p:sp>
        <p:nvSpPr>
          <p:cNvPr id="23552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552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4539ADF-8FEE-4392-8836-4A7DA368153B}" type="slidenum">
              <a:rPr lang="en-US" altLang="zh-CN" sz="1200" smtClean="0"/>
              <a:pPr>
                <a:spcBef>
                  <a:spcPct val="0"/>
                </a:spcBef>
                <a:buFontTx/>
                <a:buNone/>
              </a:pPr>
              <a:t>147</a:t>
            </a:fld>
            <a:endParaRPr lang="en-US" altLang="zh-CN" sz="1200"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1E99BA2-ACD8-457F-8FA4-7CC8FC795B5A}" type="datetime1">
              <a:rPr lang="zh-CN" altLang="en-US" sz="1200" smtClean="0"/>
              <a:pPr>
                <a:spcBef>
                  <a:spcPct val="0"/>
                </a:spcBef>
                <a:buFontTx/>
                <a:buNone/>
              </a:pPr>
              <a:t>2021/9/4</a:t>
            </a:fld>
            <a:endParaRPr lang="en-US" altLang="zh-CN" sz="1200" smtClean="0"/>
          </a:p>
        </p:txBody>
      </p:sp>
      <p:sp>
        <p:nvSpPr>
          <p:cNvPr id="236547" name="Rectangle 2"/>
          <p:cNvSpPr>
            <a:spLocks noGrp="1" noChangeArrowheads="1"/>
          </p:cNvSpPr>
          <p:nvPr>
            <p:ph type="body" idx="1"/>
          </p:nvPr>
        </p:nvSpPr>
        <p:spPr>
          <a:xfrm>
            <a:off x="179388" y="188913"/>
            <a:ext cx="8713787" cy="6480175"/>
          </a:xfrm>
        </p:spPr>
        <p:txBody>
          <a:bodyPr/>
          <a:lstStyle/>
          <a:p>
            <a:pPr marL="0" indent="0" algn="ctr" eaLnBrk="1" hangingPunct="1">
              <a:buNone/>
            </a:pPr>
            <a:r>
              <a:rPr lang="zh-CN" altLang="en-US" sz="3200" dirty="0" smtClean="0">
                <a:latin typeface="微软雅黑" panose="020B0503020204020204" pitchFamily="34" charset="-122"/>
                <a:ea typeface="微软雅黑" panose="020B0503020204020204" pitchFamily="34" charset="-122"/>
              </a:rPr>
              <a:t>小结</a:t>
            </a:r>
            <a:endParaRPr lang="en-US" altLang="zh-CN" sz="3200" dirty="0" smtClean="0">
              <a:latin typeface="微软雅黑" panose="020B0503020204020204" pitchFamily="34" charset="-122"/>
              <a:ea typeface="微软雅黑" panose="020B0503020204020204" pitchFamily="34" charset="-122"/>
            </a:endParaRPr>
          </a:p>
          <a:p>
            <a:pPr marL="0" indent="0" algn="ctr" eaLnBrk="1" hangingPunct="1">
              <a:buNone/>
            </a:pP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pPr eaLnBrk="1" hangingPunct="1"/>
            <a:r>
              <a:rPr lang="zh-CN" altLang="en-US" sz="2400" dirty="0" smtClean="0">
                <a:latin typeface="微软雅黑" panose="020B0503020204020204" pitchFamily="34" charset="-122"/>
                <a:ea typeface="微软雅黑" panose="020B0503020204020204" pitchFamily="34" charset="-122"/>
              </a:rPr>
              <a:t>系统整体的原子操作是“执行程序”，以此为基础</a:t>
            </a:r>
            <a:r>
              <a:rPr lang="zh-CN" altLang="en-US" sz="2400" dirty="0">
                <a:latin typeface="微软雅黑" panose="020B0503020204020204" pitchFamily="34" charset="-122"/>
                <a:ea typeface="微软雅黑" panose="020B0503020204020204" pitchFamily="34" charset="-122"/>
              </a:rPr>
              <a:t>的系统整体速度</a:t>
            </a:r>
            <a:r>
              <a:rPr lang="zh-CN" altLang="en-US" sz="2400" dirty="0" smtClean="0">
                <a:latin typeface="微软雅黑" panose="020B0503020204020204" pitchFamily="34" charset="-122"/>
                <a:ea typeface="微软雅黑" panose="020B0503020204020204" pitchFamily="34" charset="-122"/>
              </a:rPr>
              <a:t>指标才具有合理性。</a:t>
            </a:r>
          </a:p>
          <a:p>
            <a:pPr eaLnBrk="1" hangingPunct="1"/>
            <a:endParaRPr lang="zh-CN" altLang="en-US" sz="2400" dirty="0" smtClean="0">
              <a:latin typeface="微软雅黑" panose="020B0503020204020204" pitchFamily="34" charset="-122"/>
              <a:ea typeface="微软雅黑" panose="020B0503020204020204" pitchFamily="34" charset="-122"/>
            </a:endParaRPr>
          </a:p>
          <a:p>
            <a:pPr eaLnBrk="1" hangingPunct="1"/>
            <a:r>
              <a:rPr lang="en-US" altLang="zh-CN" sz="2400" dirty="0" smtClean="0">
                <a:latin typeface="微软雅黑" panose="020B0503020204020204" pitchFamily="34" charset="-122"/>
                <a:ea typeface="微软雅黑" panose="020B0503020204020204" pitchFamily="34" charset="-122"/>
              </a:rPr>
              <a:t>MIPS</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MFLOPS</a:t>
            </a:r>
            <a:r>
              <a:rPr lang="zh-CN" altLang="en-US" sz="2400" dirty="0" smtClean="0">
                <a:latin typeface="微软雅黑" panose="020B0503020204020204" pitchFamily="34" charset="-122"/>
                <a:ea typeface="微软雅黑" panose="020B0503020204020204" pitchFamily="34" charset="-122"/>
              </a:rPr>
              <a:t>这两个指标具有先天性的缺陷。</a:t>
            </a:r>
          </a:p>
          <a:p>
            <a:pPr eaLnBrk="1" hangingPunct="1"/>
            <a:endParaRPr lang="zh-CN" altLang="en-US" sz="2400" dirty="0" smtClean="0">
              <a:latin typeface="微软雅黑" panose="020B0503020204020204" pitchFamily="34" charset="-122"/>
              <a:ea typeface="微软雅黑" panose="020B0503020204020204" pitchFamily="34" charset="-122"/>
            </a:endParaRPr>
          </a:p>
          <a:p>
            <a:pPr eaLnBrk="1" hangingPunct="1"/>
            <a:r>
              <a:rPr lang="en-US" altLang="zh-CN" sz="2400" dirty="0" smtClean="0">
                <a:latin typeface="微软雅黑" panose="020B0503020204020204" pitchFamily="34" charset="-122"/>
                <a:ea typeface="微软雅黑" panose="020B0503020204020204" pitchFamily="34" charset="-122"/>
              </a:rPr>
              <a:t>SPEC</a:t>
            </a:r>
            <a:r>
              <a:rPr lang="zh-CN" altLang="en-US" sz="2400" dirty="0" smtClean="0">
                <a:latin typeface="微软雅黑" panose="020B0503020204020204" pitchFamily="34" charset="-122"/>
                <a:ea typeface="微软雅黑" panose="020B0503020204020204" pitchFamily="34" charset="-122"/>
              </a:rPr>
              <a:t>数和</a:t>
            </a:r>
            <a:r>
              <a:rPr lang="en-US" altLang="zh-CN" sz="2400" dirty="0" err="1" smtClean="0">
                <a:latin typeface="微软雅黑" panose="020B0503020204020204" pitchFamily="34" charset="-122"/>
                <a:ea typeface="微软雅黑" panose="020B0503020204020204" pitchFamily="34" charset="-122"/>
              </a:rPr>
              <a:t>iCOMP</a:t>
            </a:r>
            <a:r>
              <a:rPr lang="zh-CN" altLang="en-US" sz="2400" dirty="0" smtClean="0">
                <a:latin typeface="微软雅黑" panose="020B0503020204020204" pitchFamily="34" charset="-122"/>
                <a:ea typeface="微软雅黑" panose="020B0503020204020204" pitchFamily="34" charset="-122"/>
              </a:rPr>
              <a:t>指数是实用的系统综合评估指标，</a:t>
            </a:r>
            <a:r>
              <a:rPr lang="en-US" altLang="zh-CN" sz="2400" dirty="0" smtClean="0">
                <a:latin typeface="微软雅黑" panose="020B0503020204020204" pitchFamily="34" charset="-122"/>
                <a:ea typeface="微软雅黑" panose="020B0503020204020204" pitchFamily="34" charset="-122"/>
              </a:rPr>
              <a:t>SPEC</a:t>
            </a:r>
            <a:r>
              <a:rPr lang="zh-CN" altLang="en-US" sz="2400" dirty="0" smtClean="0">
                <a:latin typeface="微软雅黑" panose="020B0503020204020204" pitchFamily="34" charset="-122"/>
                <a:ea typeface="微软雅黑" panose="020B0503020204020204" pitchFamily="34" charset="-122"/>
              </a:rPr>
              <a:t>数适用于官方的系统性能比较或性能指标发布；</a:t>
            </a:r>
            <a:r>
              <a:rPr lang="en-US" altLang="zh-CN" sz="2400" dirty="0" err="1" smtClean="0">
                <a:latin typeface="微软雅黑" panose="020B0503020204020204" pitchFamily="34" charset="-122"/>
                <a:ea typeface="微软雅黑" panose="020B0503020204020204" pitchFamily="34" charset="-122"/>
              </a:rPr>
              <a:t>iCOMP</a:t>
            </a:r>
            <a:r>
              <a:rPr lang="zh-CN" altLang="en-US" sz="2400" dirty="0" smtClean="0">
                <a:latin typeface="微软雅黑" panose="020B0503020204020204" pitchFamily="34" charset="-122"/>
                <a:ea typeface="微软雅黑" panose="020B0503020204020204" pitchFamily="34" charset="-122"/>
              </a:rPr>
              <a:t>指数适用于用户根据自己需求进行的侧重评估，二者取长补短，缺一不可。</a:t>
            </a:r>
          </a:p>
          <a:p>
            <a:pPr eaLnBrk="1" hangingPunct="1"/>
            <a:endParaRPr lang="zh-CN" altLang="en-US" sz="2400" dirty="0" smtClean="0">
              <a:latin typeface="微软雅黑" panose="020B0503020204020204" pitchFamily="34" charset="-122"/>
              <a:ea typeface="微软雅黑" panose="020B0503020204020204" pitchFamily="34" charset="-122"/>
            </a:endParaRPr>
          </a:p>
          <a:p>
            <a:pPr eaLnBrk="1" hangingPunct="1"/>
            <a:r>
              <a:rPr lang="en-US" altLang="zh-CN" sz="2400" dirty="0" smtClean="0">
                <a:latin typeface="微软雅黑" panose="020B0503020204020204" pitchFamily="34" charset="-122"/>
                <a:ea typeface="微软雅黑" panose="020B0503020204020204" pitchFamily="34" charset="-122"/>
              </a:rPr>
              <a:t>SPEC</a:t>
            </a:r>
            <a:r>
              <a:rPr lang="zh-CN" altLang="en-US" sz="2400" dirty="0" smtClean="0">
                <a:latin typeface="微软雅黑" panose="020B0503020204020204" pitchFamily="34" charset="-122"/>
                <a:ea typeface="微软雅黑" panose="020B0503020204020204" pitchFamily="34" charset="-122"/>
              </a:rPr>
              <a:t>数和</a:t>
            </a:r>
            <a:r>
              <a:rPr lang="en-US" altLang="zh-CN" sz="2400" dirty="0" err="1" smtClean="0">
                <a:latin typeface="微软雅黑" panose="020B0503020204020204" pitchFamily="34" charset="-122"/>
                <a:ea typeface="微软雅黑" panose="020B0503020204020204" pitchFamily="34" charset="-122"/>
              </a:rPr>
              <a:t>iCOMP</a:t>
            </a:r>
            <a:r>
              <a:rPr lang="zh-CN" altLang="en-US" sz="2400" dirty="0" smtClean="0">
                <a:latin typeface="微软雅黑" panose="020B0503020204020204" pitchFamily="34" charset="-122"/>
                <a:ea typeface="微软雅黑" panose="020B0503020204020204" pitchFamily="34" charset="-122"/>
              </a:rPr>
              <a:t>指标不仅可以用于评估系统的速度指标，而且可以用于评估其它的指标。</a:t>
            </a:r>
          </a:p>
        </p:txBody>
      </p:sp>
      <p:sp>
        <p:nvSpPr>
          <p:cNvPr id="23654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654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33C0D01-A881-40A3-9310-5D52AE8D4ABA}" type="slidenum">
              <a:rPr lang="en-US" altLang="zh-CN" sz="1200" smtClean="0"/>
              <a:pPr>
                <a:spcBef>
                  <a:spcPct val="0"/>
                </a:spcBef>
                <a:buFontTx/>
                <a:buNone/>
              </a:pPr>
              <a:t>148</a:t>
            </a:fld>
            <a:endParaRPr lang="en-US" altLang="zh-CN" sz="120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9A7B4D3-04CE-404F-96A8-E4FEFE66BE05}" type="datetime1">
              <a:rPr lang="zh-CN" altLang="en-US" sz="1200" smtClean="0"/>
              <a:pPr>
                <a:spcBef>
                  <a:spcPct val="0"/>
                </a:spcBef>
                <a:buFontTx/>
                <a:buNone/>
              </a:pPr>
              <a:t>2021/9/4</a:t>
            </a:fld>
            <a:endParaRPr lang="en-US" altLang="zh-CN" sz="1200" smtClean="0"/>
          </a:p>
        </p:txBody>
      </p:sp>
      <p:sp>
        <p:nvSpPr>
          <p:cNvPr id="237571" name="PPBand203"/>
          <p:cNvSpPr txBox="1">
            <a:spLocks noChangeArrowheads="1"/>
          </p:cNvSpPr>
          <p:nvPr/>
        </p:nvSpPr>
        <p:spPr bwMode="auto">
          <a:xfrm>
            <a:off x="228600" y="304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FF0000"/>
                </a:solidFill>
              </a:rPr>
              <a:t>三、利用率</a:t>
            </a:r>
          </a:p>
        </p:txBody>
      </p:sp>
      <p:sp>
        <p:nvSpPr>
          <p:cNvPr id="254979" name="PPBand204"/>
          <p:cNvSpPr txBox="1">
            <a:spLocks noChangeArrowheads="1"/>
          </p:cNvSpPr>
          <p:nvPr/>
        </p:nvSpPr>
        <p:spPr bwMode="auto">
          <a:xfrm>
            <a:off x="228600" y="838200"/>
            <a:ext cx="81597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t>     </a:t>
            </a:r>
            <a:r>
              <a:rPr lang="zh-CN" altLang="en-US" b="1"/>
              <a:t>虽不直接表示系统性能指标，但与前两种指标有密切关系。对系统性能或结构改进与优化起着至关重要的作用。      </a:t>
            </a:r>
          </a:p>
        </p:txBody>
      </p:sp>
      <p:sp>
        <p:nvSpPr>
          <p:cNvPr id="254980" name="PPBand205"/>
          <p:cNvSpPr txBox="1">
            <a:spLocks noChangeArrowheads="1"/>
          </p:cNvSpPr>
          <p:nvPr/>
        </p:nvSpPr>
        <p:spPr bwMode="auto">
          <a:xfrm>
            <a:off x="228600" y="2209800"/>
            <a:ext cx="8645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t>     </a:t>
            </a:r>
            <a:r>
              <a:rPr lang="zh-CN" altLang="en-US" b="1"/>
              <a:t>例：对</a:t>
            </a:r>
            <a:r>
              <a:rPr lang="en-US" altLang="zh-CN" b="1"/>
              <a:t>CPU</a:t>
            </a:r>
            <a:r>
              <a:rPr lang="zh-CN" altLang="en-US" b="1"/>
              <a:t>、主存、</a:t>
            </a:r>
            <a:r>
              <a:rPr lang="en-US" altLang="zh-CN" b="1"/>
              <a:t>I/O</a:t>
            </a:r>
            <a:r>
              <a:rPr lang="zh-CN" altLang="en-US" b="1"/>
              <a:t>通道、</a:t>
            </a:r>
            <a:r>
              <a:rPr lang="en-US" altLang="zh-CN" b="1"/>
              <a:t>I/O</a:t>
            </a:r>
            <a:r>
              <a:rPr lang="zh-CN" altLang="en-US" b="1"/>
              <a:t>设备的优化等。</a:t>
            </a:r>
          </a:p>
        </p:txBody>
      </p:sp>
      <p:sp>
        <p:nvSpPr>
          <p:cNvPr id="254981" name="PPBand206"/>
          <p:cNvSpPr txBox="1">
            <a:spLocks noChangeArrowheads="1"/>
          </p:cNvSpPr>
          <p:nvPr/>
        </p:nvSpPr>
        <p:spPr bwMode="auto">
          <a:xfrm>
            <a:off x="228600" y="2743200"/>
            <a:ext cx="8550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应用：利用阿姆达尔定律和程序局部性原理改进来提高部件利用率。</a:t>
            </a:r>
            <a:endParaRPr lang="zh-CN" altLang="en-US" b="1"/>
          </a:p>
        </p:txBody>
      </p:sp>
      <p:sp>
        <p:nvSpPr>
          <p:cNvPr id="254982" name="PPBand207"/>
          <p:cNvSpPr txBox="1">
            <a:spLocks noChangeArrowheads="1"/>
          </p:cNvSpPr>
          <p:nvPr/>
        </p:nvSpPr>
        <p:spPr bwMode="auto">
          <a:xfrm>
            <a:off x="228600" y="3886200"/>
            <a:ext cx="85502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CC3300"/>
                </a:solidFill>
              </a:rPr>
              <a:t>    </a:t>
            </a:r>
            <a:r>
              <a:rPr lang="zh-CN" altLang="en-US" b="1">
                <a:solidFill>
                  <a:srgbClr val="CC3300"/>
                </a:solidFill>
              </a:rPr>
              <a:t>注意：</a:t>
            </a:r>
          </a:p>
          <a:p>
            <a:pPr eaLnBrk="1" hangingPunct="1">
              <a:spcBef>
                <a:spcPct val="0"/>
              </a:spcBef>
              <a:buFontTx/>
              <a:buNone/>
            </a:pPr>
            <a:r>
              <a:rPr lang="zh-CN" altLang="en-US" b="1">
                <a:solidFill>
                  <a:srgbClr val="CC3300"/>
                </a:solidFill>
              </a:rPr>
              <a:t>     对上述三个性能指标，由于测试作业</a:t>
            </a:r>
            <a:r>
              <a:rPr lang="en-US" altLang="zh-CN" b="1">
                <a:solidFill>
                  <a:srgbClr val="CC3300"/>
                </a:solidFill>
              </a:rPr>
              <a:t>(</a:t>
            </a:r>
            <a:r>
              <a:rPr lang="zh-CN" altLang="en-US" b="1">
                <a:solidFill>
                  <a:srgbClr val="CC3300"/>
                </a:solidFill>
              </a:rPr>
              <a:t>程序</a:t>
            </a:r>
            <a:r>
              <a:rPr lang="en-US" altLang="zh-CN" b="1">
                <a:solidFill>
                  <a:srgbClr val="CC3300"/>
                </a:solidFill>
              </a:rPr>
              <a:t>)</a:t>
            </a:r>
            <a:r>
              <a:rPr lang="zh-CN" altLang="en-US" b="1">
                <a:solidFill>
                  <a:srgbClr val="CC3300"/>
                </a:solidFill>
              </a:rPr>
              <a:t>具有较大的随机性，所得结果应用概率分布（平均值和标准偏差值）来描述。</a:t>
            </a:r>
            <a:endParaRPr lang="zh-CN" altLang="en-US" b="1">
              <a:solidFill>
                <a:schemeClr val="hlink"/>
              </a:solidFill>
            </a:endParaRPr>
          </a:p>
        </p:txBody>
      </p:sp>
      <p:sp>
        <p:nvSpPr>
          <p:cNvPr id="23757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757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407DF0D-8325-4A6E-9F3A-DD0A2B00B954}" type="slidenum">
              <a:rPr lang="en-US" altLang="zh-CN" sz="1200" smtClean="0"/>
              <a:pPr>
                <a:spcBef>
                  <a:spcPct val="0"/>
                </a:spcBef>
                <a:buFontTx/>
                <a:buNone/>
              </a:pPr>
              <a:t>149</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49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4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autoUpdateAnimBg="0"/>
      <p:bldP spid="254980" grpId="0" autoUpdateAnimBg="0"/>
      <p:bldP spid="254981" grpId="0" autoUpdateAnimBg="0"/>
      <p:bldP spid="2549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27100" y="396875"/>
            <a:ext cx="7461250" cy="368300"/>
          </a:xfrm>
          <a:noFill/>
        </p:spPr>
        <p:txBody>
          <a:bodyPr/>
          <a:lstStyle/>
          <a:p>
            <a:r>
              <a:rPr lang="en-US" altLang="zh-CN" smtClean="0"/>
              <a:t>Forces on Computer Architecture</a:t>
            </a:r>
          </a:p>
        </p:txBody>
      </p:sp>
      <p:sp>
        <p:nvSpPr>
          <p:cNvPr id="61443"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2ACF151-6267-4632-87EF-34002C55D303}" type="datetime1">
              <a:rPr lang="zh-CN" altLang="en-US" sz="1200" smtClean="0"/>
              <a:pPr>
                <a:spcBef>
                  <a:spcPct val="0"/>
                </a:spcBef>
                <a:buFontTx/>
                <a:buNone/>
              </a:pPr>
              <a:t>2021/9/4</a:t>
            </a:fld>
            <a:endParaRPr lang="en-US" altLang="zh-CN" sz="1200" smtClean="0"/>
          </a:p>
        </p:txBody>
      </p:sp>
      <p:sp>
        <p:nvSpPr>
          <p:cNvPr id="6144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1445"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0701450-0A37-49F0-8F34-CD29DA10759C}" type="slidenum">
              <a:rPr lang="en-US" altLang="zh-CN" sz="1200" smtClean="0"/>
              <a:pPr>
                <a:spcBef>
                  <a:spcPct val="0"/>
                </a:spcBef>
                <a:buFontTx/>
                <a:buNone/>
              </a:pPr>
              <a:t>15</a:t>
            </a:fld>
            <a:endParaRPr lang="en-US" altLang="zh-CN" sz="1200" smtClean="0"/>
          </a:p>
        </p:txBody>
      </p:sp>
      <p:pic>
        <p:nvPicPr>
          <p:cNvPr id="6144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688" y="1196975"/>
            <a:ext cx="881062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object 17"/>
          <p:cNvSpPr txBox="1">
            <a:spLocks noChangeArrowheads="1"/>
          </p:cNvSpPr>
          <p:nvPr/>
        </p:nvSpPr>
        <p:spPr bwMode="auto">
          <a:xfrm>
            <a:off x="1042988" y="5465763"/>
            <a:ext cx="8135937"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900"/>
              </a:lnSpc>
              <a:spcBef>
                <a:spcPct val="0"/>
              </a:spcBef>
              <a:buFontTx/>
              <a:buNone/>
            </a:pPr>
            <a:r>
              <a:rPr lang="zh-CN" altLang="zh-CN" sz="2000">
                <a:solidFill>
                  <a:srgbClr val="0000FF"/>
                </a:solidFill>
                <a:latin typeface="AGTWFA+Comic Sans MS"/>
                <a:ea typeface="AGTWFA+Comic Sans MS"/>
                <a:cs typeface="AGTWFA+Comic Sans MS"/>
              </a:rPr>
              <a:t>Computer architecture has been at the </a:t>
            </a:r>
            <a:r>
              <a:rPr lang="zh-CN" altLang="zh-CN" sz="2400" b="1">
                <a:solidFill>
                  <a:srgbClr val="FF0000"/>
                </a:solidFill>
                <a:latin typeface="PLTJJT+Comic Sans MS,Bold"/>
                <a:ea typeface="PLTJJT+Comic Sans MS,Bold"/>
                <a:cs typeface="PLTJJT+Comic Sans MS,Bold"/>
              </a:rPr>
              <a:t>core </a:t>
            </a:r>
            <a:r>
              <a:rPr lang="zh-CN" altLang="zh-CN" sz="2000">
                <a:solidFill>
                  <a:srgbClr val="0000FF"/>
                </a:solidFill>
                <a:latin typeface="AGTWFA+Comic Sans MS"/>
                <a:ea typeface="AGTWFA+Comic Sans MS"/>
                <a:cs typeface="AGTWFA+Comic Sans MS"/>
              </a:rPr>
              <a:t>of such</a:t>
            </a:r>
            <a:r>
              <a:rPr lang="en-US" altLang="zh-CN" sz="2000">
                <a:solidFill>
                  <a:srgbClr val="0000FF"/>
                </a:solidFill>
                <a:latin typeface="AGTWFA+Comic Sans MS"/>
                <a:ea typeface="AGTWFA+Comic Sans MS"/>
                <a:cs typeface="AGTWFA+Comic Sans MS"/>
              </a:rPr>
              <a:t> technological development and is still on a forward move</a:t>
            </a:r>
          </a:p>
          <a:p>
            <a:pPr>
              <a:lnSpc>
                <a:spcPts val="3900"/>
              </a:lnSpc>
              <a:spcBef>
                <a:spcPct val="0"/>
              </a:spcBef>
              <a:buFontTx/>
              <a:buNone/>
            </a:pPr>
            <a:endParaRPr lang="zh-CN" altLang="zh-CN" sz="2000">
              <a:solidFill>
                <a:srgbClr val="0000FF"/>
              </a:solidFill>
              <a:latin typeface="AGTWFA+Comic Sans MS"/>
              <a:ea typeface="AGTWFA+Comic Sans MS"/>
              <a:cs typeface="AGTWFA+Comic Sans MS"/>
            </a:endParaRPr>
          </a:p>
        </p:txBody>
      </p:sp>
    </p:spTree>
    <p:extLst>
      <p:ext uri="{BB962C8B-B14F-4D97-AF65-F5344CB8AC3E}">
        <p14:creationId xmlns:p14="http://schemas.microsoft.com/office/powerpoint/2010/main" val="4248687927"/>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D064157-B730-4391-9F83-BC17C3714DFA}" type="datetime1">
              <a:rPr lang="zh-CN" altLang="en-US" sz="1200" smtClean="0"/>
              <a:pPr>
                <a:spcBef>
                  <a:spcPct val="0"/>
                </a:spcBef>
                <a:buFontTx/>
                <a:buNone/>
              </a:pPr>
              <a:t>2021/9/4</a:t>
            </a:fld>
            <a:endParaRPr lang="en-US" altLang="zh-CN" sz="1200" smtClean="0"/>
          </a:p>
        </p:txBody>
      </p:sp>
      <p:sp>
        <p:nvSpPr>
          <p:cNvPr id="257026" name="PPBand208"/>
          <p:cNvSpPr txBox="1">
            <a:spLocks noChangeArrowheads="1"/>
          </p:cNvSpPr>
          <p:nvPr/>
        </p:nvSpPr>
        <p:spPr bwMode="auto">
          <a:xfrm>
            <a:off x="1759868" y="166688"/>
            <a:ext cx="64316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FF0000"/>
                </a:solidFill>
              </a:rPr>
              <a:t>四、性能评价</a:t>
            </a:r>
            <a:r>
              <a:rPr lang="zh-CN" altLang="en-US" b="1" dirty="0" smtClean="0">
                <a:solidFill>
                  <a:srgbClr val="FF0000"/>
                </a:solidFill>
              </a:rPr>
              <a:t>技术（自学）</a:t>
            </a:r>
            <a:endParaRPr lang="zh-CN" altLang="en-US" b="1" dirty="0"/>
          </a:p>
        </p:txBody>
      </p:sp>
      <p:sp>
        <p:nvSpPr>
          <p:cNvPr id="257027" name="PPBand209"/>
          <p:cNvSpPr txBox="1">
            <a:spLocks noChangeArrowheads="1"/>
          </p:cNvSpPr>
          <p:nvPr/>
        </p:nvSpPr>
        <p:spPr bwMode="auto">
          <a:xfrm>
            <a:off x="228600" y="866775"/>
            <a:ext cx="723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目的：可用于开发中和开发后的系统评价。</a:t>
            </a:r>
          </a:p>
        </p:txBody>
      </p:sp>
      <p:sp>
        <p:nvSpPr>
          <p:cNvPr id="257028" name="PPBand210"/>
          <p:cNvSpPr txBox="1">
            <a:spLocks noChangeArrowheads="1"/>
          </p:cNvSpPr>
          <p:nvPr/>
        </p:nvSpPr>
        <p:spPr bwMode="auto">
          <a:xfrm>
            <a:off x="247650" y="1787525"/>
            <a:ext cx="253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rPr>
              <a:t>1.</a:t>
            </a:r>
            <a:r>
              <a:rPr lang="zh-CN" altLang="en-US" sz="2400" b="1">
                <a:solidFill>
                  <a:srgbClr val="FF3399"/>
                </a:solidFill>
              </a:rPr>
              <a:t>分析技术</a:t>
            </a:r>
          </a:p>
        </p:txBody>
      </p:sp>
      <p:sp>
        <p:nvSpPr>
          <p:cNvPr id="257029" name="PPBand211"/>
          <p:cNvSpPr txBox="1">
            <a:spLocks noChangeArrowheads="1"/>
          </p:cNvSpPr>
          <p:nvPr/>
        </p:nvSpPr>
        <p:spPr bwMode="auto">
          <a:xfrm>
            <a:off x="280988" y="2241550"/>
            <a:ext cx="868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华文细黑" panose="02010600040101010101" pitchFamily="2" charset="-122"/>
                <a:ea typeface="华文细黑" panose="02010600040101010101" pitchFamily="2" charset="-122"/>
              </a:rPr>
              <a:t>     </a:t>
            </a:r>
            <a:r>
              <a:rPr lang="zh-CN" altLang="en-US" sz="2000" b="1">
                <a:latin typeface="华文细黑" panose="02010600040101010101" pitchFamily="2" charset="-122"/>
                <a:ea typeface="华文细黑" panose="02010600040101010101" pitchFamily="2" charset="-122"/>
              </a:rPr>
              <a:t>方法：在一定假设条件下，计算机系统参数与性能指标参数之间存在着某种函数关系，按其工作负载的驱动条件列出方程，用数学方法求解。</a:t>
            </a:r>
          </a:p>
        </p:txBody>
      </p:sp>
      <p:sp>
        <p:nvSpPr>
          <p:cNvPr id="257032" name="PPBand214"/>
          <p:cNvSpPr txBox="1">
            <a:spLocks noChangeArrowheads="1"/>
          </p:cNvSpPr>
          <p:nvPr/>
        </p:nvSpPr>
        <p:spPr bwMode="auto">
          <a:xfrm>
            <a:off x="228600" y="1400175"/>
            <a:ext cx="716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种类：分为分析、模拟和测量三种。</a:t>
            </a:r>
          </a:p>
        </p:txBody>
      </p:sp>
      <p:sp>
        <p:nvSpPr>
          <p:cNvPr id="239624" name="PPBand225"/>
          <p:cNvSpPr txBox="1">
            <a:spLocks noChangeArrowheads="1"/>
          </p:cNvSpPr>
          <p:nvPr/>
        </p:nvSpPr>
        <p:spPr bwMode="auto">
          <a:xfrm>
            <a:off x="381000" y="3141663"/>
            <a:ext cx="853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宋体" panose="02010600030101010101" pitchFamily="2" charset="-122"/>
              </a:rPr>
              <a:t>  </a:t>
            </a:r>
            <a:r>
              <a:rPr lang="zh-CN" altLang="en-US" sz="2400" b="1">
                <a:solidFill>
                  <a:srgbClr val="CC3300"/>
                </a:solidFill>
                <a:latin typeface="宋体" panose="02010600030101010101" pitchFamily="2" charset="-122"/>
              </a:rPr>
              <a:t>近似求解算法：聚合法、均值分析法、扩散法等。</a:t>
            </a:r>
            <a:endParaRPr lang="zh-CN" altLang="en-US" sz="2400" b="1"/>
          </a:p>
        </p:txBody>
      </p:sp>
      <p:sp>
        <p:nvSpPr>
          <p:cNvPr id="15" name="PPBand217"/>
          <p:cNvSpPr txBox="1">
            <a:spLocks noChangeArrowheads="1"/>
          </p:cNvSpPr>
          <p:nvPr/>
        </p:nvSpPr>
        <p:spPr bwMode="auto">
          <a:xfrm>
            <a:off x="246063" y="36290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3399"/>
                </a:solidFill>
              </a:rPr>
              <a:t>2.</a:t>
            </a:r>
            <a:r>
              <a:rPr lang="zh-CN" altLang="en-US" sz="2400" b="1">
                <a:solidFill>
                  <a:srgbClr val="FF3399"/>
                </a:solidFill>
              </a:rPr>
              <a:t>模拟技术</a:t>
            </a:r>
          </a:p>
        </p:txBody>
      </p:sp>
      <p:sp>
        <p:nvSpPr>
          <p:cNvPr id="16" name="PPBand219"/>
          <p:cNvSpPr txBox="1">
            <a:spLocks noChangeArrowheads="1"/>
          </p:cNvSpPr>
          <p:nvPr/>
        </p:nvSpPr>
        <p:spPr bwMode="auto">
          <a:xfrm>
            <a:off x="228600" y="4122738"/>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按被评价系统的运行特性建立系统模型；</a:t>
            </a:r>
          </a:p>
        </p:txBody>
      </p:sp>
      <p:sp>
        <p:nvSpPr>
          <p:cNvPr id="17" name="PPBand220"/>
          <p:cNvSpPr txBox="1">
            <a:spLocks noChangeArrowheads="1"/>
          </p:cNvSpPr>
          <p:nvPr/>
        </p:nvSpPr>
        <p:spPr bwMode="auto">
          <a:xfrm>
            <a:off x="228600" y="4594225"/>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按系统可能有的工作负载特性建立工作负载模型；</a:t>
            </a:r>
          </a:p>
        </p:txBody>
      </p:sp>
      <p:sp>
        <p:nvSpPr>
          <p:cNvPr id="18" name="PPBand221"/>
          <p:cNvSpPr txBox="1">
            <a:spLocks noChangeArrowheads="1"/>
          </p:cNvSpPr>
          <p:nvPr/>
        </p:nvSpPr>
        <p:spPr bwMode="auto">
          <a:xfrm>
            <a:off x="228600" y="5127625"/>
            <a:ext cx="868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用语言编写模拟程序，模仿被评价系统的运行；</a:t>
            </a:r>
          </a:p>
        </p:txBody>
      </p:sp>
      <p:sp>
        <p:nvSpPr>
          <p:cNvPr id="19" name="PPBand222"/>
          <p:cNvSpPr txBox="1">
            <a:spLocks noChangeArrowheads="1"/>
          </p:cNvSpPr>
          <p:nvPr/>
        </p:nvSpPr>
        <p:spPr bwMode="auto">
          <a:xfrm>
            <a:off x="228600" y="5646738"/>
            <a:ext cx="853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设计模拟实验，依照评价目标，选择与目标有关因素，得出实验值，再进行统计、分析。</a:t>
            </a:r>
          </a:p>
        </p:txBody>
      </p:sp>
      <p:sp>
        <p:nvSpPr>
          <p:cNvPr id="23963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963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6D81C82-15CF-4A3D-8F06-FA7E4E2AE137}" type="slidenum">
              <a:rPr lang="en-US" altLang="zh-CN" sz="1200" smtClean="0"/>
              <a:pPr>
                <a:spcBef>
                  <a:spcPct val="0"/>
                </a:spcBef>
                <a:buFontTx/>
                <a:buNone/>
              </a:pPr>
              <a:t>150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70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70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70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70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70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utoUpdateAnimBg="0"/>
      <p:bldP spid="257027" grpId="0" autoUpdateAnimBg="0"/>
      <p:bldP spid="257028" grpId="0" autoUpdateAnimBg="0"/>
      <p:bldP spid="257029" grpId="0" autoUpdateAnimBg="0"/>
      <p:bldP spid="257032" grpId="0" autoUpdateAnimBg="0"/>
      <p:bldP spid="15" grpId="0" autoUpdateAnimBg="0"/>
      <p:bldP spid="16" grpId="0" autoUpdateAnimBg="0"/>
      <p:bldP spid="17" grpId="0" autoUpdateAnimBg="0"/>
      <p:bldP spid="18" grpId="0" autoUpdateAnimBg="0"/>
      <p:bldP spid="19"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2CFAEBC-8A57-4CA7-863C-F2403ACC6957}" type="datetime1">
              <a:rPr lang="zh-CN" altLang="en-US" sz="1200" smtClean="0"/>
              <a:pPr>
                <a:spcBef>
                  <a:spcPct val="0"/>
                </a:spcBef>
                <a:buFontTx/>
                <a:buNone/>
              </a:pPr>
              <a:t>2021/9/4</a:t>
            </a:fld>
            <a:endParaRPr lang="en-US" altLang="zh-CN" sz="1200" smtClean="0"/>
          </a:p>
        </p:txBody>
      </p:sp>
      <p:sp>
        <p:nvSpPr>
          <p:cNvPr id="240643" name="PPBand227"/>
          <p:cNvSpPr txBox="1">
            <a:spLocks noChangeArrowheads="1"/>
          </p:cNvSpPr>
          <p:nvPr/>
        </p:nvSpPr>
        <p:spPr bwMode="auto">
          <a:xfrm>
            <a:off x="228600" y="2286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3399"/>
                </a:solidFill>
              </a:rPr>
              <a:t>3.</a:t>
            </a:r>
            <a:r>
              <a:rPr lang="zh-CN" altLang="en-US" b="1">
                <a:solidFill>
                  <a:srgbClr val="FF3399"/>
                </a:solidFill>
              </a:rPr>
              <a:t>测量技术</a:t>
            </a:r>
          </a:p>
        </p:txBody>
      </p:sp>
      <p:sp>
        <p:nvSpPr>
          <p:cNvPr id="259075" name="PPBand228"/>
          <p:cNvSpPr txBox="1">
            <a:spLocks noChangeArrowheads="1"/>
          </p:cNvSpPr>
          <p:nvPr/>
        </p:nvSpPr>
        <p:spPr bwMode="auto">
          <a:xfrm>
            <a:off x="274638" y="747713"/>
            <a:ext cx="851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只能对已投入使用的系统进行测量，通常采用不同层次的基准测试程序评估。</a:t>
            </a:r>
          </a:p>
        </p:txBody>
      </p:sp>
      <p:sp>
        <p:nvSpPr>
          <p:cNvPr id="259076" name="PPBand229"/>
          <p:cNvSpPr txBox="1">
            <a:spLocks noChangeArrowheads="1"/>
          </p:cNvSpPr>
          <p:nvPr/>
        </p:nvSpPr>
        <p:spPr bwMode="auto">
          <a:xfrm>
            <a:off x="266700" y="1347788"/>
            <a:ext cx="861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评估层次：有实际应用程序、核心程序、合成测试程序三个层次。但必须均为国际性组织认可的程序。</a:t>
            </a:r>
          </a:p>
        </p:txBody>
      </p:sp>
      <p:sp>
        <p:nvSpPr>
          <p:cNvPr id="259077" name="PPBand230"/>
          <p:cNvSpPr txBox="1">
            <a:spLocks noChangeArrowheads="1"/>
          </p:cNvSpPr>
          <p:nvPr/>
        </p:nvSpPr>
        <p:spPr bwMode="auto">
          <a:xfrm>
            <a:off x="1042988" y="2162175"/>
            <a:ext cx="861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    </a:t>
            </a:r>
            <a:r>
              <a:rPr lang="zh-CN" altLang="en-US" sz="1800" b="1">
                <a:solidFill>
                  <a:srgbClr val="FF0000"/>
                </a:solidFill>
                <a:latin typeface="微软雅黑" panose="020B0503020204020204" pitchFamily="34" charset="-122"/>
                <a:ea typeface="微软雅黑" panose="020B0503020204020204" pitchFamily="34" charset="-122"/>
              </a:rPr>
              <a:t>如何保证评估结果的准确性？</a:t>
            </a:r>
          </a:p>
        </p:txBody>
      </p:sp>
      <p:sp>
        <p:nvSpPr>
          <p:cNvPr id="259078" name="PPBand231"/>
          <p:cNvSpPr txBox="1">
            <a:spLocks noChangeArrowheads="1"/>
          </p:cNvSpPr>
          <p:nvPr/>
        </p:nvSpPr>
        <p:spPr bwMode="auto">
          <a:xfrm>
            <a:off x="1042988" y="2633663"/>
            <a:ext cx="861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    </a:t>
            </a:r>
            <a:r>
              <a:rPr lang="zh-CN" altLang="en-US" sz="1800" b="1">
                <a:solidFill>
                  <a:srgbClr val="FF0000"/>
                </a:solidFill>
                <a:latin typeface="微软雅黑" panose="020B0503020204020204" pitchFamily="34" charset="-122"/>
                <a:ea typeface="微软雅黑" panose="020B0503020204020204" pitchFamily="34" charset="-122"/>
              </a:rPr>
              <a:t>对评估结果进行分析和统计。</a:t>
            </a:r>
          </a:p>
        </p:txBody>
      </p:sp>
      <p:sp>
        <p:nvSpPr>
          <p:cNvPr id="10" name="PPBand233"/>
          <p:cNvSpPr txBox="1">
            <a:spLocks noChangeArrowheads="1"/>
          </p:cNvSpPr>
          <p:nvPr/>
        </p:nvSpPr>
        <p:spPr bwMode="auto">
          <a:xfrm>
            <a:off x="539750" y="3138488"/>
            <a:ext cx="7239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0070C0"/>
                </a:solidFill>
                <a:latin typeface="微软雅黑" panose="020B0503020204020204" pitchFamily="34" charset="-122"/>
                <a:ea typeface="微软雅黑" panose="020B0503020204020204" pitchFamily="34" charset="-122"/>
              </a:rPr>
              <a:t>  </a:t>
            </a:r>
            <a:r>
              <a:rPr lang="zh-CN" altLang="en-US" sz="1600" b="1">
                <a:solidFill>
                  <a:srgbClr val="0070C0"/>
                </a:solidFill>
                <a:latin typeface="微软雅黑" panose="020B0503020204020204" pitchFamily="34" charset="-122"/>
                <a:ea typeface="微软雅黑" panose="020B0503020204020204" pitchFamily="34" charset="-122"/>
              </a:rPr>
              <a:t>性能评价结果有峰值性能和持续性能两种。</a:t>
            </a:r>
          </a:p>
        </p:txBody>
      </p:sp>
      <p:sp>
        <p:nvSpPr>
          <p:cNvPr id="11" name="PPBand234"/>
          <p:cNvSpPr txBox="1">
            <a:spLocks noChangeArrowheads="1"/>
          </p:cNvSpPr>
          <p:nvPr/>
        </p:nvSpPr>
        <p:spPr bwMode="auto">
          <a:xfrm>
            <a:off x="539750" y="3595688"/>
            <a:ext cx="87360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ts val="2500"/>
              </a:lnSpc>
              <a:spcBef>
                <a:spcPct val="0"/>
              </a:spcBef>
              <a:buFontTx/>
              <a:buNone/>
            </a:pPr>
            <a:r>
              <a:rPr lang="en-US" altLang="zh-CN" sz="1600" b="1">
                <a:solidFill>
                  <a:srgbClr val="0070C0"/>
                </a:solidFill>
                <a:latin typeface="微软雅黑" panose="020B0503020204020204" pitchFamily="34" charset="-122"/>
                <a:ea typeface="微软雅黑" panose="020B0503020204020204" pitchFamily="34" charset="-122"/>
              </a:rPr>
              <a:t>  </a:t>
            </a:r>
            <a:r>
              <a:rPr lang="zh-CN" altLang="en-US" sz="1600" b="1">
                <a:solidFill>
                  <a:srgbClr val="0070C0"/>
                </a:solidFill>
                <a:latin typeface="微软雅黑" panose="020B0503020204020204" pitchFamily="34" charset="-122"/>
                <a:ea typeface="微软雅黑" panose="020B0503020204020204" pitchFamily="34" charset="-122"/>
              </a:rPr>
              <a:t>持续性能最能体现系统的实际性能。通过多组</a:t>
            </a:r>
            <a:r>
              <a:rPr lang="en-US" altLang="zh-CN" sz="1600" b="1">
                <a:solidFill>
                  <a:srgbClr val="0070C0"/>
                </a:solidFill>
                <a:latin typeface="微软雅黑" panose="020B0503020204020204" pitchFamily="34" charset="-122"/>
                <a:ea typeface="微软雅黑" panose="020B0503020204020204" pitchFamily="34" charset="-122"/>
              </a:rPr>
              <a:t>(n)</a:t>
            </a:r>
            <a:r>
              <a:rPr lang="zh-CN" altLang="en-US" sz="1600" b="1">
                <a:solidFill>
                  <a:srgbClr val="0070C0"/>
                </a:solidFill>
                <a:latin typeface="微软雅黑" panose="020B0503020204020204" pitchFamily="34" charset="-122"/>
                <a:ea typeface="微软雅黑" panose="020B0503020204020204" pitchFamily="34" charset="-122"/>
              </a:rPr>
              <a:t>程序进行测试后统计。如果考虑工作负荷中各个程序出现的比例不同，可将各程序的执行速度或执行时间的加权。</a:t>
            </a:r>
          </a:p>
          <a:p>
            <a:pPr eaLnBrk="1" hangingPunct="1">
              <a:lnSpc>
                <a:spcPts val="2500"/>
              </a:lnSpc>
              <a:spcBef>
                <a:spcPct val="0"/>
              </a:spcBef>
              <a:buFontTx/>
              <a:buNone/>
            </a:pPr>
            <a:endParaRPr lang="zh-CN" altLang="en-US" sz="1600" b="1">
              <a:solidFill>
                <a:srgbClr val="0070C0"/>
              </a:solidFill>
              <a:latin typeface="微软雅黑" panose="020B0503020204020204" pitchFamily="34" charset="-122"/>
              <a:ea typeface="微软雅黑" panose="020B0503020204020204" pitchFamily="34" charset="-122"/>
            </a:endParaRPr>
          </a:p>
        </p:txBody>
      </p:sp>
      <p:sp>
        <p:nvSpPr>
          <p:cNvPr id="12" name="PPBand235"/>
          <p:cNvSpPr txBox="1">
            <a:spLocks noChangeArrowheads="1"/>
          </p:cNvSpPr>
          <p:nvPr/>
        </p:nvSpPr>
        <p:spPr bwMode="auto">
          <a:xfrm>
            <a:off x="1422400" y="4187825"/>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a:solidFill>
                  <a:srgbClr val="FF3399"/>
                </a:solidFill>
              </a:rPr>
              <a:t>算术性能平均值</a:t>
            </a:r>
          </a:p>
        </p:txBody>
      </p:sp>
      <p:sp>
        <p:nvSpPr>
          <p:cNvPr id="13" name="PPBand237"/>
          <p:cNvSpPr txBox="1">
            <a:spLocks noChangeArrowheads="1"/>
          </p:cNvSpPr>
          <p:nvPr/>
        </p:nvSpPr>
        <p:spPr bwMode="auto">
          <a:xfrm>
            <a:off x="1422400" y="4570413"/>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a:solidFill>
                  <a:srgbClr val="FF3399"/>
                </a:solidFill>
              </a:rPr>
              <a:t>几何性能平均值</a:t>
            </a:r>
          </a:p>
        </p:txBody>
      </p:sp>
      <p:sp>
        <p:nvSpPr>
          <p:cNvPr id="14" name="PPBand238"/>
          <p:cNvSpPr txBox="1">
            <a:spLocks noChangeArrowheads="1"/>
          </p:cNvSpPr>
          <p:nvPr/>
        </p:nvSpPr>
        <p:spPr bwMode="auto">
          <a:xfrm>
            <a:off x="1736725" y="5000625"/>
            <a:ext cx="715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lang="zh-CN" altLang="en-US" sz="2000" dirty="0" smtClean="0">
                <a:solidFill>
                  <a:schemeClr val="tx2">
                    <a:satMod val="130000"/>
                  </a:schemeClr>
                </a:solidFill>
                <a:latin typeface="微软雅黑" panose="020B0503020204020204" pitchFamily="34" charset="-122"/>
                <a:ea typeface="微软雅黑" panose="020B0503020204020204" pitchFamily="34" charset="-122"/>
              </a:rPr>
              <a:t>归一化执行时间</a:t>
            </a:r>
            <a:r>
              <a:rPr lang="zh-CN" altLang="en-US" sz="2000" b="1" dirty="0" smtClean="0">
                <a:latin typeface="微软雅黑" panose="020B0503020204020204" pitchFamily="34" charset="-122"/>
                <a:ea typeface="微软雅黑" panose="020B0503020204020204" pitchFamily="34" charset="-122"/>
              </a:rPr>
              <a:t>特性：</a:t>
            </a:r>
            <a:r>
              <a:rPr lang="en-US" altLang="zh-CN" sz="2000" b="1" dirty="0" smtClean="0">
                <a:latin typeface="微软雅黑" panose="020B0503020204020204" pitchFamily="34" charset="-122"/>
                <a:ea typeface="微软雅黑" panose="020B0503020204020204" pitchFamily="34" charset="-122"/>
              </a:rPr>
              <a:t>Gm(X</a:t>
            </a:r>
            <a:r>
              <a:rPr lang="en-US" altLang="zh-CN" sz="2000" b="1" baseline="-25000" dirty="0" smtClean="0">
                <a:latin typeface="微软雅黑" panose="020B0503020204020204" pitchFamily="34" charset="-122"/>
                <a:ea typeface="微软雅黑" panose="020B0503020204020204" pitchFamily="34" charset="-122"/>
              </a:rPr>
              <a:t>i</a:t>
            </a:r>
            <a:r>
              <a:rPr lang="en-US" altLang="zh-CN" sz="2000" b="1" dirty="0" smtClean="0">
                <a:latin typeface="微软雅黑" panose="020B0503020204020204" pitchFamily="34" charset="-122"/>
                <a:ea typeface="微软雅黑" panose="020B0503020204020204" pitchFamily="34" charset="-122"/>
              </a:rPr>
              <a:t>)/Gm(Y</a:t>
            </a:r>
            <a:r>
              <a:rPr lang="en-US" altLang="zh-CN" sz="2000" b="1" baseline="-25000" dirty="0">
                <a:latin typeface="微软雅黑" panose="020B0503020204020204" pitchFamily="34" charset="-122"/>
                <a:ea typeface="微软雅黑" panose="020B0503020204020204" pitchFamily="34" charset="-122"/>
              </a:rPr>
              <a:t>i</a:t>
            </a:r>
            <a:r>
              <a:rPr lang="en-US" altLang="zh-CN" sz="2000" b="1" dirty="0" smtClean="0">
                <a:latin typeface="微软雅黑" panose="020B0503020204020204" pitchFamily="34" charset="-122"/>
                <a:ea typeface="微软雅黑" panose="020B0503020204020204" pitchFamily="34" charset="-122"/>
              </a:rPr>
              <a:t>)=Gm(X</a:t>
            </a:r>
            <a:r>
              <a:rPr lang="en-US" altLang="zh-CN" sz="2000" b="1" baseline="-25000" dirty="0">
                <a:latin typeface="微软雅黑" panose="020B0503020204020204" pitchFamily="34" charset="-122"/>
                <a:ea typeface="微软雅黑" panose="020B0503020204020204" pitchFamily="34" charset="-122"/>
              </a:rPr>
              <a:t>i</a:t>
            </a:r>
            <a:r>
              <a:rPr lang="en-US" altLang="zh-CN" sz="2000" b="1" dirty="0" smtClean="0">
                <a:latin typeface="微软雅黑" panose="020B0503020204020204" pitchFamily="34" charset="-122"/>
                <a:ea typeface="微软雅黑" panose="020B0503020204020204" pitchFamily="34" charset="-122"/>
              </a:rPr>
              <a:t>/Y</a:t>
            </a:r>
            <a:r>
              <a:rPr lang="en-US" altLang="zh-CN" sz="2000" b="1" baseline="-25000" dirty="0">
                <a:latin typeface="微软雅黑" panose="020B0503020204020204" pitchFamily="34" charset="-122"/>
                <a:ea typeface="微软雅黑" panose="020B0503020204020204" pitchFamily="34" charset="-122"/>
              </a:rPr>
              <a:t>i</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p:txBody>
      </p:sp>
      <p:sp>
        <p:nvSpPr>
          <p:cNvPr id="15" name="PPBand240"/>
          <p:cNvSpPr txBox="1">
            <a:spLocks noChangeArrowheads="1"/>
          </p:cNvSpPr>
          <p:nvPr/>
        </p:nvSpPr>
        <p:spPr bwMode="auto">
          <a:xfrm>
            <a:off x="1423988" y="5343525"/>
            <a:ext cx="3292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a:solidFill>
                  <a:srgbClr val="FF3399"/>
                </a:solidFill>
              </a:rPr>
              <a:t>调和性能平均值</a:t>
            </a:r>
          </a:p>
        </p:txBody>
      </p:sp>
      <p:sp>
        <p:nvSpPr>
          <p:cNvPr id="24065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065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B423274-4D04-48B1-AEDE-E662731B0E52}" type="slidenum">
              <a:rPr lang="en-US" altLang="zh-CN" sz="1200" smtClean="0"/>
              <a:pPr>
                <a:spcBef>
                  <a:spcPct val="0"/>
                </a:spcBef>
                <a:buFontTx/>
                <a:buNone/>
              </a:pPr>
              <a:t>151</a:t>
            </a:fld>
            <a:endParaRPr lang="en-US" altLang="zh-CN" sz="12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9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9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90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90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autoUpdateAnimBg="0"/>
      <p:bldP spid="259076" grpId="0" autoUpdateAnimBg="0"/>
      <p:bldP spid="259077" grpId="0" autoUpdateAnimBg="0"/>
      <p:bldP spid="259078" grpId="0" autoUpdateAnimBg="0"/>
      <p:bldP spid="10" grpId="0" autoUpdateAnimBg="0"/>
      <p:bldP spid="11" grpId="0" autoUpdateAnimBg="0"/>
      <p:bldP spid="12" grpId="0" autoUpdateAnimBg="0"/>
      <p:bldP spid="13" grpId="0"/>
      <p:bldP spid="14" grpId="0" autoUpdateAnimBg="0"/>
      <p:bldP spid="1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2231BE-6501-4818-977D-389E87F93F5A}" type="datetime1">
              <a:rPr lang="zh-CN" altLang="en-US" sz="1200" smtClean="0"/>
              <a:pPr>
                <a:spcBef>
                  <a:spcPct val="0"/>
                </a:spcBef>
                <a:buFontTx/>
                <a:buNone/>
              </a:pPr>
              <a:t>2021/9/4</a:t>
            </a:fld>
            <a:endParaRPr lang="en-US" altLang="zh-CN" sz="1200" smtClean="0"/>
          </a:p>
        </p:txBody>
      </p:sp>
      <p:sp>
        <p:nvSpPr>
          <p:cNvPr id="241667" name="PPBand242"/>
          <p:cNvSpPr txBox="1">
            <a:spLocks noChangeArrowheads="1"/>
          </p:cNvSpPr>
          <p:nvPr/>
        </p:nvSpPr>
        <p:spPr bwMode="auto">
          <a:xfrm>
            <a:off x="2699792" y="208757"/>
            <a:ext cx="4305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FF0000"/>
                </a:solidFill>
              </a:rPr>
              <a:t>五、多机系统性能评价</a:t>
            </a:r>
          </a:p>
        </p:txBody>
      </p:sp>
      <p:sp>
        <p:nvSpPr>
          <p:cNvPr id="263171" name="PPBand243"/>
          <p:cNvSpPr txBox="1">
            <a:spLocks noChangeArrowheads="1"/>
          </p:cNvSpPr>
          <p:nvPr/>
        </p:nvSpPr>
        <p:spPr bwMode="auto">
          <a:xfrm>
            <a:off x="427584" y="885255"/>
            <a:ext cx="87360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t>    </a:t>
            </a:r>
            <a:r>
              <a:rPr lang="zh-CN" altLang="en-US" sz="2400" b="1" dirty="0"/>
              <a:t>除采用单机的评价方法外，还需测试系统的性能加速比和性能可伸缩性值。</a:t>
            </a:r>
          </a:p>
        </p:txBody>
      </p:sp>
      <p:sp>
        <p:nvSpPr>
          <p:cNvPr id="263172" name="PPBand244"/>
          <p:cNvSpPr txBox="1">
            <a:spLocks noChangeArrowheads="1"/>
          </p:cNvSpPr>
          <p:nvPr/>
        </p:nvSpPr>
        <p:spPr bwMode="auto">
          <a:xfrm>
            <a:off x="251520" y="1772816"/>
            <a:ext cx="8474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FF3399"/>
                </a:solidFill>
              </a:rPr>
              <a:t>1.</a:t>
            </a:r>
            <a:r>
              <a:rPr lang="zh-CN" altLang="en-US" sz="2400" b="1" dirty="0">
                <a:solidFill>
                  <a:srgbClr val="FF3399"/>
                </a:solidFill>
              </a:rPr>
              <a:t>性能加速比</a:t>
            </a:r>
          </a:p>
        </p:txBody>
      </p:sp>
      <p:graphicFrame>
        <p:nvGraphicFramePr>
          <p:cNvPr id="263173" name="Object 5"/>
          <p:cNvGraphicFramePr>
            <a:graphicFrameLocks noChangeAspect="1"/>
          </p:cNvGraphicFramePr>
          <p:nvPr>
            <p:extLst>
              <p:ext uri="{D42A27DB-BD31-4B8C-83A1-F6EECF244321}">
                <p14:modId xmlns:p14="http://schemas.microsoft.com/office/powerpoint/2010/main" val="4284478611"/>
              </p:ext>
            </p:extLst>
          </p:nvPr>
        </p:nvGraphicFramePr>
        <p:xfrm>
          <a:off x="1731988" y="2159487"/>
          <a:ext cx="3581400" cy="731468"/>
        </p:xfrm>
        <a:graphic>
          <a:graphicData uri="http://schemas.openxmlformats.org/presentationml/2006/ole">
            <mc:AlternateContent xmlns:mc="http://schemas.openxmlformats.org/markup-compatibility/2006">
              <mc:Choice xmlns:v="urn:schemas-microsoft-com:vml" Requires="v">
                <p:oleObj spid="_x0000_s241728" name="Equation" r:id="rId4" imgW="1244600" imgH="254000" progId="Equation.3">
                  <p:embed/>
                </p:oleObj>
              </mc:Choice>
              <mc:Fallback>
                <p:oleObj name="Equation" r:id="rId4" imgW="1244600" imgH="2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1988" y="2159487"/>
                        <a:ext cx="3581400" cy="731468"/>
                      </a:xfrm>
                      <a:prstGeom prst="rect">
                        <a:avLst/>
                      </a:prstGeom>
                      <a:noFill/>
                      <a:ln>
                        <a:noFill/>
                      </a:ln>
                      <a:effectLst/>
                      <a:extLst/>
                    </p:spPr>
                  </p:pic>
                </p:oleObj>
              </mc:Fallback>
            </mc:AlternateContent>
          </a:graphicData>
        </a:graphic>
      </p:graphicFrame>
      <p:sp>
        <p:nvSpPr>
          <p:cNvPr id="263174" name="PPBand245"/>
          <p:cNvSpPr txBox="1">
            <a:spLocks noChangeArrowheads="1"/>
          </p:cNvSpPr>
          <p:nvPr/>
        </p:nvSpPr>
        <p:spPr bwMode="auto">
          <a:xfrm>
            <a:off x="5764449" y="2108868"/>
            <a:ext cx="25547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dirty="0" smtClean="0">
                <a:solidFill>
                  <a:srgbClr val="D60093"/>
                </a:solidFill>
                <a:latin typeface="宋体" panose="02010600030101010101" pitchFamily="2" charset="-122"/>
              </a:rPr>
              <a:t>P</a:t>
            </a:r>
            <a:r>
              <a:rPr lang="zh-CN" altLang="en-US" sz="2000" b="1" dirty="0">
                <a:solidFill>
                  <a:srgbClr val="D60093"/>
                </a:solidFill>
                <a:latin typeface="宋体" panose="02010600030101010101" pitchFamily="2" charset="-122"/>
              </a:rPr>
              <a:t>问题大小，</a:t>
            </a:r>
            <a:r>
              <a:rPr lang="en-US" altLang="zh-CN" sz="2000" b="1" dirty="0">
                <a:solidFill>
                  <a:srgbClr val="D60093"/>
                </a:solidFill>
                <a:latin typeface="宋体" panose="02010600030101010101" pitchFamily="2" charset="-122"/>
              </a:rPr>
              <a:t>n</a:t>
            </a:r>
            <a:r>
              <a:rPr lang="zh-CN" altLang="en-US" sz="2000" b="1" dirty="0">
                <a:solidFill>
                  <a:srgbClr val="D60093"/>
                </a:solidFill>
                <a:latin typeface="宋体" panose="02010600030101010101" pitchFamily="2" charset="-122"/>
              </a:rPr>
              <a:t>处理机数，</a:t>
            </a:r>
            <a:r>
              <a:rPr lang="en-US" altLang="zh-CN" sz="2000" b="1" dirty="0">
                <a:solidFill>
                  <a:srgbClr val="D60093"/>
                </a:solidFill>
                <a:latin typeface="宋体" panose="02010600030101010101" pitchFamily="2" charset="-122"/>
              </a:rPr>
              <a:t>h</a:t>
            </a:r>
            <a:r>
              <a:rPr lang="zh-CN" altLang="en-US" sz="2000" b="1" dirty="0">
                <a:solidFill>
                  <a:srgbClr val="D60093"/>
                </a:solidFill>
                <a:latin typeface="宋体" panose="02010600030101010101" pitchFamily="2" charset="-122"/>
              </a:rPr>
              <a:t>为通信开销。</a:t>
            </a:r>
            <a:endParaRPr lang="zh-CN" altLang="en-US" sz="1800" b="1" dirty="0">
              <a:solidFill>
                <a:srgbClr val="D60093"/>
              </a:solidFill>
            </a:endParaRPr>
          </a:p>
        </p:txBody>
      </p:sp>
      <p:sp>
        <p:nvSpPr>
          <p:cNvPr id="263175" name="PPBand246"/>
          <p:cNvSpPr txBox="1">
            <a:spLocks noChangeArrowheads="1"/>
          </p:cNvSpPr>
          <p:nvPr/>
        </p:nvSpPr>
        <p:spPr bwMode="auto">
          <a:xfrm>
            <a:off x="246088" y="2994945"/>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注意：为减少误差，</a:t>
            </a:r>
            <a:r>
              <a:rPr lang="en-US" altLang="zh-CN" sz="2400" b="1" dirty="0">
                <a:latin typeface="宋体" panose="02010600030101010101" pitchFamily="2" charset="-122"/>
              </a:rPr>
              <a:t>T(p,1)</a:t>
            </a:r>
            <a:r>
              <a:rPr lang="zh-CN" altLang="en-US" sz="2400" b="1" dirty="0">
                <a:latin typeface="宋体" panose="02010600030101010101" pitchFamily="2" charset="-122"/>
              </a:rPr>
              <a:t>应选择最优串行算法，而非并行算法分散化方法。</a:t>
            </a:r>
          </a:p>
        </p:txBody>
      </p:sp>
      <p:sp>
        <p:nvSpPr>
          <p:cNvPr id="24167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167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5DD27FC-3570-4EFF-B478-77C727043305}" type="slidenum">
              <a:rPr lang="en-US" altLang="zh-CN" sz="1200" smtClean="0"/>
              <a:pPr>
                <a:spcBef>
                  <a:spcPct val="0"/>
                </a:spcBef>
                <a:buFontTx/>
                <a:buNone/>
              </a:pPr>
              <a:t>152</a:t>
            </a:fld>
            <a:endParaRPr lang="en-US" altLang="zh-CN" sz="1200" smtClean="0"/>
          </a:p>
        </p:txBody>
      </p:sp>
      <p:sp>
        <p:nvSpPr>
          <p:cNvPr id="11" name="PPBand247"/>
          <p:cNvSpPr txBox="1">
            <a:spLocks noChangeArrowheads="1"/>
          </p:cNvSpPr>
          <p:nvPr/>
        </p:nvSpPr>
        <p:spPr bwMode="auto">
          <a:xfrm>
            <a:off x="246088" y="3825942"/>
            <a:ext cx="297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FF3399"/>
                </a:solidFill>
              </a:rPr>
              <a:t>2.</a:t>
            </a:r>
            <a:r>
              <a:rPr lang="zh-CN" altLang="en-US" sz="2400" b="1" dirty="0">
                <a:solidFill>
                  <a:srgbClr val="FF3399"/>
                </a:solidFill>
              </a:rPr>
              <a:t>性能可伸缩性</a:t>
            </a:r>
          </a:p>
        </p:txBody>
      </p:sp>
      <p:sp>
        <p:nvSpPr>
          <p:cNvPr id="12" name="PPBand248"/>
          <p:cNvSpPr txBox="1">
            <a:spLocks noChangeArrowheads="1"/>
          </p:cNvSpPr>
          <p:nvPr/>
        </p:nvSpPr>
        <p:spPr bwMode="auto">
          <a:xfrm>
            <a:off x="183256" y="4269797"/>
            <a:ext cx="885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smtClean="0"/>
              <a:t>对</a:t>
            </a:r>
            <a:r>
              <a:rPr lang="zh-CN" altLang="en-US" sz="2400" b="1" dirty="0"/>
              <a:t>一个给定的应用问题，系统性能随</a:t>
            </a:r>
            <a:r>
              <a:rPr lang="en-US" altLang="zh-CN" sz="2400" b="1" dirty="0"/>
              <a:t>PE</a:t>
            </a:r>
            <a:r>
              <a:rPr lang="zh-CN" altLang="en-US" sz="2400" b="1" dirty="0"/>
              <a:t>数增加而线性增长的性能。</a:t>
            </a:r>
          </a:p>
        </p:txBody>
      </p:sp>
      <p:sp>
        <p:nvSpPr>
          <p:cNvPr id="13" name="PPBand249"/>
          <p:cNvSpPr txBox="1">
            <a:spLocks noChangeArrowheads="1"/>
          </p:cNvSpPr>
          <p:nvPr/>
        </p:nvSpPr>
        <p:spPr bwMode="auto">
          <a:xfrm>
            <a:off x="246087" y="4749119"/>
            <a:ext cx="8017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00B050"/>
                </a:solidFill>
              </a:rPr>
              <a:t>    </a:t>
            </a:r>
            <a:r>
              <a:rPr lang="zh-CN" altLang="en-US" sz="2400" b="1" dirty="0"/>
              <a:t>影响因素</a:t>
            </a:r>
            <a:r>
              <a:rPr lang="zh-CN" altLang="en-US" sz="2400" b="1" dirty="0">
                <a:solidFill>
                  <a:srgbClr val="00B050"/>
                </a:solidFill>
              </a:rPr>
              <a:t>：</a:t>
            </a:r>
            <a:r>
              <a:rPr lang="en-US" altLang="zh-CN" sz="2400" b="1" dirty="0">
                <a:solidFill>
                  <a:srgbClr val="00B050"/>
                </a:solidFill>
              </a:rPr>
              <a:t>PE</a:t>
            </a:r>
            <a:r>
              <a:rPr lang="zh-CN" altLang="en-US" sz="2400" b="1" dirty="0">
                <a:solidFill>
                  <a:srgbClr val="00B050"/>
                </a:solidFill>
              </a:rPr>
              <a:t>数，时钟频率，问题大小，求解时间等。</a:t>
            </a:r>
          </a:p>
        </p:txBody>
      </p:sp>
      <p:sp>
        <p:nvSpPr>
          <p:cNvPr id="14" name="PPBand250"/>
          <p:cNvSpPr txBox="1">
            <a:spLocks noChangeArrowheads="1"/>
          </p:cNvSpPr>
          <p:nvPr/>
        </p:nvSpPr>
        <p:spPr bwMode="auto">
          <a:xfrm>
            <a:off x="265436" y="5183425"/>
            <a:ext cx="84601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t>   </a:t>
            </a:r>
            <a:r>
              <a:rPr lang="zh-CN" altLang="en-US" sz="2400" b="1" dirty="0"/>
              <a:t>评价方法：</a:t>
            </a:r>
            <a:endParaRPr lang="zh-CN" altLang="en-US" sz="2400" b="1" dirty="0">
              <a:solidFill>
                <a:srgbClr val="CC3300"/>
              </a:solidFill>
            </a:endParaRPr>
          </a:p>
        </p:txBody>
      </p:sp>
      <p:sp>
        <p:nvSpPr>
          <p:cNvPr id="15" name="PPBand251"/>
          <p:cNvSpPr txBox="1">
            <a:spLocks noChangeArrowheads="1"/>
          </p:cNvSpPr>
          <p:nvPr/>
        </p:nvSpPr>
        <p:spPr bwMode="auto">
          <a:xfrm>
            <a:off x="405261" y="5659461"/>
            <a:ext cx="8451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dirty="0">
                <a:solidFill>
                  <a:srgbClr val="00B050"/>
                </a:solidFill>
              </a:rPr>
              <a:t>    </a:t>
            </a:r>
            <a:r>
              <a:rPr lang="zh-CN" altLang="en-US" sz="2000" b="1" dirty="0">
                <a:solidFill>
                  <a:srgbClr val="00B050"/>
                </a:solidFill>
              </a:rPr>
              <a:t>选择某参考机作为比较参照机，测量后得出性能可伸缩性值。</a:t>
            </a:r>
          </a:p>
        </p:txBody>
      </p:sp>
      <p:sp>
        <p:nvSpPr>
          <p:cNvPr id="16" name="PPBand252"/>
          <p:cNvSpPr txBox="1">
            <a:spLocks noChangeArrowheads="1"/>
          </p:cNvSpPr>
          <p:nvPr/>
        </p:nvSpPr>
        <p:spPr bwMode="auto">
          <a:xfrm>
            <a:off x="405260" y="6015843"/>
            <a:ext cx="8451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solidFill>
                  <a:srgbClr val="00B050"/>
                </a:solidFill>
              </a:rPr>
              <a:t>    </a:t>
            </a:r>
            <a:r>
              <a:rPr lang="zh-CN" altLang="en-US" sz="2000" b="1">
                <a:solidFill>
                  <a:srgbClr val="00B050"/>
                </a:solidFill>
              </a:rPr>
              <a:t>参照机不同，所得结果不同。可通过概率分布等方法统计和评价结果。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63172"/>
                                        </p:tgtEl>
                                        <p:attrNameLst>
                                          <p:attrName>style.visibility</p:attrName>
                                        </p:attrNameLst>
                                      </p:cBhvr>
                                      <p:to>
                                        <p:strVal val="visible"/>
                                      </p:to>
                                    </p:set>
                                    <p:anim calcmode="lin" valueType="num">
                                      <p:cBhvr additive="base">
                                        <p:cTn id="11" dur="500" fill="hold"/>
                                        <p:tgtEl>
                                          <p:spTgt spid="263172"/>
                                        </p:tgtEl>
                                        <p:attrNameLst>
                                          <p:attrName>ppt_x</p:attrName>
                                        </p:attrNameLst>
                                      </p:cBhvr>
                                      <p:tavLst>
                                        <p:tav tm="0">
                                          <p:val>
                                            <p:strVal val="#ppt_x"/>
                                          </p:val>
                                        </p:tav>
                                        <p:tav tm="100000">
                                          <p:val>
                                            <p:strVal val="#ppt_x"/>
                                          </p:val>
                                        </p:tav>
                                      </p:tavLst>
                                    </p:anim>
                                    <p:anim calcmode="lin" valueType="num">
                                      <p:cBhvr additive="base">
                                        <p:cTn id="12" dur="500" fill="hold"/>
                                        <p:tgtEl>
                                          <p:spTgt spid="2631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3173"/>
                                        </p:tgtEl>
                                        <p:attrNameLst>
                                          <p:attrName>style.visibility</p:attrName>
                                        </p:attrNameLst>
                                      </p:cBhvr>
                                      <p:to>
                                        <p:strVal val="visible"/>
                                      </p:to>
                                    </p:set>
                                    <p:anim calcmode="lin" valueType="num">
                                      <p:cBhvr additive="base">
                                        <p:cTn id="15" dur="500" fill="hold"/>
                                        <p:tgtEl>
                                          <p:spTgt spid="263173"/>
                                        </p:tgtEl>
                                        <p:attrNameLst>
                                          <p:attrName>ppt_x</p:attrName>
                                        </p:attrNameLst>
                                      </p:cBhvr>
                                      <p:tavLst>
                                        <p:tav tm="0">
                                          <p:val>
                                            <p:strVal val="#ppt_x"/>
                                          </p:val>
                                        </p:tav>
                                        <p:tav tm="100000">
                                          <p:val>
                                            <p:strVal val="#ppt_x"/>
                                          </p:val>
                                        </p:tav>
                                      </p:tavLst>
                                    </p:anim>
                                    <p:anim calcmode="lin" valueType="num">
                                      <p:cBhvr additive="base">
                                        <p:cTn id="16" dur="500" fill="hold"/>
                                        <p:tgtEl>
                                          <p:spTgt spid="26317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3174"/>
                                        </p:tgtEl>
                                        <p:attrNameLst>
                                          <p:attrName>style.visibility</p:attrName>
                                        </p:attrNameLst>
                                      </p:cBhvr>
                                      <p:to>
                                        <p:strVal val="visible"/>
                                      </p:to>
                                    </p:set>
                                    <p:anim calcmode="lin" valueType="num">
                                      <p:cBhvr additive="base">
                                        <p:cTn id="19" dur="500" fill="hold"/>
                                        <p:tgtEl>
                                          <p:spTgt spid="263174"/>
                                        </p:tgtEl>
                                        <p:attrNameLst>
                                          <p:attrName>ppt_x</p:attrName>
                                        </p:attrNameLst>
                                      </p:cBhvr>
                                      <p:tavLst>
                                        <p:tav tm="0">
                                          <p:val>
                                            <p:strVal val="#ppt_x"/>
                                          </p:val>
                                        </p:tav>
                                        <p:tav tm="100000">
                                          <p:val>
                                            <p:strVal val="#ppt_x"/>
                                          </p:val>
                                        </p:tav>
                                      </p:tavLst>
                                    </p:anim>
                                    <p:anim calcmode="lin" valueType="num">
                                      <p:cBhvr additive="base">
                                        <p:cTn id="20" dur="500" fill="hold"/>
                                        <p:tgtEl>
                                          <p:spTgt spid="26317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3175"/>
                                        </p:tgtEl>
                                        <p:attrNameLst>
                                          <p:attrName>style.visibility</p:attrName>
                                        </p:attrNameLst>
                                      </p:cBhvr>
                                      <p:to>
                                        <p:strVal val="visible"/>
                                      </p:to>
                                    </p:set>
                                    <p:anim calcmode="lin" valueType="num">
                                      <p:cBhvr additive="base">
                                        <p:cTn id="23" dur="500" fill="hold"/>
                                        <p:tgtEl>
                                          <p:spTgt spid="263175"/>
                                        </p:tgtEl>
                                        <p:attrNameLst>
                                          <p:attrName>ppt_x</p:attrName>
                                        </p:attrNameLst>
                                      </p:cBhvr>
                                      <p:tavLst>
                                        <p:tav tm="0">
                                          <p:val>
                                            <p:strVal val="#ppt_x"/>
                                          </p:val>
                                        </p:tav>
                                        <p:tav tm="100000">
                                          <p:val>
                                            <p:strVal val="#ppt_x"/>
                                          </p:val>
                                        </p:tav>
                                      </p:tavLst>
                                    </p:anim>
                                    <p:anim calcmode="lin" valueType="num">
                                      <p:cBhvr additive="base">
                                        <p:cTn id="24" dur="500" fill="hold"/>
                                        <p:tgtEl>
                                          <p:spTgt spid="2631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autoUpdateAnimBg="0"/>
      <p:bldP spid="263172" grpId="0"/>
      <p:bldP spid="263174" grpId="0"/>
      <p:bldP spid="263175" grpId="0"/>
      <p:bldP spid="11" grpId="0"/>
      <p:bldP spid="12" grpId="0" autoUpdateAnimBg="0"/>
      <p:bldP spid="13" grpId="0" autoUpdateAnimBg="0"/>
      <p:bldP spid="14" grpId="0" autoUpdateAnimBg="0"/>
      <p:bldP spid="15" grpId="0" autoUpdateAnimBg="0"/>
      <p:bldP spid="16"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2944D09-690F-477D-BDD1-E86D2D484B0D}" type="datetime1">
              <a:rPr lang="zh-CN" altLang="en-US" sz="1200" smtClean="0"/>
              <a:pPr>
                <a:spcBef>
                  <a:spcPct val="0"/>
                </a:spcBef>
                <a:buFontTx/>
                <a:buNone/>
              </a:pPr>
              <a:t>2021/9/4</a:t>
            </a:fld>
            <a:endParaRPr lang="en-US" altLang="zh-CN" sz="1200" smtClean="0"/>
          </a:p>
        </p:txBody>
      </p:sp>
      <p:sp>
        <p:nvSpPr>
          <p:cNvPr id="245763"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576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3A97480-7CAA-4678-8DE0-72110254A593}" type="slidenum">
              <a:rPr lang="en-US" altLang="zh-CN" sz="1200" smtClean="0"/>
              <a:pPr>
                <a:spcBef>
                  <a:spcPct val="0"/>
                </a:spcBef>
                <a:buFontTx/>
                <a:buNone/>
              </a:pPr>
              <a:t>153</a:t>
            </a:fld>
            <a:endParaRPr lang="en-US" altLang="zh-CN" sz="1200" smtClean="0"/>
          </a:p>
        </p:txBody>
      </p:sp>
      <p:sp>
        <p:nvSpPr>
          <p:cNvPr id="245765" name="PPBand265"/>
          <p:cNvSpPr txBox="1">
            <a:spLocks noChangeArrowheads="1"/>
          </p:cNvSpPr>
          <p:nvPr/>
        </p:nvSpPr>
        <p:spPr bwMode="auto">
          <a:xfrm>
            <a:off x="1143000" y="273050"/>
            <a:ext cx="601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a:latin typeface="宋体" panose="02010600030101010101" pitchFamily="2" charset="-122"/>
              </a:rPr>
              <a:t>第四节 计算机系统结构发展</a:t>
            </a:r>
          </a:p>
        </p:txBody>
      </p:sp>
      <p:sp>
        <p:nvSpPr>
          <p:cNvPr id="6" name="object 3"/>
          <p:cNvSpPr txBox="1"/>
          <p:nvPr/>
        </p:nvSpPr>
        <p:spPr>
          <a:xfrm>
            <a:off x="4598988" y="1196975"/>
            <a:ext cx="5021262" cy="987425"/>
          </a:xfrm>
          <a:prstGeom prst="rect">
            <a:avLst/>
          </a:prstGeom>
        </p:spPr>
        <p:txBody>
          <a:bodyPr lIns="0" tIns="0" rIns="0" bIns="0">
            <a:spAutoFit/>
          </a:bodyPr>
          <a:lstStyle/>
          <a:p>
            <a:pPr>
              <a:lnSpc>
                <a:spcPts val="1661"/>
              </a:lnSpc>
              <a:spcBef>
                <a:spcPts val="0"/>
              </a:spcBef>
              <a:spcAft>
                <a:spcPts val="0"/>
              </a:spcAft>
              <a:defRPr/>
            </a:pPr>
            <a:r>
              <a:rPr sz="1400" dirty="0">
                <a:solidFill>
                  <a:srgbClr val="000000"/>
                </a:solidFill>
                <a:latin typeface="HTVBJR+TimesNewRomanPSMT"/>
                <a:cs typeface="HTVBJR+TimesNewRomanPSMT"/>
              </a:rPr>
              <a:t>*A</a:t>
            </a:r>
            <a:r>
              <a:rPr sz="1400" spc="-89" dirty="0">
                <a:solidFill>
                  <a:srgbClr val="000000"/>
                </a:solidFill>
                <a:latin typeface="HTVBJR+TimesNewRomanPSMT"/>
                <a:cs typeface="HTVBJR+TimesNewRomanPSMT"/>
              </a:rPr>
              <a:t> </a:t>
            </a:r>
            <a:r>
              <a:rPr sz="1400" dirty="0">
                <a:solidFill>
                  <a:srgbClr val="000000"/>
                </a:solidFill>
                <a:latin typeface="HTVBJR+TimesNewRomanPSMT"/>
                <a:cs typeface="HTVBJR+TimesNewRomanPSMT"/>
              </a:rPr>
              <a:t>New Golden</a:t>
            </a:r>
            <a:r>
              <a:rPr sz="1400" spc="-89" dirty="0">
                <a:solidFill>
                  <a:srgbClr val="000000"/>
                </a:solidFill>
                <a:latin typeface="HTVBJR+TimesNewRomanPSMT"/>
                <a:cs typeface="HTVBJR+TimesNewRomanPSMT"/>
              </a:rPr>
              <a:t> </a:t>
            </a:r>
            <a:r>
              <a:rPr sz="1400" dirty="0">
                <a:solidFill>
                  <a:srgbClr val="000000"/>
                </a:solidFill>
                <a:latin typeface="HTVBJR+TimesNewRomanPSMT"/>
                <a:cs typeface="HTVBJR+TimesNewRomanPSMT"/>
              </a:rPr>
              <a:t>Age for Computer</a:t>
            </a:r>
            <a:r>
              <a:rPr sz="1400" spc="-87" dirty="0">
                <a:solidFill>
                  <a:srgbClr val="000000"/>
                </a:solidFill>
                <a:latin typeface="HTVBJR+TimesNewRomanPSMT"/>
                <a:cs typeface="HTVBJR+TimesNewRomanPSMT"/>
              </a:rPr>
              <a:t> </a:t>
            </a:r>
            <a:r>
              <a:rPr sz="1400" dirty="0">
                <a:solidFill>
                  <a:srgbClr val="000000"/>
                </a:solidFill>
                <a:latin typeface="HTVBJR+TimesNewRomanPSMT"/>
                <a:cs typeface="HTVBJR+TimesNewRomanPSMT"/>
              </a:rPr>
              <a:t>Architecture:</a:t>
            </a:r>
          </a:p>
          <a:p>
            <a:pPr>
              <a:lnSpc>
                <a:spcPts val="1661"/>
              </a:lnSpc>
              <a:spcBef>
                <a:spcPts val="258"/>
              </a:spcBef>
              <a:spcAft>
                <a:spcPts val="0"/>
              </a:spcAft>
              <a:defRPr/>
            </a:pPr>
            <a:r>
              <a:rPr sz="1400" dirty="0">
                <a:solidFill>
                  <a:srgbClr val="000000"/>
                </a:solidFill>
                <a:latin typeface="HTVBJR+TimesNewRomanPSMT"/>
                <a:cs typeface="HTVBJR+TimesNewRomanPSMT"/>
              </a:rPr>
              <a:t>Domain-Specific Hardware/Software Co-Design,</a:t>
            </a:r>
          </a:p>
          <a:p>
            <a:pPr>
              <a:lnSpc>
                <a:spcPts val="1661"/>
              </a:lnSpc>
              <a:spcBef>
                <a:spcPts val="258"/>
              </a:spcBef>
              <a:spcAft>
                <a:spcPts val="0"/>
              </a:spcAft>
              <a:defRPr/>
            </a:pPr>
            <a:r>
              <a:rPr sz="1400" dirty="0">
                <a:solidFill>
                  <a:srgbClr val="000000"/>
                </a:solidFill>
                <a:latin typeface="HTVBJR+TimesNewRomanPSMT"/>
                <a:cs typeface="HTVBJR+TimesNewRomanPSMT"/>
              </a:rPr>
              <a:t>Enhuanced </a:t>
            </a:r>
            <a:r>
              <a:rPr sz="1400" spc="-12" dirty="0">
                <a:solidFill>
                  <a:srgbClr val="000000"/>
                </a:solidFill>
                <a:latin typeface="HTVBJR+TimesNewRomanPSMT"/>
                <a:cs typeface="HTVBJR+TimesNewRomanPSMT"/>
              </a:rPr>
              <a:t>Security,</a:t>
            </a:r>
            <a:r>
              <a:rPr sz="1400" spc="12" dirty="0">
                <a:solidFill>
                  <a:srgbClr val="000000"/>
                </a:solidFill>
                <a:latin typeface="HTVBJR+TimesNewRomanPSMT"/>
                <a:cs typeface="HTVBJR+TimesNewRomanPSMT"/>
              </a:rPr>
              <a:t> </a:t>
            </a:r>
            <a:r>
              <a:rPr sz="1400" dirty="0">
                <a:solidFill>
                  <a:srgbClr val="000000"/>
                </a:solidFill>
                <a:latin typeface="HTVBJR+TimesNewRomanPSMT"/>
                <a:cs typeface="HTVBJR+TimesNewRomanPSMT"/>
              </a:rPr>
              <a:t>Open Instruction Sets, and</a:t>
            </a:r>
            <a:r>
              <a:rPr sz="1400" spc="-89" dirty="0">
                <a:solidFill>
                  <a:srgbClr val="000000"/>
                </a:solidFill>
                <a:latin typeface="HTVBJR+TimesNewRomanPSMT"/>
                <a:cs typeface="HTVBJR+TimesNewRomanPSMT"/>
              </a:rPr>
              <a:t> </a:t>
            </a:r>
            <a:r>
              <a:rPr sz="1400" dirty="0">
                <a:solidFill>
                  <a:srgbClr val="000000"/>
                </a:solidFill>
                <a:latin typeface="HTVBJR+TimesNewRomanPSMT"/>
                <a:cs typeface="HTVBJR+TimesNewRomanPSMT"/>
              </a:rPr>
              <a:t>Agile</a:t>
            </a:r>
          </a:p>
          <a:p>
            <a:pPr>
              <a:lnSpc>
                <a:spcPts val="1661"/>
              </a:lnSpc>
              <a:spcBef>
                <a:spcPts val="258"/>
              </a:spcBef>
              <a:spcAft>
                <a:spcPts val="0"/>
              </a:spcAft>
              <a:defRPr/>
            </a:pPr>
            <a:r>
              <a:rPr sz="1400" dirty="0">
                <a:solidFill>
                  <a:srgbClr val="000000"/>
                </a:solidFill>
                <a:latin typeface="HTVBJR+TimesNewRomanPSMT"/>
                <a:cs typeface="HTVBJR+TimesNewRomanPSMT"/>
              </a:rPr>
              <a:t>Chip Development</a:t>
            </a:r>
          </a:p>
        </p:txBody>
      </p:sp>
      <p:sp>
        <p:nvSpPr>
          <p:cNvPr id="245767" name="object 4"/>
          <p:cNvSpPr txBox="1">
            <a:spLocks noChangeArrowheads="1"/>
          </p:cNvSpPr>
          <p:nvPr/>
        </p:nvSpPr>
        <p:spPr bwMode="auto">
          <a:xfrm>
            <a:off x="549275" y="1281113"/>
            <a:ext cx="39243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125"/>
              </a:lnSpc>
              <a:spcBef>
                <a:spcPct val="0"/>
              </a:spcBef>
              <a:buFontTx/>
              <a:buNone/>
            </a:pPr>
            <a:r>
              <a:rPr lang="zh-CN" altLang="zh-CN" dirty="0">
                <a:solidFill>
                  <a:srgbClr val="000000"/>
                </a:solidFill>
                <a:latin typeface="LHSQFD+ArialMT"/>
                <a:ea typeface="LHSQFD+ArialMT"/>
                <a:cs typeface="LHSQFD+ArialMT"/>
              </a:rPr>
              <a:t>• </a:t>
            </a:r>
            <a:r>
              <a:rPr lang="zh-CN" dirty="0">
                <a:solidFill>
                  <a:srgbClr val="D60093"/>
                </a:solidFill>
                <a:latin typeface="JDQINB+MicrosoftYaHei-Bold"/>
                <a:ea typeface="JDQINB+MicrosoftYaHei-Bold"/>
                <a:cs typeface="JDQINB+MicrosoftYaHei-Bold"/>
              </a:rPr>
              <a:t>体系结构发展历史</a:t>
            </a:r>
          </a:p>
          <a:p>
            <a:pPr>
              <a:lnSpc>
                <a:spcPts val="2713"/>
              </a:lnSpc>
              <a:spcBef>
                <a:spcPts val="388"/>
              </a:spcBef>
              <a:buFontTx/>
              <a:buNone/>
            </a:pPr>
            <a:r>
              <a:rPr lang="zh-CN" altLang="zh-CN" sz="2400" dirty="0">
                <a:solidFill>
                  <a:srgbClr val="000000"/>
                </a:solidFill>
                <a:latin typeface="LHSQFD+ArialMT"/>
                <a:ea typeface="LHSQFD+ArialMT"/>
                <a:cs typeface="LHSQFD+ArialMT"/>
              </a:rPr>
              <a:t>– </a:t>
            </a:r>
            <a:r>
              <a:rPr lang="zh-CN" altLang="zh-CN" sz="2400" dirty="0">
                <a:solidFill>
                  <a:srgbClr val="000000"/>
                </a:solidFill>
                <a:latin typeface="HTVBJR+TimesNewRomanPSMT"/>
                <a:ea typeface="HTVBJR+TimesNewRomanPSMT"/>
                <a:cs typeface="HTVBJR+TimesNewRomanPSMT"/>
              </a:rPr>
              <a:t>Mainframes,</a:t>
            </a:r>
          </a:p>
        </p:txBody>
      </p:sp>
      <p:sp>
        <p:nvSpPr>
          <p:cNvPr id="8" name="object 5"/>
          <p:cNvSpPr txBox="1"/>
          <p:nvPr/>
        </p:nvSpPr>
        <p:spPr>
          <a:xfrm>
            <a:off x="1006475" y="2111375"/>
            <a:ext cx="2981325" cy="744538"/>
          </a:xfrm>
          <a:prstGeom prst="rect">
            <a:avLst/>
          </a:prstGeom>
        </p:spPr>
        <p:txBody>
          <a:bodyPr lIns="0" tIns="0" rIns="0" bIns="0">
            <a:spAutoFit/>
          </a:bodyPr>
          <a:lstStyle/>
          <a:p>
            <a:pPr>
              <a:lnSpc>
                <a:spcPts val="2714"/>
              </a:lnSpc>
              <a:spcBef>
                <a:spcPts val="0"/>
              </a:spcBef>
              <a:spcAft>
                <a:spcPts val="0"/>
              </a:spcAft>
              <a:defRPr/>
            </a:pPr>
            <a:r>
              <a:rPr dirty="0">
                <a:solidFill>
                  <a:srgbClr val="000000"/>
                </a:solidFill>
                <a:latin typeface="LHSQFD+ArialMT"/>
                <a:cs typeface="LHSQFD+ArialMT"/>
              </a:rPr>
              <a:t>–</a:t>
            </a:r>
            <a:r>
              <a:rPr spc="81" dirty="0">
                <a:solidFill>
                  <a:srgbClr val="000000"/>
                </a:solidFill>
                <a:latin typeface="LHSQFD+ArialMT"/>
                <a:cs typeface="LHSQFD+ArialMT"/>
              </a:rPr>
              <a:t> </a:t>
            </a:r>
            <a:r>
              <a:rPr dirty="0">
                <a:solidFill>
                  <a:srgbClr val="000000"/>
                </a:solidFill>
                <a:latin typeface="HTVBJR+TimesNewRomanPSMT"/>
                <a:cs typeface="HTVBJR+TimesNewRomanPSMT"/>
              </a:rPr>
              <a:t>Minicomputers,</a:t>
            </a:r>
          </a:p>
          <a:p>
            <a:pPr>
              <a:lnSpc>
                <a:spcPts val="2714"/>
              </a:lnSpc>
              <a:spcBef>
                <a:spcPts val="400"/>
              </a:spcBef>
              <a:spcAft>
                <a:spcPts val="0"/>
              </a:spcAft>
              <a:defRPr/>
            </a:pPr>
            <a:r>
              <a:rPr dirty="0">
                <a:solidFill>
                  <a:srgbClr val="000000"/>
                </a:solidFill>
                <a:latin typeface="LHSQFD+ArialMT"/>
                <a:cs typeface="LHSQFD+ArialMT"/>
              </a:rPr>
              <a:t>–</a:t>
            </a:r>
            <a:r>
              <a:rPr spc="81" dirty="0">
                <a:solidFill>
                  <a:srgbClr val="000000"/>
                </a:solidFill>
                <a:latin typeface="LHSQFD+ArialMT"/>
                <a:cs typeface="LHSQFD+ArialMT"/>
              </a:rPr>
              <a:t> </a:t>
            </a:r>
            <a:r>
              <a:rPr dirty="0">
                <a:solidFill>
                  <a:srgbClr val="000000"/>
                </a:solidFill>
                <a:latin typeface="HTVBJR+TimesNewRomanPSMT"/>
                <a:cs typeface="HTVBJR+TimesNewRomanPSMT"/>
              </a:rPr>
              <a:t>Microprocessors</a:t>
            </a:r>
          </a:p>
        </p:txBody>
      </p:sp>
      <p:sp>
        <p:nvSpPr>
          <p:cNvPr id="245769" name="object 6"/>
          <p:cNvSpPr txBox="1">
            <a:spLocks noChangeArrowheads="1"/>
          </p:cNvSpPr>
          <p:nvPr/>
        </p:nvSpPr>
        <p:spPr bwMode="auto">
          <a:xfrm>
            <a:off x="4598988" y="2416175"/>
            <a:ext cx="33623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1663"/>
              </a:lnSpc>
              <a:spcBef>
                <a:spcPct val="0"/>
              </a:spcBef>
              <a:buFontTx/>
              <a:buNone/>
            </a:pPr>
            <a:r>
              <a:rPr lang="zh-CN" altLang="zh-CN" sz="1400">
                <a:solidFill>
                  <a:srgbClr val="000000"/>
                </a:solidFill>
                <a:latin typeface="HTVBJR+TimesNewRomanPSMT"/>
                <a:ea typeface="HTVBJR+TimesNewRomanPSMT"/>
                <a:cs typeface="HTVBJR+TimesNewRomanPSMT"/>
              </a:rPr>
              <a:t>John Hennessy and David Patterson</a:t>
            </a:r>
          </a:p>
          <a:p>
            <a:pPr>
              <a:lnSpc>
                <a:spcPts val="1663"/>
              </a:lnSpc>
              <a:spcBef>
                <a:spcPts val="263"/>
              </a:spcBef>
              <a:buFontTx/>
              <a:buNone/>
            </a:pPr>
            <a:r>
              <a:rPr lang="zh-CN" altLang="zh-CN" sz="1400">
                <a:solidFill>
                  <a:srgbClr val="000000"/>
                </a:solidFill>
                <a:latin typeface="HTVBJR+TimesNewRomanPSMT"/>
                <a:ea typeface="HTVBJR+TimesNewRomanPSMT"/>
                <a:cs typeface="HTVBJR+TimesNewRomanPSMT"/>
              </a:rPr>
              <a:t>June 4, 2018</a:t>
            </a:r>
          </a:p>
        </p:txBody>
      </p:sp>
      <p:sp>
        <p:nvSpPr>
          <p:cNvPr id="245770" name="object 7"/>
          <p:cNvSpPr txBox="1">
            <a:spLocks noChangeArrowheads="1"/>
          </p:cNvSpPr>
          <p:nvPr/>
        </p:nvSpPr>
        <p:spPr bwMode="auto">
          <a:xfrm>
            <a:off x="1006475" y="2903538"/>
            <a:ext cx="87503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713"/>
              </a:lnSpc>
              <a:spcBef>
                <a:spcPct val="0"/>
              </a:spcBef>
              <a:buFontTx/>
              <a:buNone/>
            </a:pPr>
            <a:r>
              <a:rPr lang="zh-CN" altLang="zh-CN" sz="2400" dirty="0">
                <a:solidFill>
                  <a:srgbClr val="000000"/>
                </a:solidFill>
                <a:latin typeface="LHSQFD+ArialMT"/>
                <a:ea typeface="LHSQFD+ArialMT"/>
                <a:cs typeface="LHSQFD+ArialMT"/>
              </a:rPr>
              <a:t>– </a:t>
            </a:r>
            <a:r>
              <a:rPr lang="zh-CN" altLang="zh-CN" sz="2400" dirty="0">
                <a:solidFill>
                  <a:srgbClr val="000000"/>
                </a:solidFill>
                <a:latin typeface="HTVBJR+TimesNewRomanPSMT"/>
                <a:ea typeface="HTVBJR+TimesNewRomanPSMT"/>
                <a:cs typeface="HTVBJR+TimesNewRomanPSMT"/>
              </a:rPr>
              <a:t>RISC vs CISC</a:t>
            </a:r>
            <a:r>
              <a:rPr lang="zh-CN" sz="2400" dirty="0">
                <a:solidFill>
                  <a:srgbClr val="000000"/>
                </a:solidFill>
                <a:latin typeface="IJGNPI+MicrosoftYaHei"/>
                <a:ea typeface="IJGNPI+MicrosoftYaHei"/>
                <a:cs typeface="IJGNPI+MicrosoftYaHei"/>
              </a:rPr>
              <a:t>，</a:t>
            </a:r>
            <a:r>
              <a:rPr lang="zh-CN" altLang="zh-CN" sz="2400" dirty="0" smtClean="0">
                <a:solidFill>
                  <a:srgbClr val="000000"/>
                </a:solidFill>
                <a:latin typeface="HTVBJR+TimesNewRomanPSMT"/>
                <a:ea typeface="HTVBJR+TimesNewRomanPSMT"/>
                <a:cs typeface="HTVBJR+TimesNewRomanPSMT"/>
              </a:rPr>
              <a:t>VLIW</a:t>
            </a:r>
            <a:endParaRPr lang="zh-CN" altLang="zh-CN" sz="1400" dirty="0">
              <a:solidFill>
                <a:srgbClr val="000000"/>
              </a:solidFill>
              <a:latin typeface="HTVBJR+TimesNewRomanPSMT"/>
              <a:ea typeface="HTVBJR+TimesNewRomanPSMT"/>
              <a:cs typeface="HTVBJR+TimesNewRomanPSMT"/>
            </a:endParaRPr>
          </a:p>
        </p:txBody>
      </p:sp>
      <p:sp>
        <p:nvSpPr>
          <p:cNvPr id="245771" name="object 8"/>
          <p:cNvSpPr txBox="1">
            <a:spLocks noChangeArrowheads="1"/>
          </p:cNvSpPr>
          <p:nvPr/>
        </p:nvSpPr>
        <p:spPr bwMode="auto">
          <a:xfrm>
            <a:off x="549275" y="3321050"/>
            <a:ext cx="704532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125"/>
              </a:lnSpc>
              <a:spcBef>
                <a:spcPct val="0"/>
              </a:spcBef>
              <a:buFontTx/>
              <a:buNone/>
            </a:pPr>
            <a:r>
              <a:rPr lang="zh-CN" altLang="zh-CN" dirty="0">
                <a:solidFill>
                  <a:srgbClr val="000000"/>
                </a:solidFill>
                <a:latin typeface="LHSQFD+ArialMT"/>
                <a:ea typeface="LHSQFD+ArialMT"/>
                <a:cs typeface="LHSQFD+ArialMT"/>
              </a:rPr>
              <a:t>• </a:t>
            </a:r>
            <a:r>
              <a:rPr lang="zh-CN" dirty="0">
                <a:solidFill>
                  <a:srgbClr val="D60093"/>
                </a:solidFill>
                <a:latin typeface="JDQINB+MicrosoftYaHei-Bold"/>
                <a:ea typeface="JDQINB+MicrosoftYaHei-Bold"/>
                <a:cs typeface="JDQINB+MicrosoftYaHei-Bold"/>
              </a:rPr>
              <a:t>体系结构现状及挑战</a:t>
            </a:r>
          </a:p>
          <a:p>
            <a:pPr>
              <a:lnSpc>
                <a:spcPts val="2713"/>
              </a:lnSpc>
              <a:spcBef>
                <a:spcPts val="475"/>
              </a:spcBef>
              <a:buFontTx/>
              <a:buNone/>
            </a:pPr>
            <a:r>
              <a:rPr lang="zh-CN" altLang="zh-CN" sz="2400" dirty="0">
                <a:solidFill>
                  <a:srgbClr val="000000"/>
                </a:solidFill>
                <a:latin typeface="LHSQFD+ArialMT"/>
                <a:ea typeface="LHSQFD+ArialMT"/>
                <a:cs typeface="LHSQFD+ArialMT"/>
              </a:rPr>
              <a:t>– </a:t>
            </a:r>
            <a:r>
              <a:rPr lang="zh-CN" altLang="zh-CN" sz="2400" dirty="0">
                <a:solidFill>
                  <a:srgbClr val="000000"/>
                </a:solidFill>
                <a:latin typeface="HTVBJR+TimesNewRomanPSMT"/>
                <a:ea typeface="HTVBJR+TimesNewRomanPSMT"/>
                <a:cs typeface="HTVBJR+TimesNewRomanPSMT"/>
              </a:rPr>
              <a:t>Denard Scaling </a:t>
            </a:r>
            <a:r>
              <a:rPr lang="zh-CN" sz="2400" dirty="0">
                <a:solidFill>
                  <a:srgbClr val="000000"/>
                </a:solidFill>
                <a:latin typeface="IJGNPI+MicrosoftYaHei"/>
                <a:ea typeface="IJGNPI+MicrosoftYaHei"/>
                <a:cs typeface="IJGNPI+MicrosoftYaHei"/>
              </a:rPr>
              <a:t>及 </a:t>
            </a:r>
            <a:r>
              <a:rPr lang="zh-CN" altLang="zh-CN" sz="2400" dirty="0">
                <a:solidFill>
                  <a:srgbClr val="000000"/>
                </a:solidFill>
                <a:latin typeface="HTVBJR+TimesNewRomanPSMT"/>
                <a:ea typeface="HTVBJR+TimesNewRomanPSMT"/>
                <a:cs typeface="HTVBJR+TimesNewRomanPSMT"/>
              </a:rPr>
              <a:t>Moore’s Law </a:t>
            </a:r>
            <a:r>
              <a:rPr lang="zh-CN" sz="2400" dirty="0">
                <a:solidFill>
                  <a:srgbClr val="000000"/>
                </a:solidFill>
                <a:latin typeface="IJGNPI+MicrosoftYaHei"/>
                <a:ea typeface="IJGNPI+MicrosoftYaHei"/>
                <a:cs typeface="IJGNPI+MicrosoftYaHei"/>
              </a:rPr>
              <a:t>的终结</a:t>
            </a:r>
          </a:p>
          <a:p>
            <a:pPr>
              <a:lnSpc>
                <a:spcPts val="2713"/>
              </a:lnSpc>
              <a:spcBef>
                <a:spcPts val="313"/>
              </a:spcBef>
              <a:buFontTx/>
              <a:buNone/>
            </a:pPr>
            <a:r>
              <a:rPr lang="zh-CN" altLang="zh-CN" sz="2400" dirty="0">
                <a:solidFill>
                  <a:srgbClr val="000000"/>
                </a:solidFill>
                <a:latin typeface="LHSQFD+ArialMT"/>
                <a:ea typeface="LHSQFD+ArialMT"/>
                <a:cs typeface="LHSQFD+ArialMT"/>
              </a:rPr>
              <a:t>– </a:t>
            </a:r>
            <a:r>
              <a:rPr lang="zh-CN" altLang="zh-CN" sz="2400" dirty="0">
                <a:solidFill>
                  <a:srgbClr val="000000"/>
                </a:solidFill>
                <a:latin typeface="HTVBJR+TimesNewRomanPSMT"/>
                <a:ea typeface="HTVBJR+TimesNewRomanPSMT"/>
                <a:cs typeface="HTVBJR+TimesNewRomanPSMT"/>
              </a:rPr>
              <a:t>Security</a:t>
            </a:r>
          </a:p>
        </p:txBody>
      </p:sp>
      <p:sp>
        <p:nvSpPr>
          <p:cNvPr id="245772" name="object 9"/>
          <p:cNvSpPr txBox="1">
            <a:spLocks noChangeArrowheads="1"/>
          </p:cNvSpPr>
          <p:nvPr/>
        </p:nvSpPr>
        <p:spPr bwMode="auto">
          <a:xfrm>
            <a:off x="549275" y="4568825"/>
            <a:ext cx="396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125"/>
              </a:lnSpc>
              <a:spcBef>
                <a:spcPct val="0"/>
              </a:spcBef>
              <a:buFontTx/>
              <a:buNone/>
            </a:pPr>
            <a:r>
              <a:rPr lang="zh-CN" altLang="zh-CN" dirty="0">
                <a:solidFill>
                  <a:srgbClr val="D60093"/>
                </a:solidFill>
                <a:latin typeface="LHSQFD+ArialMT"/>
                <a:ea typeface="LHSQFD+ArialMT"/>
                <a:cs typeface="LHSQFD+ArialMT"/>
              </a:rPr>
              <a:t>• </a:t>
            </a:r>
            <a:r>
              <a:rPr lang="zh-CN" dirty="0">
                <a:solidFill>
                  <a:srgbClr val="D60093"/>
                </a:solidFill>
                <a:latin typeface="JDQINB+MicrosoftYaHei-Bold"/>
                <a:ea typeface="JDQINB+MicrosoftYaHei-Bold"/>
                <a:cs typeface="JDQINB+MicrosoftYaHei-Bold"/>
              </a:rPr>
              <a:t>体系结构发展机遇</a:t>
            </a:r>
          </a:p>
        </p:txBody>
      </p:sp>
      <p:sp>
        <p:nvSpPr>
          <p:cNvPr id="13" name="object 10"/>
          <p:cNvSpPr txBox="1"/>
          <p:nvPr/>
        </p:nvSpPr>
        <p:spPr>
          <a:xfrm>
            <a:off x="1006475" y="5003800"/>
            <a:ext cx="7243763" cy="1141413"/>
          </a:xfrm>
          <a:prstGeom prst="rect">
            <a:avLst/>
          </a:prstGeom>
        </p:spPr>
        <p:txBody>
          <a:bodyPr lIns="0" tIns="0" rIns="0" bIns="0">
            <a:spAutoFit/>
          </a:bodyPr>
          <a:lstStyle/>
          <a:p>
            <a:pPr>
              <a:lnSpc>
                <a:spcPts val="2714"/>
              </a:lnSpc>
              <a:spcBef>
                <a:spcPts val="0"/>
              </a:spcBef>
              <a:spcAft>
                <a:spcPts val="0"/>
              </a:spcAft>
              <a:defRPr/>
            </a:pPr>
            <a:r>
              <a:rPr dirty="0">
                <a:solidFill>
                  <a:srgbClr val="000000"/>
                </a:solidFill>
                <a:latin typeface="LHSQFD+ArialMT"/>
                <a:cs typeface="LHSQFD+ArialMT"/>
              </a:rPr>
              <a:t>–</a:t>
            </a:r>
            <a:r>
              <a:rPr spc="81" dirty="0">
                <a:solidFill>
                  <a:srgbClr val="000000"/>
                </a:solidFill>
                <a:latin typeface="LHSQFD+ArialMT"/>
                <a:cs typeface="LHSQFD+ArialMT"/>
              </a:rPr>
              <a:t> </a:t>
            </a:r>
            <a:r>
              <a:rPr dirty="0">
                <a:solidFill>
                  <a:srgbClr val="000000"/>
                </a:solidFill>
                <a:latin typeface="HTVBJR+TimesNewRomanPSMT"/>
                <a:cs typeface="HTVBJR+TimesNewRomanPSMT"/>
              </a:rPr>
              <a:t>Open</a:t>
            </a:r>
            <a:r>
              <a:rPr spc="-146" dirty="0">
                <a:solidFill>
                  <a:srgbClr val="000000"/>
                </a:solidFill>
                <a:latin typeface="HTVBJR+TimesNewRomanPSMT"/>
                <a:cs typeface="HTVBJR+TimesNewRomanPSMT"/>
              </a:rPr>
              <a:t> </a:t>
            </a:r>
            <a:r>
              <a:rPr dirty="0">
                <a:solidFill>
                  <a:srgbClr val="000000"/>
                </a:solidFill>
                <a:latin typeface="HTVBJR+TimesNewRomanPSMT"/>
                <a:cs typeface="HTVBJR+TimesNewRomanPSMT"/>
              </a:rPr>
              <a:t>Architectures</a:t>
            </a:r>
          </a:p>
          <a:p>
            <a:pPr>
              <a:lnSpc>
                <a:spcPts val="2714"/>
              </a:lnSpc>
              <a:spcBef>
                <a:spcPts val="400"/>
              </a:spcBef>
              <a:spcAft>
                <a:spcPts val="0"/>
              </a:spcAft>
              <a:defRPr/>
            </a:pPr>
            <a:r>
              <a:rPr dirty="0">
                <a:solidFill>
                  <a:srgbClr val="000000"/>
                </a:solidFill>
                <a:latin typeface="LHSQFD+ArialMT"/>
                <a:cs typeface="LHSQFD+ArialMT"/>
              </a:rPr>
              <a:t>–</a:t>
            </a:r>
            <a:r>
              <a:rPr spc="81" dirty="0">
                <a:solidFill>
                  <a:srgbClr val="000000"/>
                </a:solidFill>
                <a:latin typeface="LHSQFD+ArialMT"/>
                <a:cs typeface="LHSQFD+ArialMT"/>
              </a:rPr>
              <a:t> </a:t>
            </a:r>
            <a:r>
              <a:rPr dirty="0">
                <a:solidFill>
                  <a:srgbClr val="000000"/>
                </a:solidFill>
                <a:latin typeface="HTVBJR+TimesNewRomanPSMT"/>
                <a:cs typeface="HTVBJR+TimesNewRomanPSMT"/>
              </a:rPr>
              <a:t>Domain Specific Languages and</a:t>
            </a:r>
            <a:r>
              <a:rPr spc="-145" dirty="0">
                <a:solidFill>
                  <a:srgbClr val="000000"/>
                </a:solidFill>
                <a:latin typeface="HTVBJR+TimesNewRomanPSMT"/>
                <a:cs typeface="HTVBJR+TimesNewRomanPSMT"/>
              </a:rPr>
              <a:t> </a:t>
            </a:r>
            <a:r>
              <a:rPr dirty="0">
                <a:solidFill>
                  <a:srgbClr val="000000"/>
                </a:solidFill>
                <a:latin typeface="HTVBJR+TimesNewRomanPSMT"/>
                <a:cs typeface="HTVBJR+TimesNewRomanPSMT"/>
              </a:rPr>
              <a:t>Architecture</a:t>
            </a:r>
          </a:p>
          <a:p>
            <a:pPr>
              <a:lnSpc>
                <a:spcPts val="2714"/>
              </a:lnSpc>
              <a:spcBef>
                <a:spcPts val="400"/>
              </a:spcBef>
              <a:spcAft>
                <a:spcPts val="0"/>
              </a:spcAft>
              <a:defRPr/>
            </a:pPr>
            <a:r>
              <a:rPr dirty="0">
                <a:solidFill>
                  <a:srgbClr val="000000"/>
                </a:solidFill>
                <a:latin typeface="LHSQFD+ArialMT"/>
                <a:cs typeface="LHSQFD+ArialMT"/>
              </a:rPr>
              <a:t>–</a:t>
            </a:r>
            <a:r>
              <a:rPr spc="81" dirty="0">
                <a:solidFill>
                  <a:srgbClr val="000000"/>
                </a:solidFill>
                <a:latin typeface="LHSQFD+ArialMT"/>
                <a:cs typeface="LHSQFD+ArialMT"/>
              </a:rPr>
              <a:t> </a:t>
            </a:r>
            <a:r>
              <a:rPr dirty="0">
                <a:solidFill>
                  <a:srgbClr val="000000"/>
                </a:solidFill>
                <a:latin typeface="HTVBJR+TimesNewRomanPSMT"/>
                <a:cs typeface="HTVBJR+TimesNewRomanPSMT"/>
              </a:rPr>
              <a:t>Agile Hardware Development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769"/>
                                        </p:tgtEl>
                                        <p:attrNameLst>
                                          <p:attrName>style.visibility</p:attrName>
                                        </p:attrNameLst>
                                      </p:cBhvr>
                                      <p:to>
                                        <p:strVal val="visible"/>
                                      </p:to>
                                    </p:set>
                                    <p:anim calcmode="lin" valueType="num">
                                      <p:cBhvr additive="base">
                                        <p:cTn id="11" dur="500" fill="hold"/>
                                        <p:tgtEl>
                                          <p:spTgt spid="245769"/>
                                        </p:tgtEl>
                                        <p:attrNameLst>
                                          <p:attrName>ppt_x</p:attrName>
                                        </p:attrNameLst>
                                      </p:cBhvr>
                                      <p:tavLst>
                                        <p:tav tm="0">
                                          <p:val>
                                            <p:strVal val="#ppt_x"/>
                                          </p:val>
                                        </p:tav>
                                        <p:tav tm="100000">
                                          <p:val>
                                            <p:strVal val="#ppt_x"/>
                                          </p:val>
                                        </p:tav>
                                      </p:tavLst>
                                    </p:anim>
                                    <p:anim calcmode="lin" valueType="num">
                                      <p:cBhvr additive="base">
                                        <p:cTn id="12" dur="500" fill="hold"/>
                                        <p:tgtEl>
                                          <p:spTgt spid="2457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576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E4A3882-2F56-4E0A-A335-7FD44B59525A}" type="datetime1">
              <a:rPr lang="zh-CN" altLang="en-US" sz="1200" smtClean="0"/>
              <a:pPr>
                <a:spcBef>
                  <a:spcPct val="0"/>
                </a:spcBef>
                <a:buFontTx/>
                <a:buNone/>
              </a:pPr>
              <a:t>2021/9/4</a:t>
            </a:fld>
            <a:endParaRPr lang="en-US" altLang="zh-CN" sz="1200" smtClean="0"/>
          </a:p>
        </p:txBody>
      </p:sp>
      <p:sp>
        <p:nvSpPr>
          <p:cNvPr id="246787"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67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85862FA-79AF-42D2-95D3-9D779B08278D}" type="slidenum">
              <a:rPr lang="en-US" altLang="zh-CN" sz="1200" smtClean="0"/>
              <a:pPr>
                <a:spcBef>
                  <a:spcPct val="0"/>
                </a:spcBef>
                <a:buFontTx/>
                <a:buNone/>
              </a:pPr>
              <a:t>154</a:t>
            </a:fld>
            <a:endParaRPr lang="en-US" altLang="zh-CN" sz="1200" smtClean="0"/>
          </a:p>
        </p:txBody>
      </p:sp>
      <p:sp>
        <p:nvSpPr>
          <p:cNvPr id="5" name="object 3"/>
          <p:cNvSpPr txBox="1"/>
          <p:nvPr/>
        </p:nvSpPr>
        <p:spPr>
          <a:xfrm>
            <a:off x="899592" y="1340768"/>
            <a:ext cx="3390900" cy="423863"/>
          </a:xfrm>
          <a:prstGeom prst="rect">
            <a:avLst/>
          </a:prstGeom>
        </p:spPr>
        <p:txBody>
          <a:bodyPr lIns="0" tIns="0" rIns="0" bIns="0">
            <a:spAutoFit/>
          </a:bodyPr>
          <a:lstStyle/>
          <a:p>
            <a:pPr>
              <a:lnSpc>
                <a:spcPts val="3339"/>
              </a:lnSpc>
              <a:spcBef>
                <a:spcPts val="0"/>
              </a:spcBef>
              <a:spcAft>
                <a:spcPts val="0"/>
              </a:spcAft>
              <a:defRPr/>
            </a:pPr>
            <a:r>
              <a:rPr sz="2800" dirty="0">
                <a:solidFill>
                  <a:srgbClr val="000000"/>
                </a:solidFill>
                <a:latin typeface="微软雅黑" panose="020B0503020204020204" pitchFamily="34" charset="-122"/>
                <a:ea typeface="微软雅黑" panose="020B0503020204020204" pitchFamily="34" charset="-122"/>
                <a:cs typeface="LHSQFD+ArialMT"/>
              </a:rPr>
              <a:t>•</a:t>
            </a:r>
            <a:r>
              <a:rPr sz="2800" spc="690" dirty="0">
                <a:solidFill>
                  <a:srgbClr val="000000"/>
                </a:solidFill>
                <a:latin typeface="微软雅黑" panose="020B0503020204020204" pitchFamily="34" charset="-122"/>
                <a:ea typeface="微软雅黑" panose="020B0503020204020204" pitchFamily="34" charset="-122"/>
                <a:cs typeface="LHSQFD+ArialMT"/>
              </a:rPr>
              <a:t> </a:t>
            </a:r>
            <a:r>
              <a:rPr sz="2800" dirty="0">
                <a:solidFill>
                  <a:srgbClr val="D60093"/>
                </a:solidFill>
                <a:latin typeface="微软雅黑" panose="020B0503020204020204" pitchFamily="34" charset="-122"/>
                <a:ea typeface="微软雅黑" panose="020B0503020204020204" pitchFamily="34" charset="-122"/>
                <a:cs typeface="JDQINB+MicrosoftYaHei-Bold"/>
              </a:rPr>
              <a:t>产品应用方面</a:t>
            </a:r>
          </a:p>
        </p:txBody>
      </p:sp>
      <p:sp>
        <p:nvSpPr>
          <p:cNvPr id="6" name="object 4"/>
          <p:cNvSpPr txBox="1"/>
          <p:nvPr/>
        </p:nvSpPr>
        <p:spPr>
          <a:xfrm>
            <a:off x="1356792" y="1894806"/>
            <a:ext cx="5867400" cy="373062"/>
          </a:xfrm>
          <a:prstGeom prst="rect">
            <a:avLst/>
          </a:prstGeom>
        </p:spPr>
        <p:txBody>
          <a:bodyPr lIns="0" tIns="0" rIns="0" bIns="0">
            <a:spAutoFit/>
          </a:bodyPr>
          <a:lstStyle/>
          <a:p>
            <a:pPr>
              <a:lnSpc>
                <a:spcPts val="2912"/>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85"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HTVBJR+TimesNewRomanPSMT"/>
              </a:rPr>
              <a:t>PC/Server</a:t>
            </a:r>
            <a:r>
              <a:rPr spc="696" dirty="0">
                <a:solidFill>
                  <a:srgbClr val="000000"/>
                </a:solidFill>
                <a:latin typeface="微软雅黑" panose="020B0503020204020204" pitchFamily="34" charset="-122"/>
                <a:ea typeface="微软雅黑" panose="020B0503020204020204" pitchFamily="34" charset="-122"/>
                <a:cs typeface="HTVBJR+TimesNewRomanPSMT"/>
              </a:rPr>
              <a:t> </a:t>
            </a:r>
            <a:r>
              <a:rPr dirty="0">
                <a:solidFill>
                  <a:srgbClr val="000000"/>
                </a:solidFill>
                <a:latin typeface="微软雅黑" panose="020B0503020204020204" pitchFamily="34" charset="-122"/>
                <a:ea typeface="微软雅黑" panose="020B0503020204020204" pitchFamily="34" charset="-122"/>
                <a:cs typeface="HTVBJR+TimesNewRomanPSMT"/>
              </a:rPr>
              <a:t>=&gt; IoT, Mobile/Cloud</a:t>
            </a:r>
          </a:p>
        </p:txBody>
      </p:sp>
      <p:sp>
        <p:nvSpPr>
          <p:cNvPr id="7" name="object 5"/>
          <p:cNvSpPr txBox="1"/>
          <p:nvPr/>
        </p:nvSpPr>
        <p:spPr>
          <a:xfrm>
            <a:off x="899592" y="2437731"/>
            <a:ext cx="4203700" cy="423862"/>
          </a:xfrm>
          <a:prstGeom prst="rect">
            <a:avLst/>
          </a:prstGeom>
        </p:spPr>
        <p:txBody>
          <a:bodyPr lIns="0" tIns="0" rIns="0" bIns="0">
            <a:spAutoFit/>
          </a:bodyPr>
          <a:lstStyle/>
          <a:p>
            <a:pPr>
              <a:lnSpc>
                <a:spcPts val="3339"/>
              </a:lnSpc>
              <a:spcBef>
                <a:spcPts val="0"/>
              </a:spcBef>
              <a:spcAft>
                <a:spcPts val="0"/>
              </a:spcAft>
              <a:defRPr/>
            </a:pPr>
            <a:r>
              <a:rPr sz="2800" dirty="0">
                <a:solidFill>
                  <a:srgbClr val="000000"/>
                </a:solidFill>
                <a:latin typeface="微软雅黑" panose="020B0503020204020204" pitchFamily="34" charset="-122"/>
                <a:ea typeface="微软雅黑" panose="020B0503020204020204" pitchFamily="34" charset="-122"/>
                <a:cs typeface="LHSQFD+ArialMT"/>
              </a:rPr>
              <a:t>•</a:t>
            </a:r>
            <a:r>
              <a:rPr sz="2800" spc="690" dirty="0">
                <a:solidFill>
                  <a:srgbClr val="000000"/>
                </a:solidFill>
                <a:latin typeface="微软雅黑" panose="020B0503020204020204" pitchFamily="34" charset="-122"/>
                <a:ea typeface="微软雅黑" panose="020B0503020204020204" pitchFamily="34" charset="-122"/>
                <a:cs typeface="LHSQFD+ArialMT"/>
              </a:rPr>
              <a:t> </a:t>
            </a:r>
            <a:r>
              <a:rPr sz="2800" dirty="0">
                <a:solidFill>
                  <a:srgbClr val="D60093"/>
                </a:solidFill>
                <a:latin typeface="微软雅黑" panose="020B0503020204020204" pitchFamily="34" charset="-122"/>
                <a:ea typeface="微软雅黑" panose="020B0503020204020204" pitchFamily="34" charset="-122"/>
                <a:cs typeface="JDQINB+MicrosoftYaHei-Bold"/>
              </a:rPr>
              <a:t>集成电路技术方面</a:t>
            </a:r>
          </a:p>
        </p:txBody>
      </p:sp>
      <p:sp>
        <p:nvSpPr>
          <p:cNvPr id="8" name="object 6"/>
          <p:cNvSpPr txBox="1"/>
          <p:nvPr/>
        </p:nvSpPr>
        <p:spPr>
          <a:xfrm>
            <a:off x="1356792" y="2980655"/>
            <a:ext cx="8389938" cy="769938"/>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24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IJGNPI+MicrosoftYaHei"/>
              </a:rPr>
              <a:t>登纳德缩放比例定律的终结：功耗成为关键制约条件</a:t>
            </a:r>
          </a:p>
          <a:p>
            <a:pPr>
              <a:lnSpc>
                <a:spcPts val="2500"/>
              </a:lnSpc>
              <a:spcBef>
                <a:spcPts val="954"/>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24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HTVBJR+TimesNewRomanPSMT"/>
              </a:rPr>
              <a:t>Moore</a:t>
            </a:r>
            <a:r>
              <a:rPr sz="2000" dirty="0">
                <a:solidFill>
                  <a:srgbClr val="000000"/>
                </a:solidFill>
                <a:latin typeface="微软雅黑" panose="020B0503020204020204" pitchFamily="34" charset="-122"/>
                <a:ea typeface="微软雅黑" panose="020B0503020204020204" pitchFamily="34" charset="-122"/>
                <a:cs typeface="IJGNPI+MicrosoftYaHei"/>
              </a:rPr>
              <a:t>定律的终结：晶体管的集成度提高延缓</a:t>
            </a:r>
          </a:p>
        </p:txBody>
      </p:sp>
      <p:sp>
        <p:nvSpPr>
          <p:cNvPr id="9" name="object 7"/>
          <p:cNvSpPr txBox="1"/>
          <p:nvPr/>
        </p:nvSpPr>
        <p:spPr>
          <a:xfrm>
            <a:off x="899592" y="3899818"/>
            <a:ext cx="3390900" cy="423863"/>
          </a:xfrm>
          <a:prstGeom prst="rect">
            <a:avLst/>
          </a:prstGeom>
        </p:spPr>
        <p:txBody>
          <a:bodyPr lIns="0" tIns="0" rIns="0" bIns="0">
            <a:spAutoFit/>
          </a:bodyPr>
          <a:lstStyle/>
          <a:p>
            <a:pPr>
              <a:lnSpc>
                <a:spcPts val="3339"/>
              </a:lnSpc>
              <a:spcBef>
                <a:spcPts val="0"/>
              </a:spcBef>
              <a:spcAft>
                <a:spcPts val="0"/>
              </a:spcAft>
              <a:defRPr/>
            </a:pPr>
            <a:r>
              <a:rPr sz="2800" dirty="0">
                <a:solidFill>
                  <a:srgbClr val="000000"/>
                </a:solidFill>
                <a:latin typeface="微软雅黑" panose="020B0503020204020204" pitchFamily="34" charset="-122"/>
                <a:ea typeface="微软雅黑" panose="020B0503020204020204" pitchFamily="34" charset="-122"/>
                <a:cs typeface="LHSQFD+ArialMT"/>
              </a:rPr>
              <a:t>•</a:t>
            </a:r>
            <a:r>
              <a:rPr sz="2800" spc="690" dirty="0">
                <a:solidFill>
                  <a:srgbClr val="000000"/>
                </a:solidFill>
                <a:latin typeface="微软雅黑" panose="020B0503020204020204" pitchFamily="34" charset="-122"/>
                <a:ea typeface="微软雅黑" panose="020B0503020204020204" pitchFamily="34" charset="-122"/>
                <a:cs typeface="LHSQFD+ArialMT"/>
              </a:rPr>
              <a:t> </a:t>
            </a:r>
            <a:r>
              <a:rPr sz="2800" dirty="0">
                <a:solidFill>
                  <a:srgbClr val="D60093"/>
                </a:solidFill>
                <a:latin typeface="微软雅黑" panose="020B0503020204020204" pitchFamily="34" charset="-122"/>
                <a:ea typeface="微软雅黑" panose="020B0503020204020204" pitchFamily="34" charset="-122"/>
                <a:cs typeface="JDQINB+MicrosoftYaHei-Bold"/>
              </a:rPr>
              <a:t>体系结构方面</a:t>
            </a:r>
          </a:p>
        </p:txBody>
      </p:sp>
      <p:sp>
        <p:nvSpPr>
          <p:cNvPr id="10" name="object 8"/>
          <p:cNvSpPr txBox="1"/>
          <p:nvPr/>
        </p:nvSpPr>
        <p:spPr>
          <a:xfrm>
            <a:off x="1006475" y="4465638"/>
            <a:ext cx="7669981" cy="641201"/>
          </a:xfrm>
          <a:prstGeom prst="rect">
            <a:avLst/>
          </a:prstGeom>
        </p:spPr>
        <p:txBody>
          <a:bodyPr wrap="square"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24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IJGNPI+MicrosoftYaHei"/>
              </a:rPr>
              <a:t>挖掘指令级并行性方面的限制和低效，</a:t>
            </a:r>
            <a:r>
              <a:rPr sz="2000" dirty="0">
                <a:solidFill>
                  <a:srgbClr val="000000"/>
                </a:solidFill>
                <a:latin typeface="微软雅黑" panose="020B0503020204020204" pitchFamily="34" charset="-122"/>
                <a:ea typeface="微软雅黑" panose="020B0503020204020204" pitchFamily="34" charset="-122"/>
                <a:cs typeface="HTVBJR+TimesNewRomanPSMT"/>
              </a:rPr>
              <a:t>04</a:t>
            </a:r>
            <a:r>
              <a:rPr sz="2000" dirty="0" smtClean="0">
                <a:solidFill>
                  <a:srgbClr val="000000"/>
                </a:solidFill>
                <a:latin typeface="微软雅黑" panose="020B0503020204020204" pitchFamily="34" charset="-122"/>
                <a:ea typeface="微软雅黑" panose="020B0503020204020204" pitchFamily="34" charset="-122"/>
                <a:cs typeface="IJGNPI+MicrosoftYaHei"/>
              </a:rPr>
              <a:t>年结束了单</a:t>
            </a:r>
            <a:r>
              <a:rPr lang="zh-CN" altLang="zh-CN" sz="2000" dirty="0">
                <a:solidFill>
                  <a:srgbClr val="000000"/>
                </a:solidFill>
                <a:latin typeface="微软雅黑" panose="020B0503020204020204" pitchFamily="34" charset="-122"/>
                <a:ea typeface="微软雅黑" panose="020B0503020204020204" pitchFamily="34" charset="-122"/>
                <a:cs typeface="IJGNPI+MicrosoftYaHei"/>
              </a:rPr>
              <a:t>处理器时代</a:t>
            </a:r>
          </a:p>
          <a:p>
            <a:pPr>
              <a:lnSpc>
                <a:spcPts val="2500"/>
              </a:lnSpc>
              <a:spcBef>
                <a:spcPts val="0"/>
              </a:spcBef>
              <a:spcAft>
                <a:spcPts val="0"/>
              </a:spcAft>
              <a:defRPr/>
            </a:pPr>
            <a:endParaRPr sz="2000" dirty="0">
              <a:solidFill>
                <a:srgbClr val="000000"/>
              </a:solidFill>
              <a:latin typeface="微软雅黑" panose="020B0503020204020204" pitchFamily="34" charset="-122"/>
              <a:ea typeface="微软雅黑" panose="020B0503020204020204" pitchFamily="34" charset="-122"/>
              <a:cs typeface="IJGNPI+MicrosoftYaHei"/>
            </a:endParaRPr>
          </a:p>
        </p:txBody>
      </p:sp>
      <p:sp>
        <p:nvSpPr>
          <p:cNvPr id="12" name="object 10"/>
          <p:cNvSpPr txBox="1"/>
          <p:nvPr/>
        </p:nvSpPr>
        <p:spPr>
          <a:xfrm>
            <a:off x="1006475" y="4946501"/>
            <a:ext cx="6364288" cy="320675"/>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24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HTVBJR+TimesNewRomanPSMT"/>
              </a:rPr>
              <a:t>Amdahl</a:t>
            </a:r>
            <a:r>
              <a:rPr sz="2000" dirty="0">
                <a:solidFill>
                  <a:srgbClr val="000000"/>
                </a:solidFill>
                <a:latin typeface="微软雅黑" panose="020B0503020204020204" pitchFamily="34" charset="-122"/>
                <a:ea typeface="微软雅黑" panose="020B0503020204020204" pitchFamily="34" charset="-122"/>
                <a:cs typeface="IJGNPI+MicrosoftYaHei"/>
              </a:rPr>
              <a:t>定律暗示了简单多核时代的结束</a:t>
            </a:r>
          </a:p>
        </p:txBody>
      </p:sp>
      <p:sp>
        <p:nvSpPr>
          <p:cNvPr id="13" name="矩形 12"/>
          <p:cNvSpPr/>
          <p:nvPr/>
        </p:nvSpPr>
        <p:spPr>
          <a:xfrm>
            <a:off x="2573462" y="388993"/>
            <a:ext cx="3467616" cy="584775"/>
          </a:xfrm>
          <a:prstGeom prst="rect">
            <a:avLst/>
          </a:prstGeom>
        </p:spPr>
        <p:txBody>
          <a:bodyPr wrap="none">
            <a:spAutoFit/>
          </a:bodyPr>
          <a:lstStyle/>
          <a:p>
            <a:r>
              <a:rPr lang="zh-CN" altLang="zh-CN" sz="3200" dirty="0">
                <a:solidFill>
                  <a:srgbClr val="D60093"/>
                </a:solidFill>
                <a:latin typeface="JDQINB+MicrosoftYaHei-Bold"/>
                <a:ea typeface="JDQINB+MicrosoftYaHei-Bold"/>
                <a:cs typeface="JDQINB+MicrosoftYaHei-Bold"/>
              </a:rPr>
              <a:t>体系结构发展历史</a:t>
            </a:r>
            <a:endParaRPr lang="zh-CN" altLang="en-US" sz="3200" dirty="0"/>
          </a:p>
        </p:txBody>
      </p:sp>
    </p:spTree>
    <p:extLst>
      <p:ext uri="{BB962C8B-B14F-4D97-AF65-F5344CB8AC3E}">
        <p14:creationId xmlns:p14="http://schemas.microsoft.com/office/powerpoint/2010/main" val="35060620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C6C3B6C-84FE-45B2-A68E-320DAAD2485A}" type="datetime1">
              <a:rPr lang="zh-CN" altLang="en-US" sz="1200" smtClean="0"/>
              <a:pPr>
                <a:spcBef>
                  <a:spcPct val="0"/>
                </a:spcBef>
                <a:buFontTx/>
                <a:buNone/>
              </a:pPr>
              <a:t>2021/9/4</a:t>
            </a:fld>
            <a:endParaRPr lang="en-US" altLang="zh-CN" sz="1200" smtClean="0"/>
          </a:p>
        </p:txBody>
      </p:sp>
      <p:sp>
        <p:nvSpPr>
          <p:cNvPr id="267267" name="PPBand266"/>
          <p:cNvSpPr txBox="1">
            <a:spLocks noChangeArrowheads="1"/>
          </p:cNvSpPr>
          <p:nvPr/>
        </p:nvSpPr>
        <p:spPr bwMode="auto">
          <a:xfrm>
            <a:off x="248096" y="834036"/>
            <a:ext cx="670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FF3300"/>
                </a:solidFill>
                <a:ea typeface="黑体" panose="02010609060101010101" pitchFamily="49" charset="-122"/>
              </a:rPr>
              <a:t>一、冯</a:t>
            </a:r>
            <a:r>
              <a:rPr lang="en-US" altLang="zh-CN" b="1" dirty="0">
                <a:solidFill>
                  <a:srgbClr val="FF3300"/>
                </a:solidFill>
                <a:ea typeface="黑体" panose="02010609060101010101" pitchFamily="49" charset="-122"/>
              </a:rPr>
              <a:t>·</a:t>
            </a:r>
            <a:r>
              <a:rPr lang="zh-CN" altLang="en-US" b="1" dirty="0">
                <a:solidFill>
                  <a:srgbClr val="FF3300"/>
                </a:solidFill>
                <a:ea typeface="黑体" panose="02010609060101010101" pitchFamily="49" charset="-122"/>
              </a:rPr>
              <a:t>诺依曼机组系统结构的演变</a:t>
            </a:r>
          </a:p>
        </p:txBody>
      </p:sp>
      <p:sp>
        <p:nvSpPr>
          <p:cNvPr id="267268" name="PPBand267"/>
          <p:cNvSpPr txBox="1">
            <a:spLocks noChangeArrowheads="1"/>
          </p:cNvSpPr>
          <p:nvPr/>
        </p:nvSpPr>
        <p:spPr bwMode="auto">
          <a:xfrm>
            <a:off x="219297" y="1491007"/>
            <a:ext cx="8093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FF3399"/>
                </a:solidFill>
                <a:latin typeface="宋体" panose="02010600030101010101" pitchFamily="2" charset="-122"/>
              </a:rPr>
              <a:t>1.</a:t>
            </a:r>
            <a:r>
              <a:rPr lang="zh-CN" altLang="en-US" sz="2400" b="1" dirty="0">
                <a:solidFill>
                  <a:srgbClr val="FF3399"/>
                </a:solidFill>
                <a:latin typeface="宋体" panose="02010600030101010101" pitchFamily="2" charset="-122"/>
              </a:rPr>
              <a:t>组成</a:t>
            </a:r>
          </a:p>
          <a:p>
            <a:pPr eaLnBrk="1" hangingPunct="1">
              <a:spcBef>
                <a:spcPct val="0"/>
              </a:spcBef>
              <a:buFontTx/>
              <a:buNone/>
            </a:pPr>
            <a:r>
              <a:rPr lang="zh-CN" altLang="en-US" sz="2400" b="1" dirty="0">
                <a:solidFill>
                  <a:srgbClr val="FF3399"/>
                </a:solidFill>
                <a:latin typeface="宋体" panose="02010600030101010101" pitchFamily="2" charset="-122"/>
              </a:rPr>
              <a:t>    由运算器、控制器、存储器、</a:t>
            </a:r>
            <a:r>
              <a:rPr lang="en-US" altLang="zh-CN" sz="2400" b="1" dirty="0">
                <a:solidFill>
                  <a:srgbClr val="FF3399"/>
                </a:solidFill>
                <a:latin typeface="宋体" panose="02010600030101010101" pitchFamily="2" charset="-122"/>
              </a:rPr>
              <a:t>I/O</a:t>
            </a:r>
            <a:r>
              <a:rPr lang="zh-CN" altLang="en-US" sz="2400" b="1" dirty="0">
                <a:solidFill>
                  <a:srgbClr val="FF3399"/>
                </a:solidFill>
                <a:latin typeface="宋体" panose="02010600030101010101" pitchFamily="2" charset="-122"/>
              </a:rPr>
              <a:t>设备组成。</a:t>
            </a:r>
            <a:endParaRPr lang="zh-CN" altLang="en-US" sz="2400" b="1" dirty="0">
              <a:latin typeface="宋体" panose="02010600030101010101" pitchFamily="2" charset="-122"/>
            </a:endParaRPr>
          </a:p>
        </p:txBody>
      </p:sp>
      <p:sp>
        <p:nvSpPr>
          <p:cNvPr id="267269" name="PPBand268"/>
          <p:cNvSpPr txBox="1">
            <a:spLocks noChangeArrowheads="1"/>
          </p:cNvSpPr>
          <p:nvPr/>
        </p:nvSpPr>
        <p:spPr bwMode="auto">
          <a:xfrm>
            <a:off x="191913" y="2608297"/>
            <a:ext cx="8093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FF3399"/>
                </a:solidFill>
                <a:latin typeface="宋体" panose="02010600030101010101" pitchFamily="2" charset="-122"/>
              </a:rPr>
              <a:t>2.</a:t>
            </a:r>
            <a:r>
              <a:rPr lang="zh-CN" altLang="en-US" sz="2400" b="1" dirty="0">
                <a:solidFill>
                  <a:srgbClr val="FF3399"/>
                </a:solidFill>
                <a:latin typeface="宋体" panose="02010600030101010101" pitchFamily="2" charset="-122"/>
              </a:rPr>
              <a:t>特点 </a:t>
            </a:r>
            <a:r>
              <a:rPr lang="en-US" altLang="zh-CN" sz="2400" dirty="0"/>
              <a:t>also called </a:t>
            </a:r>
            <a:r>
              <a:rPr lang="en-US" altLang="zh-CN" sz="2400" i="1" dirty="0"/>
              <a:t>stored program computer </a:t>
            </a:r>
            <a:endParaRPr lang="zh-CN" altLang="en-US" sz="2400" b="1" dirty="0">
              <a:solidFill>
                <a:srgbClr val="FF3399"/>
              </a:solidFill>
              <a:latin typeface="宋体" panose="02010600030101010101" pitchFamily="2" charset="-122"/>
            </a:endParaRPr>
          </a:p>
        </p:txBody>
      </p:sp>
      <p:sp>
        <p:nvSpPr>
          <p:cNvPr id="267270" name="PPBand269"/>
          <p:cNvSpPr txBox="1">
            <a:spLocks noChangeArrowheads="1"/>
          </p:cNvSpPr>
          <p:nvPr/>
        </p:nvSpPr>
        <p:spPr bwMode="auto">
          <a:xfrm>
            <a:off x="219298" y="3322777"/>
            <a:ext cx="8534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373063">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Char char="•"/>
            </a:pPr>
            <a:r>
              <a:rPr lang="zh-CN" altLang="en-US" b="1">
                <a:latin typeface="宋体" panose="02010600030101010101" pitchFamily="2" charset="-122"/>
              </a:rPr>
              <a:t>采用存储程序原理</a:t>
            </a:r>
          </a:p>
          <a:p>
            <a:pPr lvl="1" eaLnBrk="1" hangingPunct="1">
              <a:spcBef>
                <a:spcPct val="0"/>
              </a:spcBef>
              <a:buFontTx/>
              <a:buChar char="•"/>
            </a:pPr>
            <a:r>
              <a:rPr lang="zh-CN" altLang="en-US" b="1">
                <a:latin typeface="宋体" panose="02010600030101010101" pitchFamily="2" charset="-122"/>
              </a:rPr>
              <a:t>指令串行执行，由控制器控制</a:t>
            </a:r>
          </a:p>
          <a:p>
            <a:pPr lvl="1" eaLnBrk="1" hangingPunct="1">
              <a:spcBef>
                <a:spcPct val="0"/>
              </a:spcBef>
              <a:buFontTx/>
              <a:buChar char="•"/>
            </a:pPr>
            <a:r>
              <a:rPr lang="zh-CN" altLang="en-US" b="1">
                <a:latin typeface="宋体" panose="02010600030101010101" pitchFamily="2" charset="-122"/>
              </a:rPr>
              <a:t>存储器按地址访问，是顺序的一维线性空间</a:t>
            </a:r>
          </a:p>
          <a:p>
            <a:pPr lvl="1" eaLnBrk="1" hangingPunct="1">
              <a:spcBef>
                <a:spcPct val="0"/>
              </a:spcBef>
              <a:buFontTx/>
              <a:buChar char="•"/>
            </a:pPr>
            <a:r>
              <a:rPr lang="zh-CN" altLang="en-US" b="1">
                <a:latin typeface="宋体" panose="02010600030101010101" pitchFamily="2" charset="-122"/>
              </a:rPr>
              <a:t>使用机器语言，数据以二进制表示</a:t>
            </a:r>
          </a:p>
          <a:p>
            <a:pPr lvl="1" eaLnBrk="1" hangingPunct="1">
              <a:spcBef>
                <a:spcPct val="0"/>
              </a:spcBef>
              <a:buFontTx/>
              <a:buChar char="•"/>
            </a:pPr>
            <a:r>
              <a:rPr lang="zh-CN" altLang="en-US" b="1">
                <a:latin typeface="宋体" panose="02010600030101010101" pitchFamily="2" charset="-122"/>
              </a:rPr>
              <a:t>单处理机结构，以运算器为中心</a:t>
            </a:r>
            <a:endParaRPr lang="en-US" altLang="zh-CN" b="1">
              <a:latin typeface="宋体" panose="02010600030101010101" pitchFamily="2" charset="-122"/>
            </a:endParaRPr>
          </a:p>
          <a:p>
            <a:pPr lvl="2" eaLnBrk="1" hangingPunct="1">
              <a:spcBef>
                <a:spcPct val="0"/>
              </a:spcBef>
              <a:buFont typeface="Wingdings" panose="05000000000000000000" pitchFamily="2" charset="2"/>
              <a:buChar char="ü"/>
            </a:pPr>
            <a:r>
              <a:rPr lang="zh-CN" altLang="en-US" sz="1800"/>
              <a:t>输入输出设备与存储器之间的数据传送都途经运算器</a:t>
            </a:r>
            <a:endParaRPr lang="zh-CN" altLang="en-US" sz="1800" b="1">
              <a:latin typeface="宋体" panose="02010600030101010101" pitchFamily="2" charset="-122"/>
            </a:endParaRPr>
          </a:p>
        </p:txBody>
      </p:sp>
      <p:graphicFrame>
        <p:nvGraphicFramePr>
          <p:cNvPr id="267271" name="Object 7">
            <a:hlinkClick r:id="" action="ppaction://ole?verb=0"/>
          </p:cNvPr>
          <p:cNvGraphicFramePr>
            <a:graphicFrameLocks noChangeAspect="1"/>
          </p:cNvGraphicFramePr>
          <p:nvPr>
            <p:extLst>
              <p:ext uri="{D42A27DB-BD31-4B8C-83A1-F6EECF244321}">
                <p14:modId xmlns:p14="http://schemas.microsoft.com/office/powerpoint/2010/main" val="3347549461"/>
              </p:ext>
            </p:extLst>
          </p:nvPr>
        </p:nvGraphicFramePr>
        <p:xfrm>
          <a:off x="7370986" y="5316677"/>
          <a:ext cx="771525" cy="466725"/>
        </p:xfrm>
        <a:graphic>
          <a:graphicData uri="http://schemas.openxmlformats.org/presentationml/2006/ole">
            <mc:AlternateContent xmlns:mc="http://schemas.openxmlformats.org/markup-compatibility/2006">
              <mc:Choice xmlns:v="urn:schemas-microsoft-com:vml" Requires="v">
                <p:oleObj spid="_x0000_s248949" name="包" r:id="rId3" imgW="770021" imgH="462013" progId="Package">
                  <p:embed/>
                </p:oleObj>
              </mc:Choice>
              <mc:Fallback>
                <p:oleObj name="包" r:id="rId3" imgW="770021" imgH="462013" progId="Packag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86" y="5316677"/>
                        <a:ext cx="7715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962634409"/>
              </p:ext>
            </p:extLst>
          </p:nvPr>
        </p:nvGraphicFramePr>
        <p:xfrm>
          <a:off x="248096" y="3249211"/>
          <a:ext cx="8610600" cy="3017838"/>
        </p:xfrm>
        <a:graphic>
          <a:graphicData uri="http://schemas.openxmlformats.org/presentationml/2006/ole">
            <mc:AlternateContent xmlns:mc="http://schemas.openxmlformats.org/markup-compatibility/2006">
              <mc:Choice xmlns:v="urn:schemas-microsoft-com:vml" Requires="v">
                <p:oleObj spid="_x0000_s248950" name="图片" r:id="rId5" imgW="3657600" imgH="1578864" progId="Word.Picture.8">
                  <p:embed/>
                </p:oleObj>
              </mc:Choice>
              <mc:Fallback>
                <p:oleObj name="图片" r:id="rId5" imgW="3657600" imgH="1578864"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096" y="3249211"/>
                        <a:ext cx="8610600" cy="3017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4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884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CF5402C-42FE-4361-8D94-934402B0B1AE}" type="slidenum">
              <a:rPr lang="en-US" altLang="zh-CN" sz="1200" smtClean="0"/>
              <a:pPr>
                <a:spcBef>
                  <a:spcPct val="0"/>
                </a:spcBef>
                <a:buFontTx/>
                <a:buNone/>
              </a:pPr>
              <a:t>155</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7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7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72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72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267271"/>
                                        </p:tgtEl>
                                        <p:attrNameLst>
                                          <p:attrName>style.visibility</p:attrName>
                                        </p:attrNameLst>
                                      </p:cBhvr>
                                      <p:to>
                                        <p:strVal val="visible"/>
                                      </p:to>
                                    </p:set>
                                    <p:animEffect transition="in" filter="box(in)">
                                      <p:cBhvr>
                                        <p:cTn id="23" dur="500"/>
                                        <p:tgtEl>
                                          <p:spTgt spid="2672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67270"/>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autoUpdateAnimBg="0"/>
      <p:bldP spid="267268" grpId="0" autoUpdateAnimBg="0"/>
      <p:bldP spid="267269" grpId="0" autoUpdateAnimBg="0"/>
      <p:bldP spid="267270" grpId="0" autoUpdateAnimBg="0"/>
      <p:bldP spid="267270" grpId="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774459A-164F-4CC5-A669-E258E124B9D4}" type="datetime1">
              <a:rPr lang="zh-CN" altLang="en-US" sz="1200" smtClean="0"/>
              <a:pPr>
                <a:spcBef>
                  <a:spcPct val="0"/>
                </a:spcBef>
                <a:buFontTx/>
                <a:buNone/>
              </a:pPr>
              <a:t>2021/9/4</a:t>
            </a:fld>
            <a:endParaRPr lang="en-US" altLang="zh-CN" sz="1200" smtClean="0"/>
          </a:p>
        </p:txBody>
      </p:sp>
      <p:sp>
        <p:nvSpPr>
          <p:cNvPr id="249859" name="PPBand270"/>
          <p:cNvSpPr txBox="1">
            <a:spLocks noChangeArrowheads="1"/>
          </p:cNvSpPr>
          <p:nvPr/>
        </p:nvSpPr>
        <p:spPr bwMode="auto">
          <a:xfrm>
            <a:off x="228600" y="228600"/>
            <a:ext cx="8321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3399"/>
                </a:solidFill>
                <a:latin typeface="宋体" panose="02010600030101010101" pitchFamily="2" charset="-122"/>
              </a:rPr>
              <a:t>3.</a:t>
            </a:r>
            <a:r>
              <a:rPr lang="zh-CN" altLang="en-US" b="1">
                <a:solidFill>
                  <a:srgbClr val="FF3399"/>
                </a:solidFill>
                <a:latin typeface="宋体" panose="02010600030101010101" pitchFamily="2" charset="-122"/>
              </a:rPr>
              <a:t>缺点</a:t>
            </a:r>
          </a:p>
        </p:txBody>
      </p:sp>
      <p:sp>
        <p:nvSpPr>
          <p:cNvPr id="268291" name="PPBand271"/>
          <p:cNvSpPr txBox="1">
            <a:spLocks noChangeArrowheads="1"/>
          </p:cNvSpPr>
          <p:nvPr/>
        </p:nvSpPr>
        <p:spPr bwMode="auto">
          <a:xfrm>
            <a:off x="228600" y="2178050"/>
            <a:ext cx="8321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3399"/>
                </a:solidFill>
                <a:latin typeface="宋体" panose="02010600030101010101" pitchFamily="2" charset="-122"/>
              </a:rPr>
              <a:t>4.</a:t>
            </a:r>
            <a:r>
              <a:rPr lang="zh-CN" altLang="en-US" b="1">
                <a:solidFill>
                  <a:srgbClr val="FF3399"/>
                </a:solidFill>
                <a:latin typeface="宋体" panose="02010600030101010101" pitchFamily="2" charset="-122"/>
              </a:rPr>
              <a:t>改进</a:t>
            </a:r>
          </a:p>
          <a:p>
            <a:pPr eaLnBrk="1" hangingPunct="1">
              <a:spcBef>
                <a:spcPct val="0"/>
              </a:spcBef>
              <a:buFontTx/>
              <a:buNone/>
            </a:pPr>
            <a:r>
              <a:rPr lang="zh-CN" altLang="en-US" b="1">
                <a:solidFill>
                  <a:srgbClr val="FF3399"/>
                </a:solidFill>
                <a:latin typeface="宋体" panose="02010600030101010101" pitchFamily="2" charset="-122"/>
              </a:rPr>
              <a:t>  方法：改良方法、革命方法。</a:t>
            </a:r>
            <a:endParaRPr lang="zh-CN" altLang="en-US" b="1">
              <a:latin typeface="宋体" panose="02010600030101010101" pitchFamily="2" charset="-122"/>
            </a:endParaRPr>
          </a:p>
        </p:txBody>
      </p:sp>
      <p:sp>
        <p:nvSpPr>
          <p:cNvPr id="268292" name="PPBand272"/>
          <p:cNvSpPr txBox="1">
            <a:spLocks noChangeArrowheads="1"/>
          </p:cNvSpPr>
          <p:nvPr/>
        </p:nvSpPr>
        <p:spPr bwMode="auto">
          <a:xfrm>
            <a:off x="228600" y="3136900"/>
            <a:ext cx="8610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61988" indent="-288925">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CC3300"/>
                </a:solidFill>
              </a:rPr>
              <a:t>改良方法：</a:t>
            </a:r>
          </a:p>
          <a:p>
            <a:pPr eaLnBrk="1" hangingPunct="1">
              <a:spcBef>
                <a:spcPct val="0"/>
              </a:spcBef>
              <a:buFontTx/>
              <a:buNone/>
            </a:pPr>
            <a:r>
              <a:rPr lang="zh-CN" altLang="en-US" b="1" dirty="0">
                <a:solidFill>
                  <a:srgbClr val="CC3300"/>
                </a:solidFill>
              </a:rPr>
              <a:t>程序运行中不允许被修改</a:t>
            </a:r>
          </a:p>
          <a:p>
            <a:pPr eaLnBrk="1" hangingPunct="1">
              <a:spcBef>
                <a:spcPct val="0"/>
              </a:spcBef>
              <a:buFontTx/>
              <a:buNone/>
            </a:pPr>
            <a:r>
              <a:rPr lang="zh-CN" altLang="en-US" b="1" dirty="0">
                <a:solidFill>
                  <a:srgbClr val="CC3300"/>
                </a:solidFill>
              </a:rPr>
              <a:t>采用先行控制、流水线等方法，开发并行性</a:t>
            </a:r>
          </a:p>
          <a:p>
            <a:pPr eaLnBrk="1" hangingPunct="1">
              <a:spcBef>
                <a:spcPct val="0"/>
              </a:spcBef>
              <a:buFontTx/>
              <a:buNone/>
            </a:pPr>
            <a:r>
              <a:rPr lang="zh-CN" altLang="en-US" b="1" dirty="0">
                <a:solidFill>
                  <a:srgbClr val="CC3300"/>
                </a:solidFill>
              </a:rPr>
              <a:t>采用多体交叉存储器，增加存储带宽</a:t>
            </a:r>
          </a:p>
          <a:p>
            <a:pPr eaLnBrk="1" hangingPunct="1">
              <a:spcBef>
                <a:spcPct val="0"/>
              </a:spcBef>
              <a:buFontTx/>
              <a:buNone/>
            </a:pPr>
            <a:r>
              <a:rPr lang="zh-CN" altLang="en-US" b="1" dirty="0">
                <a:solidFill>
                  <a:srgbClr val="CC3300"/>
                </a:solidFill>
              </a:rPr>
              <a:t>增加新的数据表示，进一步支持高级语言</a:t>
            </a:r>
          </a:p>
          <a:p>
            <a:pPr eaLnBrk="1" hangingPunct="1">
              <a:spcBef>
                <a:spcPct val="0"/>
              </a:spcBef>
              <a:buFontTx/>
              <a:buNone/>
            </a:pPr>
            <a:r>
              <a:rPr lang="zh-CN" altLang="en-US" b="1" dirty="0">
                <a:solidFill>
                  <a:srgbClr val="CC3300"/>
                </a:solidFill>
              </a:rPr>
              <a:t>以存储器为核心，使</a:t>
            </a:r>
            <a:r>
              <a:rPr lang="en-US" altLang="zh-CN" b="1" dirty="0">
                <a:solidFill>
                  <a:srgbClr val="CC3300"/>
                </a:solidFill>
              </a:rPr>
              <a:t>I/O</a:t>
            </a:r>
            <a:r>
              <a:rPr lang="zh-CN" altLang="en-US" b="1" dirty="0">
                <a:solidFill>
                  <a:srgbClr val="CC3300"/>
                </a:solidFill>
              </a:rPr>
              <a:t>设备和</a:t>
            </a:r>
            <a:r>
              <a:rPr lang="en-US" altLang="zh-CN" b="1" dirty="0">
                <a:solidFill>
                  <a:srgbClr val="CC3300"/>
                </a:solidFill>
              </a:rPr>
              <a:t>CPU</a:t>
            </a:r>
            <a:r>
              <a:rPr lang="zh-CN" altLang="en-US" b="1" dirty="0">
                <a:solidFill>
                  <a:srgbClr val="CC3300"/>
                </a:solidFill>
              </a:rPr>
              <a:t>可并行工作</a:t>
            </a:r>
            <a:endParaRPr lang="zh-CN" altLang="en-US" b="1" dirty="0"/>
          </a:p>
        </p:txBody>
      </p:sp>
      <p:sp>
        <p:nvSpPr>
          <p:cNvPr id="268293" name="PPBand273"/>
          <p:cNvSpPr txBox="1">
            <a:spLocks noChangeArrowheads="1"/>
          </p:cNvSpPr>
          <p:nvPr/>
        </p:nvSpPr>
        <p:spPr bwMode="auto">
          <a:xfrm>
            <a:off x="228600" y="760413"/>
            <a:ext cx="83216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Char char="•"/>
            </a:pPr>
            <a:r>
              <a:rPr lang="zh-CN" altLang="en-US" sz="2800" b="1">
                <a:latin typeface="宋体" panose="02010600030101010101" pitchFamily="2" charset="-122"/>
              </a:rPr>
              <a:t>两个瓶颈：</a:t>
            </a:r>
            <a:r>
              <a:rPr lang="en-US" altLang="zh-CN" sz="2800" b="1">
                <a:latin typeface="宋体" panose="02010600030101010101" pitchFamily="2" charset="-122"/>
              </a:rPr>
              <a:t>CPU</a:t>
            </a:r>
            <a:r>
              <a:rPr lang="en-US" altLang="zh-CN" sz="2800" b="1"/>
              <a:t>—</a:t>
            </a:r>
            <a:r>
              <a:rPr lang="zh-CN" altLang="en-US" sz="2800" b="1">
                <a:latin typeface="宋体" panose="02010600030101010101" pitchFamily="2" charset="-122"/>
              </a:rPr>
              <a:t>存储器，指令串行执行</a:t>
            </a:r>
          </a:p>
          <a:p>
            <a:pPr lvl="1" eaLnBrk="1" hangingPunct="1">
              <a:spcBef>
                <a:spcPct val="0"/>
              </a:spcBef>
              <a:buFontTx/>
              <a:buChar char="•"/>
            </a:pPr>
            <a:r>
              <a:rPr lang="zh-CN" altLang="en-US" sz="2800" b="1">
                <a:latin typeface="宋体" panose="02010600030101010101" pitchFamily="2" charset="-122"/>
              </a:rPr>
              <a:t>机器语言与高级语言间语义差别较大</a:t>
            </a:r>
          </a:p>
          <a:p>
            <a:pPr lvl="1" eaLnBrk="1" hangingPunct="1">
              <a:spcBef>
                <a:spcPct val="0"/>
              </a:spcBef>
              <a:buFontTx/>
              <a:buChar char="•"/>
            </a:pPr>
            <a:r>
              <a:rPr lang="zh-CN" altLang="en-US" sz="2800" b="1">
                <a:latin typeface="宋体" panose="02010600030101010101" pitchFamily="2" charset="-122"/>
              </a:rPr>
              <a:t>复杂数据结构必须经过地址映象存放</a:t>
            </a:r>
          </a:p>
        </p:txBody>
      </p:sp>
      <p:graphicFrame>
        <p:nvGraphicFramePr>
          <p:cNvPr id="9" name="Object 3"/>
          <p:cNvGraphicFramePr>
            <a:graphicFrameLocks noChangeAspect="1"/>
          </p:cNvGraphicFramePr>
          <p:nvPr/>
        </p:nvGraphicFramePr>
        <p:xfrm>
          <a:off x="1892300" y="3136900"/>
          <a:ext cx="5275263" cy="3240088"/>
        </p:xfrm>
        <a:graphic>
          <a:graphicData uri="http://schemas.openxmlformats.org/presentationml/2006/ole">
            <mc:AlternateContent xmlns:mc="http://schemas.openxmlformats.org/markup-compatibility/2006">
              <mc:Choice xmlns:v="urn:schemas-microsoft-com:vml" Requires="v">
                <p:oleObj spid="_x0000_s249921" name="图片" r:id="rId4" imgW="4343400" imgH="2667000" progId="Word.Picture.8">
                  <p:embed/>
                </p:oleObj>
              </mc:Choice>
              <mc:Fallback>
                <p:oleObj name="图片" r:id="rId4" imgW="4343400" imgH="2667000"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2300" y="3136900"/>
                        <a:ext cx="527526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a:spLocks noChangeArrowheads="1"/>
          </p:cNvSpPr>
          <p:nvPr/>
        </p:nvSpPr>
        <p:spPr bwMode="auto">
          <a:xfrm>
            <a:off x="6019800" y="3086100"/>
            <a:ext cx="29686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90000"/>
              </a:lnSpc>
              <a:spcBef>
                <a:spcPct val="10000"/>
              </a:spcBef>
              <a:buClr>
                <a:schemeClr val="tx1"/>
              </a:buClr>
              <a:buFontTx/>
              <a:buNone/>
            </a:pPr>
            <a:r>
              <a:rPr lang="zh-CN" altLang="en-US" sz="2400" b="1">
                <a:solidFill>
                  <a:srgbClr val="0000FF"/>
                </a:solidFill>
              </a:rPr>
              <a:t>总线结构，分散控制</a:t>
            </a:r>
          </a:p>
        </p:txBody>
      </p:sp>
      <p:sp>
        <p:nvSpPr>
          <p:cNvPr id="3" name="矩形 2"/>
          <p:cNvSpPr>
            <a:spLocks noChangeArrowheads="1"/>
          </p:cNvSpPr>
          <p:nvPr/>
        </p:nvSpPr>
        <p:spPr bwMode="auto">
          <a:xfrm>
            <a:off x="6792913" y="3546475"/>
            <a:ext cx="2195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00B050"/>
                </a:solidFill>
                <a:latin typeface="楷体_GB2312" pitchFamily="49" charset="-122"/>
                <a:ea typeface="楷体_GB2312" pitchFamily="49" charset="-122"/>
              </a:rPr>
              <a:t>输入</a:t>
            </a:r>
            <a:r>
              <a:rPr lang="en-US" altLang="zh-CN" sz="2400" b="1">
                <a:solidFill>
                  <a:srgbClr val="00B050"/>
                </a:solidFill>
                <a:latin typeface="楷体_GB2312" pitchFamily="49" charset="-122"/>
                <a:ea typeface="楷体_GB2312" pitchFamily="49" charset="-122"/>
              </a:rPr>
              <a:t>/</a:t>
            </a:r>
            <a:r>
              <a:rPr lang="zh-CN" altLang="en-US" sz="2400" b="1">
                <a:solidFill>
                  <a:srgbClr val="00B050"/>
                </a:solidFill>
                <a:latin typeface="楷体_GB2312" pitchFamily="49" charset="-122"/>
                <a:ea typeface="楷体_GB2312" pitchFamily="49" charset="-122"/>
              </a:rPr>
              <a:t>输出方式</a:t>
            </a:r>
            <a:endParaRPr lang="zh-CN" altLang="en-US" sz="2400">
              <a:solidFill>
                <a:srgbClr val="00B050"/>
              </a:solidFill>
            </a:endParaRPr>
          </a:p>
        </p:txBody>
      </p:sp>
      <p:sp>
        <p:nvSpPr>
          <p:cNvPr id="249866"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986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0B3F087-FF7B-4B34-A4E9-B233449D33A1}" type="slidenum">
              <a:rPr lang="en-US" altLang="zh-CN" sz="1200" smtClean="0"/>
              <a:pPr>
                <a:spcBef>
                  <a:spcPct val="0"/>
                </a:spcBef>
                <a:buFontTx/>
                <a:buNone/>
              </a:pPr>
              <a:t>156</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8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82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82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6829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autoUpdateAnimBg="0"/>
      <p:bldP spid="268292" grpId="0" autoUpdateAnimBg="0"/>
      <p:bldP spid="268292" grpId="1"/>
      <p:bldP spid="268293" grpId="0" autoUpdateAnimBg="0"/>
      <p:bldP spid="2" grpId="0"/>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906" name="Rectangle 2"/>
          <p:cNvSpPr>
            <a:spLocks noGrp="1" noChangeArrowheads="1"/>
          </p:cNvSpPr>
          <p:nvPr>
            <p:ph type="body" idx="1"/>
          </p:nvPr>
        </p:nvSpPr>
        <p:spPr>
          <a:xfrm>
            <a:off x="381000" y="533400"/>
            <a:ext cx="8534400" cy="3657600"/>
          </a:xfrm>
        </p:spPr>
        <p:txBody>
          <a:bodyPr/>
          <a:lstStyle/>
          <a:p>
            <a:pPr>
              <a:lnSpc>
                <a:spcPct val="90000"/>
              </a:lnSpc>
              <a:spcBef>
                <a:spcPct val="10000"/>
              </a:spcBef>
              <a:buClr>
                <a:schemeClr val="tx1"/>
              </a:buClr>
            </a:pPr>
            <a:r>
              <a:rPr lang="en-US" altLang="zh-CN" sz="3200" b="1" smtClean="0">
                <a:solidFill>
                  <a:srgbClr val="FF0000"/>
                </a:solidFill>
              </a:rPr>
              <a:t>  </a:t>
            </a:r>
            <a:r>
              <a:rPr lang="zh-CN" altLang="en-US" b="1" smtClean="0">
                <a:solidFill>
                  <a:srgbClr val="0000FF"/>
                </a:solidFill>
              </a:rPr>
              <a:t>总线结构，分散控制</a:t>
            </a:r>
          </a:p>
          <a:p>
            <a:pPr>
              <a:lnSpc>
                <a:spcPct val="90000"/>
              </a:lnSpc>
              <a:spcBef>
                <a:spcPct val="10000"/>
              </a:spcBef>
              <a:buClr>
                <a:schemeClr val="tx1"/>
              </a:buClr>
            </a:pPr>
            <a:r>
              <a:rPr lang="zh-CN" altLang="en-US" sz="3200" b="1" smtClean="0">
                <a:solidFill>
                  <a:srgbClr val="FF0000"/>
                </a:solidFill>
              </a:rPr>
              <a:t>总线：</a:t>
            </a:r>
            <a:r>
              <a:rPr lang="zh-CN" altLang="en-US" sz="3200" b="1" smtClean="0"/>
              <a:t> 连接计算机各功能部件的连线和管理信息传输规则的逻辑电路称为总线。</a:t>
            </a:r>
          </a:p>
          <a:p>
            <a:pPr>
              <a:lnSpc>
                <a:spcPct val="90000"/>
              </a:lnSpc>
              <a:spcBef>
                <a:spcPct val="10000"/>
              </a:spcBef>
              <a:buClr>
                <a:schemeClr val="tx1"/>
              </a:buClr>
            </a:pPr>
            <a:r>
              <a:rPr lang="zh-CN" altLang="en-US" sz="3200" b="1" smtClean="0">
                <a:solidFill>
                  <a:schemeClr val="accent2"/>
                </a:solidFill>
              </a:rPr>
              <a:t>特点：</a:t>
            </a:r>
            <a:r>
              <a:rPr lang="zh-CN" altLang="en-US" sz="3200" b="1" smtClean="0"/>
              <a:t>在任何时刻，只能有一个部件向总线上发送信息，可以有多个部件同时接收信息。</a:t>
            </a:r>
          </a:p>
          <a:p>
            <a:pPr>
              <a:lnSpc>
                <a:spcPct val="90000"/>
              </a:lnSpc>
              <a:spcBef>
                <a:spcPct val="10000"/>
              </a:spcBef>
              <a:buClr>
                <a:schemeClr val="tx1"/>
              </a:buClr>
            </a:pPr>
            <a:r>
              <a:rPr lang="zh-CN" altLang="en-US" sz="3200" b="1" smtClean="0">
                <a:solidFill>
                  <a:schemeClr val="accent2"/>
                </a:solidFill>
              </a:rPr>
              <a:t>组成：</a:t>
            </a:r>
            <a:r>
              <a:rPr lang="zh-CN" altLang="en-US" sz="3200" b="1" smtClean="0"/>
              <a:t> 数据总线、地址总线、控制总线。</a:t>
            </a:r>
            <a:endParaRPr lang="zh-CN" altLang="en-US" sz="3200" b="1" smtClean="0">
              <a:solidFill>
                <a:srgbClr val="FF0000"/>
              </a:solidFill>
            </a:endParaRPr>
          </a:p>
          <a:p>
            <a:pPr>
              <a:lnSpc>
                <a:spcPct val="90000"/>
              </a:lnSpc>
              <a:spcBef>
                <a:spcPct val="10000"/>
              </a:spcBef>
              <a:buClr>
                <a:schemeClr val="tx1"/>
              </a:buClr>
            </a:pPr>
            <a:r>
              <a:rPr lang="zh-CN" altLang="en-US" sz="3200" b="1" smtClean="0">
                <a:solidFill>
                  <a:srgbClr val="FF0000"/>
                </a:solidFill>
              </a:rPr>
              <a:t>    单总线结构</a:t>
            </a:r>
            <a:endParaRPr lang="zh-CN" altLang="en-US" sz="3200" smtClean="0"/>
          </a:p>
        </p:txBody>
      </p:sp>
      <p:grpSp>
        <p:nvGrpSpPr>
          <p:cNvPr id="251907" name="Group 3"/>
          <p:cNvGrpSpPr>
            <a:grpSpLocks/>
          </p:cNvGrpSpPr>
          <p:nvPr/>
        </p:nvGrpSpPr>
        <p:grpSpPr bwMode="auto">
          <a:xfrm>
            <a:off x="1066800" y="4191000"/>
            <a:ext cx="6934200" cy="2362200"/>
            <a:chOff x="672" y="2640"/>
            <a:chExt cx="4368" cy="1488"/>
          </a:xfrm>
        </p:grpSpPr>
        <p:sp>
          <p:nvSpPr>
            <p:cNvPr id="251911" name="Line 4"/>
            <p:cNvSpPr>
              <a:spLocks noChangeShapeType="1"/>
            </p:cNvSpPr>
            <p:nvPr/>
          </p:nvSpPr>
          <p:spPr bwMode="auto">
            <a:xfrm>
              <a:off x="672" y="2832"/>
              <a:ext cx="364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912" name="Text Box 5"/>
            <p:cNvSpPr txBox="1">
              <a:spLocks noChangeArrowheads="1"/>
            </p:cNvSpPr>
            <p:nvPr/>
          </p:nvSpPr>
          <p:spPr bwMode="auto">
            <a:xfrm>
              <a:off x="720" y="3504"/>
              <a:ext cx="642" cy="36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3200" b="1">
                  <a:solidFill>
                    <a:schemeClr val="tx2"/>
                  </a:solidFill>
                  <a:ea typeface="楷体_GB2312" pitchFamily="49" charset="-122"/>
                </a:rPr>
                <a:t>CPU</a:t>
              </a:r>
              <a:endParaRPr lang="en-US" altLang="zh-CN" sz="2000" b="1">
                <a:solidFill>
                  <a:schemeClr val="tx2"/>
                </a:solidFill>
                <a:ea typeface="楷体_GB2312" pitchFamily="49" charset="-122"/>
              </a:endParaRPr>
            </a:p>
          </p:txBody>
        </p:sp>
        <p:sp>
          <p:nvSpPr>
            <p:cNvPr id="251913" name="Text Box 6"/>
            <p:cNvSpPr txBox="1">
              <a:spLocks noChangeArrowheads="1"/>
            </p:cNvSpPr>
            <p:nvPr/>
          </p:nvSpPr>
          <p:spPr bwMode="auto">
            <a:xfrm>
              <a:off x="1824" y="3504"/>
              <a:ext cx="632" cy="36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3200" b="1">
                  <a:solidFill>
                    <a:schemeClr val="tx2"/>
                  </a:solidFill>
                  <a:ea typeface="楷体_GB2312" pitchFamily="49" charset="-122"/>
                </a:rPr>
                <a:t>主存</a:t>
              </a:r>
              <a:endParaRPr lang="zh-CN" altLang="en-US" sz="2000" b="1">
                <a:solidFill>
                  <a:schemeClr val="tx2"/>
                </a:solidFill>
                <a:ea typeface="楷体_GB2312" pitchFamily="49" charset="-122"/>
              </a:endParaRPr>
            </a:p>
          </p:txBody>
        </p:sp>
        <p:sp>
          <p:nvSpPr>
            <p:cNvPr id="251914" name="Text Box 7"/>
            <p:cNvSpPr txBox="1">
              <a:spLocks noChangeArrowheads="1"/>
            </p:cNvSpPr>
            <p:nvPr/>
          </p:nvSpPr>
          <p:spPr bwMode="auto">
            <a:xfrm>
              <a:off x="2880" y="3264"/>
              <a:ext cx="632" cy="826"/>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3200" b="1">
                  <a:solidFill>
                    <a:schemeClr val="tx2"/>
                  </a:solidFill>
                  <a:ea typeface="楷体_GB2312" pitchFamily="49" charset="-122"/>
                </a:rPr>
                <a:t>输入</a:t>
              </a:r>
            </a:p>
            <a:p>
              <a:pPr algn="ctr">
                <a:spcBef>
                  <a:spcPct val="50000"/>
                </a:spcBef>
                <a:buFontTx/>
                <a:buNone/>
              </a:pPr>
              <a:r>
                <a:rPr lang="zh-CN" altLang="en-US" sz="3200" b="1">
                  <a:solidFill>
                    <a:schemeClr val="tx2"/>
                  </a:solidFill>
                  <a:ea typeface="楷体_GB2312" pitchFamily="49" charset="-122"/>
                </a:rPr>
                <a:t>设备</a:t>
              </a:r>
            </a:p>
          </p:txBody>
        </p:sp>
        <p:sp>
          <p:nvSpPr>
            <p:cNvPr id="251915" name="Text Box 8"/>
            <p:cNvSpPr txBox="1">
              <a:spLocks noChangeArrowheads="1"/>
            </p:cNvSpPr>
            <p:nvPr/>
          </p:nvSpPr>
          <p:spPr bwMode="auto">
            <a:xfrm>
              <a:off x="3936" y="3216"/>
              <a:ext cx="632" cy="826"/>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3200" b="1">
                  <a:solidFill>
                    <a:schemeClr val="tx2"/>
                  </a:solidFill>
                  <a:ea typeface="楷体_GB2312" pitchFamily="49" charset="-122"/>
                </a:rPr>
                <a:t>输出</a:t>
              </a:r>
            </a:p>
            <a:p>
              <a:pPr algn="ctr">
                <a:spcBef>
                  <a:spcPct val="50000"/>
                </a:spcBef>
                <a:buFontTx/>
                <a:buNone/>
              </a:pPr>
              <a:r>
                <a:rPr lang="zh-CN" altLang="en-US" sz="3200" b="1">
                  <a:solidFill>
                    <a:schemeClr val="tx2"/>
                  </a:solidFill>
                  <a:ea typeface="楷体_GB2312" pitchFamily="49" charset="-122"/>
                </a:rPr>
                <a:t>设备</a:t>
              </a:r>
              <a:endParaRPr lang="zh-CN" altLang="en-US" sz="2000" b="1">
                <a:solidFill>
                  <a:schemeClr val="tx2"/>
                </a:solidFill>
                <a:ea typeface="楷体_GB2312" pitchFamily="49" charset="-122"/>
              </a:endParaRPr>
            </a:p>
          </p:txBody>
        </p:sp>
        <p:sp>
          <p:nvSpPr>
            <p:cNvPr id="251916" name="Rectangle 9"/>
            <p:cNvSpPr>
              <a:spLocks noChangeArrowheads="1"/>
            </p:cNvSpPr>
            <p:nvPr/>
          </p:nvSpPr>
          <p:spPr bwMode="auto">
            <a:xfrm>
              <a:off x="720" y="3456"/>
              <a:ext cx="672" cy="480"/>
            </a:xfrm>
            <a:prstGeom prst="rect">
              <a:avLst/>
            </a:prstGeom>
            <a:solidFill>
              <a:srgbClr val="FF00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p>
          </p:txBody>
        </p:sp>
        <p:sp>
          <p:nvSpPr>
            <p:cNvPr id="251917" name="Rectangle 10"/>
            <p:cNvSpPr>
              <a:spLocks noChangeArrowheads="1"/>
            </p:cNvSpPr>
            <p:nvPr/>
          </p:nvSpPr>
          <p:spPr bwMode="auto">
            <a:xfrm>
              <a:off x="1872" y="3456"/>
              <a:ext cx="624" cy="480"/>
            </a:xfrm>
            <a:prstGeom prst="rect">
              <a:avLst/>
            </a:prstGeom>
            <a:solidFill>
              <a:schemeClr val="accent2">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p>
          </p:txBody>
        </p:sp>
        <p:sp>
          <p:nvSpPr>
            <p:cNvPr id="251918" name="Rectangle 11"/>
            <p:cNvSpPr>
              <a:spLocks noChangeArrowheads="1"/>
            </p:cNvSpPr>
            <p:nvPr/>
          </p:nvSpPr>
          <p:spPr bwMode="auto">
            <a:xfrm>
              <a:off x="2784" y="3264"/>
              <a:ext cx="768" cy="864"/>
            </a:xfrm>
            <a:prstGeom prst="rect">
              <a:avLst/>
            </a:prstGeom>
            <a:solidFill>
              <a:schemeClr val="folHlink">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p>
          </p:txBody>
        </p:sp>
        <p:sp>
          <p:nvSpPr>
            <p:cNvPr id="251919" name="Rectangle 12"/>
            <p:cNvSpPr>
              <a:spLocks noChangeArrowheads="1"/>
            </p:cNvSpPr>
            <p:nvPr/>
          </p:nvSpPr>
          <p:spPr bwMode="auto">
            <a:xfrm>
              <a:off x="3888" y="3216"/>
              <a:ext cx="768" cy="864"/>
            </a:xfrm>
            <a:prstGeom prst="rect">
              <a:avLst/>
            </a:prstGeom>
            <a:solidFill>
              <a:schemeClr val="bg2">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p>
          </p:txBody>
        </p:sp>
        <p:sp>
          <p:nvSpPr>
            <p:cNvPr id="251920" name="Line 13"/>
            <p:cNvSpPr>
              <a:spLocks noChangeShapeType="1"/>
            </p:cNvSpPr>
            <p:nvPr/>
          </p:nvSpPr>
          <p:spPr bwMode="auto">
            <a:xfrm flipV="1">
              <a:off x="3120" y="2832"/>
              <a:ext cx="0"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921" name="Line 14"/>
            <p:cNvSpPr>
              <a:spLocks noChangeShapeType="1"/>
            </p:cNvSpPr>
            <p:nvPr/>
          </p:nvSpPr>
          <p:spPr bwMode="auto">
            <a:xfrm>
              <a:off x="4224" y="2832"/>
              <a:ext cx="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922" name="Line 15"/>
            <p:cNvSpPr>
              <a:spLocks noChangeShapeType="1"/>
            </p:cNvSpPr>
            <p:nvPr/>
          </p:nvSpPr>
          <p:spPr bwMode="auto">
            <a:xfrm flipV="1">
              <a:off x="2160" y="2832"/>
              <a:ext cx="0" cy="624"/>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923" name="Line 16"/>
            <p:cNvSpPr>
              <a:spLocks noChangeShapeType="1"/>
            </p:cNvSpPr>
            <p:nvPr/>
          </p:nvSpPr>
          <p:spPr bwMode="auto">
            <a:xfrm flipV="1">
              <a:off x="1056" y="2832"/>
              <a:ext cx="0" cy="624"/>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924" name="Text Box 17"/>
            <p:cNvSpPr txBox="1">
              <a:spLocks noChangeArrowheads="1"/>
            </p:cNvSpPr>
            <p:nvPr/>
          </p:nvSpPr>
          <p:spPr bwMode="auto">
            <a:xfrm>
              <a:off x="4574" y="2846"/>
              <a:ext cx="116" cy="2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endParaRPr lang="zh-CN" altLang="zh-CN" sz="1600" b="1"/>
            </a:p>
          </p:txBody>
        </p:sp>
        <p:sp>
          <p:nvSpPr>
            <p:cNvPr id="251925" name="Text Box 18"/>
            <p:cNvSpPr txBox="1">
              <a:spLocks noChangeArrowheads="1"/>
            </p:cNvSpPr>
            <p:nvPr/>
          </p:nvSpPr>
          <p:spPr bwMode="auto">
            <a:xfrm>
              <a:off x="4320" y="2640"/>
              <a:ext cx="720"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b="1"/>
                <a:t>总线</a:t>
              </a:r>
            </a:p>
          </p:txBody>
        </p:sp>
      </p:grpSp>
      <p:sp>
        <p:nvSpPr>
          <p:cNvPr id="2519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E62900A-E7D6-4048-AAC5-0204D5C53679}" type="datetime1">
              <a:rPr lang="zh-CN" altLang="en-US" sz="1200" smtClean="0"/>
              <a:pPr>
                <a:spcBef>
                  <a:spcPct val="0"/>
                </a:spcBef>
                <a:buFontTx/>
                <a:buNone/>
              </a:pPr>
              <a:t>2021/9/4</a:t>
            </a:fld>
            <a:endParaRPr lang="en-US" altLang="zh-CN" sz="1200" smtClean="0"/>
          </a:p>
        </p:txBody>
      </p:sp>
      <p:sp>
        <p:nvSpPr>
          <p:cNvPr id="25190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191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2E6AD36-3A92-4EC3-99B5-098BCE96F160}" type="slidenum">
              <a:rPr lang="en-US" altLang="zh-CN" sz="1200" smtClean="0"/>
              <a:pPr>
                <a:spcBef>
                  <a:spcPct val="0"/>
                </a:spcBef>
                <a:buFontTx/>
                <a:buNone/>
              </a:pPr>
              <a:t>157</a:t>
            </a:fld>
            <a:endParaRPr lang="en-US" altLang="zh-CN" sz="1200" smtClean="0"/>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0" name="Rectangle 2"/>
          <p:cNvSpPr>
            <a:spLocks noGrp="1" noChangeArrowheads="1"/>
          </p:cNvSpPr>
          <p:nvPr>
            <p:ph type="body" idx="1"/>
          </p:nvPr>
        </p:nvSpPr>
        <p:spPr>
          <a:xfrm>
            <a:off x="533400" y="457200"/>
            <a:ext cx="7924800" cy="762000"/>
          </a:xfrm>
        </p:spPr>
        <p:txBody>
          <a:bodyPr/>
          <a:lstStyle/>
          <a:p>
            <a:pPr>
              <a:buClr>
                <a:schemeClr val="tx1"/>
              </a:buClr>
            </a:pPr>
            <a:r>
              <a:rPr lang="en-US" altLang="zh-CN" sz="3200" b="1" smtClean="0">
                <a:solidFill>
                  <a:srgbClr val="FF0000"/>
                </a:solidFill>
              </a:rPr>
              <a:t>  </a:t>
            </a:r>
            <a:r>
              <a:rPr lang="zh-CN" altLang="en-US" b="1" smtClean="0">
                <a:solidFill>
                  <a:srgbClr val="FF0000"/>
                </a:solidFill>
              </a:rPr>
              <a:t>双总线结构</a:t>
            </a:r>
            <a:endParaRPr lang="zh-CN" altLang="en-US" smtClean="0"/>
          </a:p>
        </p:txBody>
      </p:sp>
      <p:grpSp>
        <p:nvGrpSpPr>
          <p:cNvPr id="252931" name="Group 3"/>
          <p:cNvGrpSpPr>
            <a:grpSpLocks/>
          </p:cNvGrpSpPr>
          <p:nvPr/>
        </p:nvGrpSpPr>
        <p:grpSpPr bwMode="auto">
          <a:xfrm>
            <a:off x="838200" y="1676400"/>
            <a:ext cx="6126163" cy="4484688"/>
            <a:chOff x="309" y="816"/>
            <a:chExt cx="3859" cy="2825"/>
          </a:xfrm>
        </p:grpSpPr>
        <p:sp>
          <p:nvSpPr>
            <p:cNvPr id="252935" name="Rectangle 4"/>
            <p:cNvSpPr>
              <a:spLocks noChangeArrowheads="1"/>
            </p:cNvSpPr>
            <p:nvPr/>
          </p:nvSpPr>
          <p:spPr bwMode="auto">
            <a:xfrm>
              <a:off x="597" y="953"/>
              <a:ext cx="816" cy="576"/>
            </a:xfrm>
            <a:prstGeom prst="rect">
              <a:avLst/>
            </a:prstGeom>
            <a:solidFill>
              <a:srgbClr val="FF0094">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CPU</a:t>
              </a:r>
            </a:p>
          </p:txBody>
        </p:sp>
        <p:sp>
          <p:nvSpPr>
            <p:cNvPr id="252936" name="Rectangle 5"/>
            <p:cNvSpPr>
              <a:spLocks noChangeArrowheads="1"/>
            </p:cNvSpPr>
            <p:nvPr/>
          </p:nvSpPr>
          <p:spPr bwMode="auto">
            <a:xfrm>
              <a:off x="3141" y="905"/>
              <a:ext cx="1008" cy="672"/>
            </a:xfrm>
            <a:prstGeom prst="rect">
              <a:avLst/>
            </a:prstGeom>
            <a:solidFill>
              <a:schemeClr val="folHlink">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4000" b="1">
                  <a:solidFill>
                    <a:schemeClr val="tx2"/>
                  </a:solidFill>
                  <a:ea typeface="楷体_GB2312" pitchFamily="49" charset="-122"/>
                </a:rPr>
                <a:t>主存</a:t>
              </a:r>
              <a:endParaRPr lang="zh-CN" altLang="en-US" sz="2000" b="1">
                <a:solidFill>
                  <a:schemeClr val="tx2"/>
                </a:solidFill>
                <a:ea typeface="楷体_GB2312" pitchFamily="49" charset="-122"/>
              </a:endParaRPr>
            </a:p>
          </p:txBody>
        </p:sp>
        <p:sp>
          <p:nvSpPr>
            <p:cNvPr id="252937" name="Line 6"/>
            <p:cNvSpPr>
              <a:spLocks noChangeShapeType="1"/>
            </p:cNvSpPr>
            <p:nvPr/>
          </p:nvSpPr>
          <p:spPr bwMode="auto">
            <a:xfrm>
              <a:off x="1413" y="1241"/>
              <a:ext cx="1728" cy="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38" name="Rectangle 7"/>
            <p:cNvSpPr>
              <a:spLocks noChangeArrowheads="1"/>
            </p:cNvSpPr>
            <p:nvPr/>
          </p:nvSpPr>
          <p:spPr bwMode="auto">
            <a:xfrm>
              <a:off x="1653" y="1865"/>
              <a:ext cx="912" cy="528"/>
            </a:xfrm>
            <a:prstGeom prst="rect">
              <a:avLst/>
            </a:prstGeom>
            <a:solidFill>
              <a:srgbClr val="FF0000">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chemeClr val="tx2"/>
                  </a:solidFill>
                  <a:ea typeface="楷体_GB2312" pitchFamily="49" charset="-122"/>
                </a:rPr>
                <a:t>扩展总线</a:t>
              </a:r>
            </a:p>
            <a:p>
              <a:pPr algn="ctr">
                <a:spcBef>
                  <a:spcPct val="0"/>
                </a:spcBef>
                <a:buFontTx/>
                <a:buNone/>
              </a:pPr>
              <a:r>
                <a:rPr lang="zh-CN" altLang="en-US" b="1">
                  <a:solidFill>
                    <a:schemeClr val="tx2"/>
                  </a:solidFill>
                  <a:ea typeface="楷体_GB2312" pitchFamily="49" charset="-122"/>
                </a:rPr>
                <a:t>控制线路</a:t>
              </a:r>
              <a:endParaRPr lang="zh-CN" altLang="en-US" sz="2000" b="1">
                <a:solidFill>
                  <a:schemeClr val="tx2"/>
                </a:solidFill>
                <a:ea typeface="楷体_GB2312" pitchFamily="49" charset="-122"/>
              </a:endParaRPr>
            </a:p>
          </p:txBody>
        </p:sp>
        <p:sp>
          <p:nvSpPr>
            <p:cNvPr id="252939" name="Line 8"/>
            <p:cNvSpPr>
              <a:spLocks noChangeShapeType="1"/>
            </p:cNvSpPr>
            <p:nvPr/>
          </p:nvSpPr>
          <p:spPr bwMode="auto">
            <a:xfrm>
              <a:off x="645" y="2825"/>
              <a:ext cx="3120" cy="1"/>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40" name="Line 9"/>
            <p:cNvSpPr>
              <a:spLocks noChangeShapeType="1"/>
            </p:cNvSpPr>
            <p:nvPr/>
          </p:nvSpPr>
          <p:spPr bwMode="auto">
            <a:xfrm flipV="1">
              <a:off x="2133" y="1241"/>
              <a:ext cx="1" cy="62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41" name="Line 10"/>
            <p:cNvSpPr>
              <a:spLocks noChangeShapeType="1"/>
            </p:cNvSpPr>
            <p:nvPr/>
          </p:nvSpPr>
          <p:spPr bwMode="auto">
            <a:xfrm flipV="1">
              <a:off x="2085" y="2393"/>
              <a:ext cx="1" cy="432"/>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42" name="Rectangle 11"/>
            <p:cNvSpPr>
              <a:spLocks noChangeArrowheads="1"/>
            </p:cNvSpPr>
            <p:nvPr/>
          </p:nvSpPr>
          <p:spPr bwMode="auto">
            <a:xfrm>
              <a:off x="693" y="3113"/>
              <a:ext cx="1056" cy="480"/>
            </a:xfrm>
            <a:prstGeom prst="rect">
              <a:avLst/>
            </a:prstGeom>
            <a:solidFill>
              <a:srgbClr val="C0C0C0">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endParaRPr lang="zh-CN" altLang="en-US" sz="2000" b="1">
                <a:solidFill>
                  <a:schemeClr val="tx2"/>
                </a:solidFill>
                <a:ea typeface="楷体_GB2312" pitchFamily="49" charset="-122"/>
              </a:endParaRPr>
            </a:p>
          </p:txBody>
        </p:sp>
        <p:sp>
          <p:nvSpPr>
            <p:cNvPr id="252943" name="Rectangle 12"/>
            <p:cNvSpPr>
              <a:spLocks noChangeArrowheads="1"/>
            </p:cNvSpPr>
            <p:nvPr/>
          </p:nvSpPr>
          <p:spPr bwMode="auto">
            <a:xfrm>
              <a:off x="2133" y="3161"/>
              <a:ext cx="1056" cy="480"/>
            </a:xfrm>
            <a:prstGeom prst="rect">
              <a:avLst/>
            </a:prstGeom>
            <a:solidFill>
              <a:srgbClr val="C0C0C0">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p>
          </p:txBody>
        </p:sp>
        <p:sp>
          <p:nvSpPr>
            <p:cNvPr id="252944" name="Line 13"/>
            <p:cNvSpPr>
              <a:spLocks noChangeShapeType="1"/>
            </p:cNvSpPr>
            <p:nvPr/>
          </p:nvSpPr>
          <p:spPr bwMode="auto">
            <a:xfrm flipV="1">
              <a:off x="1077" y="2825"/>
              <a:ext cx="1"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45" name="Line 14"/>
            <p:cNvSpPr>
              <a:spLocks noChangeShapeType="1"/>
            </p:cNvSpPr>
            <p:nvPr/>
          </p:nvSpPr>
          <p:spPr bwMode="auto">
            <a:xfrm flipV="1">
              <a:off x="2517" y="2825"/>
              <a:ext cx="1"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946" name="Text Box 15"/>
            <p:cNvSpPr txBox="1">
              <a:spLocks noChangeArrowheads="1"/>
            </p:cNvSpPr>
            <p:nvPr/>
          </p:nvSpPr>
          <p:spPr bwMode="auto">
            <a:xfrm>
              <a:off x="1490" y="816"/>
              <a:ext cx="1247" cy="333"/>
            </a:xfrm>
            <a:prstGeom prst="rect">
              <a:avLst/>
            </a:prstGeom>
            <a:noFill/>
            <a:ln w="9525">
              <a:solidFill>
                <a:schemeClr val="bg1"/>
              </a:solidFill>
              <a:prstDash val="sysDot"/>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rgbClr val="FF0000"/>
                  </a:solidFill>
                  <a:ea typeface="楷体_GB2312" pitchFamily="49" charset="-122"/>
                </a:rPr>
                <a:t>处理机总线</a:t>
              </a:r>
              <a:endParaRPr lang="zh-CN" altLang="en-US" sz="2000" b="1">
                <a:solidFill>
                  <a:srgbClr val="FF0000"/>
                </a:solidFill>
                <a:ea typeface="楷体_GB2312" pitchFamily="49" charset="-122"/>
              </a:endParaRPr>
            </a:p>
          </p:txBody>
        </p:sp>
        <p:sp>
          <p:nvSpPr>
            <p:cNvPr id="252947" name="Text Box 16"/>
            <p:cNvSpPr txBox="1">
              <a:spLocks noChangeArrowheads="1"/>
            </p:cNvSpPr>
            <p:nvPr/>
          </p:nvSpPr>
          <p:spPr bwMode="auto">
            <a:xfrm>
              <a:off x="1413" y="1337"/>
              <a:ext cx="723"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400" b="1">
                  <a:solidFill>
                    <a:srgbClr val="FF0000"/>
                  </a:solidFill>
                  <a:ea typeface="楷体_GB2312" pitchFamily="49" charset="-122"/>
                </a:rPr>
                <a:t>32MHz</a:t>
              </a:r>
              <a:endParaRPr lang="en-US" altLang="zh-CN" sz="2000" b="1">
                <a:solidFill>
                  <a:schemeClr val="tx2"/>
                </a:solidFill>
                <a:ea typeface="楷体_GB2312" pitchFamily="49" charset="-122"/>
              </a:endParaRPr>
            </a:p>
          </p:txBody>
        </p:sp>
        <p:sp>
          <p:nvSpPr>
            <p:cNvPr id="252948" name="Text Box 17"/>
            <p:cNvSpPr txBox="1">
              <a:spLocks noChangeArrowheads="1"/>
            </p:cNvSpPr>
            <p:nvPr/>
          </p:nvSpPr>
          <p:spPr bwMode="auto">
            <a:xfrm>
              <a:off x="2163" y="1313"/>
              <a:ext cx="930"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400" b="1">
                  <a:solidFill>
                    <a:srgbClr val="FF0000"/>
                  </a:solidFill>
                  <a:ea typeface="楷体_GB2312" pitchFamily="49" charset="-122"/>
                </a:rPr>
                <a:t>32</a:t>
              </a:r>
              <a:r>
                <a:rPr lang="zh-CN" altLang="en-US" sz="2400" b="1">
                  <a:solidFill>
                    <a:srgbClr val="FF0000"/>
                  </a:solidFill>
                  <a:ea typeface="楷体_GB2312" pitchFamily="49" charset="-122"/>
                </a:rPr>
                <a:t>或</a:t>
              </a:r>
              <a:r>
                <a:rPr lang="en-US" altLang="zh-CN" sz="2400" b="1">
                  <a:solidFill>
                    <a:srgbClr val="FF0000"/>
                  </a:solidFill>
                  <a:ea typeface="楷体_GB2312" pitchFamily="49" charset="-122"/>
                </a:rPr>
                <a:t>64</a:t>
              </a:r>
              <a:r>
                <a:rPr lang="zh-CN" altLang="en-US" sz="2400" b="1">
                  <a:solidFill>
                    <a:srgbClr val="FF0000"/>
                  </a:solidFill>
                  <a:ea typeface="楷体_GB2312" pitchFamily="49" charset="-122"/>
                </a:rPr>
                <a:t>位</a:t>
              </a:r>
              <a:endParaRPr lang="zh-CN" altLang="en-US" sz="2000" b="1">
                <a:solidFill>
                  <a:schemeClr val="tx2"/>
                </a:solidFill>
                <a:ea typeface="楷体_GB2312" pitchFamily="49" charset="-122"/>
              </a:endParaRPr>
            </a:p>
          </p:txBody>
        </p:sp>
        <p:sp>
          <p:nvSpPr>
            <p:cNvPr id="252949" name="Text Box 18"/>
            <p:cNvSpPr txBox="1">
              <a:spLocks noChangeArrowheads="1"/>
            </p:cNvSpPr>
            <p:nvPr/>
          </p:nvSpPr>
          <p:spPr bwMode="auto">
            <a:xfrm>
              <a:off x="309" y="2489"/>
              <a:ext cx="1187"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3333FF"/>
                  </a:solidFill>
                  <a:ea typeface="楷体_GB2312" pitchFamily="49" charset="-122"/>
                </a:rPr>
                <a:t>ISA / EISA</a:t>
              </a:r>
              <a:endParaRPr lang="en-US" altLang="zh-CN" sz="2000" b="1">
                <a:solidFill>
                  <a:schemeClr val="tx2"/>
                </a:solidFill>
                <a:ea typeface="楷体_GB2312" pitchFamily="49" charset="-122"/>
              </a:endParaRPr>
            </a:p>
          </p:txBody>
        </p:sp>
        <p:sp>
          <p:nvSpPr>
            <p:cNvPr id="252950" name="Text Box 19"/>
            <p:cNvSpPr txBox="1">
              <a:spLocks noChangeArrowheads="1"/>
            </p:cNvSpPr>
            <p:nvPr/>
          </p:nvSpPr>
          <p:spPr bwMode="auto">
            <a:xfrm>
              <a:off x="2600" y="2441"/>
              <a:ext cx="1453" cy="731"/>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3333FF"/>
                  </a:solidFill>
                  <a:ea typeface="楷体_GB2312" pitchFamily="49" charset="-122"/>
                </a:rPr>
                <a:t>8.33MHz      </a:t>
              </a:r>
            </a:p>
            <a:p>
              <a:pPr algn="ctr">
                <a:spcBef>
                  <a:spcPct val="50000"/>
                </a:spcBef>
                <a:buFontTx/>
                <a:buNone/>
              </a:pPr>
              <a:r>
                <a:rPr lang="en-US" altLang="zh-CN" b="1">
                  <a:solidFill>
                    <a:srgbClr val="3333FF"/>
                  </a:solidFill>
                  <a:ea typeface="楷体_GB2312" pitchFamily="49" charset="-122"/>
                </a:rPr>
                <a:t>8</a:t>
              </a:r>
              <a:r>
                <a:rPr lang="zh-CN" altLang="en-US" b="1">
                  <a:solidFill>
                    <a:srgbClr val="3333FF"/>
                  </a:solidFill>
                  <a:ea typeface="楷体_GB2312" pitchFamily="49" charset="-122"/>
                </a:rPr>
                <a:t>、</a:t>
              </a:r>
              <a:r>
                <a:rPr lang="en-US" altLang="zh-CN" b="1">
                  <a:solidFill>
                    <a:srgbClr val="3333FF"/>
                  </a:solidFill>
                  <a:ea typeface="楷体_GB2312" pitchFamily="49" charset="-122"/>
                </a:rPr>
                <a:t>16</a:t>
              </a:r>
              <a:r>
                <a:rPr lang="zh-CN" altLang="en-US" b="1">
                  <a:solidFill>
                    <a:srgbClr val="3333FF"/>
                  </a:solidFill>
                  <a:ea typeface="楷体_GB2312" pitchFamily="49" charset="-122"/>
                </a:rPr>
                <a:t>、</a:t>
              </a:r>
              <a:r>
                <a:rPr lang="en-US" altLang="zh-CN" b="1">
                  <a:solidFill>
                    <a:srgbClr val="3333FF"/>
                  </a:solidFill>
                  <a:ea typeface="楷体_GB2312" pitchFamily="49" charset="-122"/>
                </a:rPr>
                <a:t>32</a:t>
              </a:r>
              <a:r>
                <a:rPr lang="zh-CN" altLang="en-US" b="1">
                  <a:solidFill>
                    <a:srgbClr val="3333FF"/>
                  </a:solidFill>
                  <a:ea typeface="楷体_GB2312" pitchFamily="49" charset="-122"/>
                </a:rPr>
                <a:t>位</a:t>
              </a:r>
              <a:endParaRPr lang="zh-CN" altLang="en-US" sz="2000" b="1">
                <a:solidFill>
                  <a:schemeClr val="tx2"/>
                </a:solidFill>
                <a:ea typeface="楷体_GB2312" pitchFamily="49" charset="-122"/>
              </a:endParaRPr>
            </a:p>
          </p:txBody>
        </p:sp>
        <p:sp>
          <p:nvSpPr>
            <p:cNvPr id="252951" name="Text Box 20"/>
            <p:cNvSpPr txBox="1">
              <a:spLocks noChangeArrowheads="1"/>
            </p:cNvSpPr>
            <p:nvPr/>
          </p:nvSpPr>
          <p:spPr bwMode="auto">
            <a:xfrm>
              <a:off x="3285" y="3161"/>
              <a:ext cx="883" cy="36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b="1">
                  <a:solidFill>
                    <a:schemeClr val="tx2"/>
                  </a:solidFill>
                  <a:ea typeface="楷体_GB2312" pitchFamily="49" charset="-122"/>
                </a:rPr>
                <a:t> </a:t>
              </a:r>
              <a:r>
                <a:rPr lang="en-US" altLang="zh-CN" sz="3200" b="1">
                  <a:solidFill>
                    <a:schemeClr val="tx2"/>
                  </a:solidFill>
                  <a:ea typeface="楷体_GB2312" pitchFamily="49" charset="-122"/>
                </a:rPr>
                <a:t>. . . . .</a:t>
              </a:r>
            </a:p>
          </p:txBody>
        </p:sp>
      </p:grpSp>
      <p:sp>
        <p:nvSpPr>
          <p:cNvPr id="2529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504B82D-3210-41E9-AB2C-EFDDCEFFC52A}" type="datetime1">
              <a:rPr lang="zh-CN" altLang="en-US" sz="1200" smtClean="0"/>
              <a:pPr>
                <a:spcBef>
                  <a:spcPct val="0"/>
                </a:spcBef>
                <a:buFontTx/>
                <a:buNone/>
              </a:pPr>
              <a:t>2021/9/4</a:t>
            </a:fld>
            <a:endParaRPr lang="en-US" altLang="zh-CN" sz="1200" smtClean="0"/>
          </a:p>
        </p:txBody>
      </p:sp>
      <p:sp>
        <p:nvSpPr>
          <p:cNvPr id="25293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293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E37E589-0B04-4096-80F6-155A92976B60}" type="slidenum">
              <a:rPr lang="en-US" altLang="zh-CN" sz="1200" smtClean="0"/>
              <a:pPr>
                <a:spcBef>
                  <a:spcPct val="0"/>
                </a:spcBef>
                <a:buFontTx/>
                <a:buNone/>
              </a:pPr>
              <a:t>158</a:t>
            </a:fld>
            <a:endParaRPr lang="en-US" altLang="zh-CN" sz="1200" smtClean="0"/>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755650" y="260350"/>
            <a:ext cx="7015163" cy="762000"/>
          </a:xfrm>
        </p:spPr>
        <p:txBody>
          <a:bodyPr/>
          <a:lstStyle/>
          <a:p>
            <a:r>
              <a:rPr lang="en-US" altLang="zh-CN" smtClean="0">
                <a:latin typeface="Arial" panose="020B0604020202020204" pitchFamily="34" charset="0"/>
              </a:rPr>
              <a:t>  </a:t>
            </a:r>
            <a:r>
              <a:rPr lang="zh-CN" altLang="en-US" sz="2900" smtClean="0">
                <a:solidFill>
                  <a:srgbClr val="FF0000"/>
                </a:solidFill>
                <a:latin typeface="Arial" panose="020B0604020202020204" pitchFamily="34" charset="0"/>
              </a:rPr>
              <a:t>三总线结构</a:t>
            </a:r>
            <a:endParaRPr lang="zh-CN" altLang="en-US" smtClean="0">
              <a:latin typeface="Arial" panose="020B0604020202020204" pitchFamily="34" charset="0"/>
            </a:endParaRPr>
          </a:p>
        </p:txBody>
      </p:sp>
      <p:grpSp>
        <p:nvGrpSpPr>
          <p:cNvPr id="253955" name="Group 3"/>
          <p:cNvGrpSpPr>
            <a:grpSpLocks/>
          </p:cNvGrpSpPr>
          <p:nvPr/>
        </p:nvGrpSpPr>
        <p:grpSpPr bwMode="auto">
          <a:xfrm>
            <a:off x="827088" y="1196975"/>
            <a:ext cx="7764462" cy="5257800"/>
            <a:chOff x="432" y="576"/>
            <a:chExt cx="4891" cy="3312"/>
          </a:xfrm>
        </p:grpSpPr>
        <p:sp>
          <p:nvSpPr>
            <p:cNvPr id="253959" name="Rectangle 4"/>
            <p:cNvSpPr>
              <a:spLocks noChangeArrowheads="1"/>
            </p:cNvSpPr>
            <p:nvPr/>
          </p:nvSpPr>
          <p:spPr bwMode="auto">
            <a:xfrm>
              <a:off x="576" y="672"/>
              <a:ext cx="816" cy="576"/>
            </a:xfrm>
            <a:prstGeom prst="rect">
              <a:avLst/>
            </a:prstGeom>
            <a:solidFill>
              <a:schemeClr val="hlink">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CPU</a:t>
              </a:r>
            </a:p>
          </p:txBody>
        </p:sp>
        <p:sp>
          <p:nvSpPr>
            <p:cNvPr id="253960" name="Rectangle 5"/>
            <p:cNvSpPr>
              <a:spLocks noChangeArrowheads="1"/>
            </p:cNvSpPr>
            <p:nvPr/>
          </p:nvSpPr>
          <p:spPr bwMode="auto">
            <a:xfrm>
              <a:off x="3120" y="624"/>
              <a:ext cx="1008" cy="672"/>
            </a:xfrm>
            <a:prstGeom prst="rect">
              <a:avLst/>
            </a:prstGeom>
            <a:solidFill>
              <a:srgbClr val="99FF33">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chemeClr val="tx2"/>
                  </a:solidFill>
                  <a:ea typeface="楷体_GB2312" pitchFamily="49" charset="-122"/>
                </a:rPr>
                <a:t>主存</a:t>
              </a:r>
              <a:endParaRPr lang="zh-CN" altLang="en-US" sz="2000" b="1">
                <a:solidFill>
                  <a:schemeClr val="tx2"/>
                </a:solidFill>
                <a:ea typeface="楷体_GB2312" pitchFamily="49" charset="-122"/>
              </a:endParaRPr>
            </a:p>
          </p:txBody>
        </p:sp>
        <p:sp>
          <p:nvSpPr>
            <p:cNvPr id="253961" name="Line 6"/>
            <p:cNvSpPr>
              <a:spLocks noChangeShapeType="1"/>
            </p:cNvSpPr>
            <p:nvPr/>
          </p:nvSpPr>
          <p:spPr bwMode="auto">
            <a:xfrm>
              <a:off x="1392" y="960"/>
              <a:ext cx="172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2" name="Rectangle 7"/>
            <p:cNvSpPr>
              <a:spLocks noChangeArrowheads="1"/>
            </p:cNvSpPr>
            <p:nvPr/>
          </p:nvSpPr>
          <p:spPr bwMode="auto">
            <a:xfrm>
              <a:off x="1776" y="1296"/>
              <a:ext cx="912" cy="384"/>
            </a:xfrm>
            <a:prstGeom prst="rect">
              <a:avLst/>
            </a:prstGeom>
            <a:solidFill>
              <a:schemeClr val="accent1">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3200" b="1">
                  <a:solidFill>
                    <a:schemeClr val="tx2"/>
                  </a:solidFill>
                  <a:ea typeface="楷体_GB2312" pitchFamily="49" charset="-122"/>
                </a:rPr>
                <a:t>PCI</a:t>
              </a:r>
              <a:r>
                <a:rPr lang="zh-CN" altLang="en-US" sz="3200" b="1">
                  <a:solidFill>
                    <a:schemeClr val="tx2"/>
                  </a:solidFill>
                  <a:ea typeface="楷体_GB2312" pitchFamily="49" charset="-122"/>
                </a:rPr>
                <a:t>桥</a:t>
              </a:r>
              <a:endParaRPr lang="zh-CN" altLang="en-US" sz="2000" b="1">
                <a:solidFill>
                  <a:schemeClr val="tx2"/>
                </a:solidFill>
                <a:ea typeface="楷体_GB2312" pitchFamily="49" charset="-122"/>
              </a:endParaRPr>
            </a:p>
          </p:txBody>
        </p:sp>
        <p:sp>
          <p:nvSpPr>
            <p:cNvPr id="253963" name="Line 8"/>
            <p:cNvSpPr>
              <a:spLocks noChangeShapeType="1"/>
            </p:cNvSpPr>
            <p:nvPr/>
          </p:nvSpPr>
          <p:spPr bwMode="auto">
            <a:xfrm>
              <a:off x="720" y="1824"/>
              <a:ext cx="3120" cy="0"/>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4" name="Line 9"/>
            <p:cNvSpPr>
              <a:spLocks noChangeShapeType="1"/>
            </p:cNvSpPr>
            <p:nvPr/>
          </p:nvSpPr>
          <p:spPr bwMode="auto">
            <a:xfrm flipV="1">
              <a:off x="2256" y="960"/>
              <a:ext cx="0"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5" name="Line 10"/>
            <p:cNvSpPr>
              <a:spLocks noChangeShapeType="1"/>
            </p:cNvSpPr>
            <p:nvPr/>
          </p:nvSpPr>
          <p:spPr bwMode="auto">
            <a:xfrm flipV="1">
              <a:off x="2256" y="1680"/>
              <a:ext cx="0" cy="144"/>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6" name="Rectangle 11"/>
            <p:cNvSpPr>
              <a:spLocks noChangeArrowheads="1"/>
            </p:cNvSpPr>
            <p:nvPr/>
          </p:nvSpPr>
          <p:spPr bwMode="auto">
            <a:xfrm>
              <a:off x="672" y="3408"/>
              <a:ext cx="1056" cy="480"/>
            </a:xfrm>
            <a:prstGeom prst="rect">
              <a:avLst/>
            </a:prstGeom>
            <a:solidFill>
              <a:srgbClr val="33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endParaRPr lang="zh-CN" altLang="en-US" sz="2000" b="1">
                <a:solidFill>
                  <a:schemeClr val="tx2"/>
                </a:solidFill>
                <a:ea typeface="楷体_GB2312" pitchFamily="49" charset="-122"/>
              </a:endParaRPr>
            </a:p>
          </p:txBody>
        </p:sp>
        <p:sp>
          <p:nvSpPr>
            <p:cNvPr id="253967" name="Rectangle 12"/>
            <p:cNvSpPr>
              <a:spLocks noChangeArrowheads="1"/>
            </p:cNvSpPr>
            <p:nvPr/>
          </p:nvSpPr>
          <p:spPr bwMode="auto">
            <a:xfrm>
              <a:off x="2112" y="3408"/>
              <a:ext cx="1056" cy="480"/>
            </a:xfrm>
            <a:prstGeom prst="rect">
              <a:avLst/>
            </a:prstGeom>
            <a:solidFill>
              <a:srgbClr val="33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p>
          </p:txBody>
        </p:sp>
        <p:sp>
          <p:nvSpPr>
            <p:cNvPr id="253968" name="Line 13"/>
            <p:cNvSpPr>
              <a:spLocks noChangeShapeType="1"/>
            </p:cNvSpPr>
            <p:nvPr/>
          </p:nvSpPr>
          <p:spPr bwMode="auto">
            <a:xfrm flipV="1">
              <a:off x="1056" y="3120"/>
              <a:ext cx="0" cy="288"/>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9" name="Line 14"/>
            <p:cNvSpPr>
              <a:spLocks noChangeShapeType="1"/>
            </p:cNvSpPr>
            <p:nvPr/>
          </p:nvSpPr>
          <p:spPr bwMode="auto">
            <a:xfrm flipV="1">
              <a:off x="2496" y="3120"/>
              <a:ext cx="0" cy="336"/>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0" name="Text Box 15"/>
            <p:cNvSpPr txBox="1">
              <a:spLocks noChangeArrowheads="1"/>
            </p:cNvSpPr>
            <p:nvPr/>
          </p:nvSpPr>
          <p:spPr bwMode="auto">
            <a:xfrm>
              <a:off x="1682" y="576"/>
              <a:ext cx="1247" cy="333"/>
            </a:xfrm>
            <a:prstGeom prst="rect">
              <a:avLst/>
            </a:prstGeom>
            <a:noFill/>
            <a:ln w="9525">
              <a:solidFill>
                <a:schemeClr val="bg1"/>
              </a:solidFill>
              <a:prstDash val="sysDot"/>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rgbClr val="FF0000"/>
                  </a:solidFill>
                  <a:ea typeface="楷体_GB2312" pitchFamily="49" charset="-122"/>
                </a:rPr>
                <a:t>处理机总线</a:t>
              </a:r>
              <a:endParaRPr lang="zh-CN" altLang="en-US" sz="2000" b="1">
                <a:solidFill>
                  <a:srgbClr val="FF0000"/>
                </a:solidFill>
                <a:ea typeface="楷体_GB2312" pitchFamily="49" charset="-122"/>
              </a:endParaRPr>
            </a:p>
          </p:txBody>
        </p:sp>
        <p:sp>
          <p:nvSpPr>
            <p:cNvPr id="253971" name="Text Box 16"/>
            <p:cNvSpPr txBox="1">
              <a:spLocks noChangeArrowheads="1"/>
            </p:cNvSpPr>
            <p:nvPr/>
          </p:nvSpPr>
          <p:spPr bwMode="auto">
            <a:xfrm>
              <a:off x="1392" y="912"/>
              <a:ext cx="819"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400" b="1">
                  <a:solidFill>
                    <a:srgbClr val="FF0000"/>
                  </a:solidFill>
                  <a:ea typeface="楷体_GB2312" pitchFamily="49" charset="-122"/>
                </a:rPr>
                <a:t>100MHz</a:t>
              </a:r>
              <a:endParaRPr lang="en-US" altLang="zh-CN" sz="2000" b="1">
                <a:solidFill>
                  <a:schemeClr val="tx2"/>
                </a:solidFill>
                <a:ea typeface="楷体_GB2312" pitchFamily="49" charset="-122"/>
              </a:endParaRPr>
            </a:p>
          </p:txBody>
        </p:sp>
        <p:sp>
          <p:nvSpPr>
            <p:cNvPr id="253972" name="Text Box 17"/>
            <p:cNvSpPr txBox="1">
              <a:spLocks noChangeArrowheads="1"/>
            </p:cNvSpPr>
            <p:nvPr/>
          </p:nvSpPr>
          <p:spPr bwMode="auto">
            <a:xfrm>
              <a:off x="2240" y="936"/>
              <a:ext cx="888"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400" b="1">
                  <a:solidFill>
                    <a:srgbClr val="FF0000"/>
                  </a:solidFill>
                  <a:ea typeface="楷体_GB2312" pitchFamily="49" charset="-122"/>
                </a:rPr>
                <a:t>32</a:t>
              </a:r>
              <a:r>
                <a:rPr lang="zh-CN" altLang="en-US" sz="2400" b="1">
                  <a:solidFill>
                    <a:srgbClr val="FF0000"/>
                  </a:solidFill>
                  <a:ea typeface="楷体_GB2312" pitchFamily="49" charset="-122"/>
                </a:rPr>
                <a:t>或</a:t>
              </a:r>
              <a:r>
                <a:rPr lang="en-US" altLang="zh-CN" sz="2400" b="1">
                  <a:solidFill>
                    <a:srgbClr val="FF0000"/>
                  </a:solidFill>
                  <a:ea typeface="楷体_GB2312" pitchFamily="49" charset="-122"/>
                </a:rPr>
                <a:t>64</a:t>
              </a:r>
              <a:r>
                <a:rPr lang="zh-CN" altLang="en-US" sz="2400" b="1">
                  <a:solidFill>
                    <a:srgbClr val="FF0000"/>
                  </a:solidFill>
                  <a:ea typeface="楷体_GB2312" pitchFamily="49" charset="-122"/>
                </a:rPr>
                <a:t>位</a:t>
              </a:r>
              <a:endParaRPr lang="zh-CN" altLang="en-US" sz="2000" b="1">
                <a:solidFill>
                  <a:schemeClr val="tx2"/>
                </a:solidFill>
                <a:ea typeface="楷体_GB2312" pitchFamily="49" charset="-122"/>
              </a:endParaRPr>
            </a:p>
          </p:txBody>
        </p:sp>
        <p:sp>
          <p:nvSpPr>
            <p:cNvPr id="253973" name="Text Box 18"/>
            <p:cNvSpPr txBox="1">
              <a:spLocks noChangeArrowheads="1"/>
            </p:cNvSpPr>
            <p:nvPr/>
          </p:nvSpPr>
          <p:spPr bwMode="auto">
            <a:xfrm>
              <a:off x="480" y="2784"/>
              <a:ext cx="1187"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FF00FF"/>
                  </a:solidFill>
                  <a:ea typeface="楷体_GB2312" pitchFamily="49" charset="-122"/>
                </a:rPr>
                <a:t>ISA / EISA</a:t>
              </a:r>
              <a:endParaRPr lang="en-US" altLang="zh-CN" sz="2000" b="1">
                <a:solidFill>
                  <a:srgbClr val="FF00FF"/>
                </a:solidFill>
                <a:ea typeface="楷体_GB2312" pitchFamily="49" charset="-122"/>
              </a:endParaRPr>
            </a:p>
          </p:txBody>
        </p:sp>
        <p:sp>
          <p:nvSpPr>
            <p:cNvPr id="253974" name="Text Box 19"/>
            <p:cNvSpPr txBox="1">
              <a:spLocks noChangeArrowheads="1"/>
            </p:cNvSpPr>
            <p:nvPr/>
          </p:nvSpPr>
          <p:spPr bwMode="auto">
            <a:xfrm>
              <a:off x="2780" y="2736"/>
              <a:ext cx="1431" cy="731"/>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FF00FF"/>
                  </a:solidFill>
                  <a:ea typeface="楷体_GB2312" pitchFamily="49" charset="-122"/>
                </a:rPr>
                <a:t>8.33MHz      </a:t>
              </a:r>
            </a:p>
            <a:p>
              <a:pPr algn="ctr">
                <a:spcBef>
                  <a:spcPct val="50000"/>
                </a:spcBef>
                <a:buFontTx/>
                <a:buNone/>
              </a:pPr>
              <a:r>
                <a:rPr lang="en-US" altLang="zh-CN" b="1">
                  <a:solidFill>
                    <a:srgbClr val="FF00FF"/>
                  </a:solidFill>
                  <a:ea typeface="楷体_GB2312" pitchFamily="49" charset="-122"/>
                </a:rPr>
                <a:t>8</a:t>
              </a:r>
              <a:r>
                <a:rPr lang="zh-CN" altLang="en-US" b="1">
                  <a:solidFill>
                    <a:srgbClr val="FF00FF"/>
                  </a:solidFill>
                  <a:ea typeface="楷体_GB2312" pitchFamily="49" charset="-122"/>
                </a:rPr>
                <a:t>、</a:t>
              </a:r>
              <a:r>
                <a:rPr lang="en-US" altLang="zh-CN" b="1">
                  <a:solidFill>
                    <a:srgbClr val="FF00FF"/>
                  </a:solidFill>
                  <a:ea typeface="楷体_GB2312" pitchFamily="49" charset="-122"/>
                </a:rPr>
                <a:t>16</a:t>
              </a:r>
              <a:r>
                <a:rPr lang="zh-CN" altLang="en-US" b="1">
                  <a:solidFill>
                    <a:srgbClr val="FF00FF"/>
                  </a:solidFill>
                  <a:ea typeface="楷体_GB2312" pitchFamily="49" charset="-122"/>
                </a:rPr>
                <a:t>、</a:t>
              </a:r>
              <a:r>
                <a:rPr lang="en-US" altLang="zh-CN" b="1">
                  <a:solidFill>
                    <a:srgbClr val="FF00FF"/>
                  </a:solidFill>
                  <a:ea typeface="楷体_GB2312" pitchFamily="49" charset="-122"/>
                </a:rPr>
                <a:t>32</a:t>
              </a:r>
              <a:r>
                <a:rPr lang="zh-CN" altLang="en-US" b="1">
                  <a:solidFill>
                    <a:srgbClr val="FF00FF"/>
                  </a:solidFill>
                  <a:ea typeface="楷体_GB2312" pitchFamily="49" charset="-122"/>
                </a:rPr>
                <a:t>位</a:t>
              </a:r>
              <a:r>
                <a:rPr lang="zh-CN" altLang="en-US" sz="2000" b="1">
                  <a:solidFill>
                    <a:schemeClr val="folHlink"/>
                  </a:solidFill>
                  <a:ea typeface="楷体_GB2312" pitchFamily="49" charset="-122"/>
                </a:rPr>
                <a:t>  </a:t>
              </a:r>
            </a:p>
          </p:txBody>
        </p:sp>
        <p:sp>
          <p:nvSpPr>
            <p:cNvPr id="253975" name="Text Box 20"/>
            <p:cNvSpPr txBox="1">
              <a:spLocks noChangeArrowheads="1"/>
            </p:cNvSpPr>
            <p:nvPr/>
          </p:nvSpPr>
          <p:spPr bwMode="auto">
            <a:xfrm>
              <a:off x="3264" y="3456"/>
              <a:ext cx="883" cy="36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b="1">
                  <a:solidFill>
                    <a:schemeClr val="tx2"/>
                  </a:solidFill>
                  <a:ea typeface="楷体_GB2312" pitchFamily="49" charset="-122"/>
                </a:rPr>
                <a:t> </a:t>
              </a:r>
              <a:r>
                <a:rPr lang="en-US" altLang="zh-CN" sz="3200" b="1">
                  <a:solidFill>
                    <a:schemeClr val="tx2"/>
                  </a:solidFill>
                  <a:ea typeface="楷体_GB2312" pitchFamily="49" charset="-122"/>
                </a:rPr>
                <a:t>. . . . .</a:t>
              </a:r>
            </a:p>
          </p:txBody>
        </p:sp>
        <p:sp>
          <p:nvSpPr>
            <p:cNvPr id="253976" name="Line 21"/>
            <p:cNvSpPr>
              <a:spLocks noChangeShapeType="1"/>
            </p:cNvSpPr>
            <p:nvPr/>
          </p:nvSpPr>
          <p:spPr bwMode="auto">
            <a:xfrm>
              <a:off x="672" y="3120"/>
              <a:ext cx="3312"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7" name="Text Box 22"/>
            <p:cNvSpPr txBox="1">
              <a:spLocks noChangeArrowheads="1"/>
            </p:cNvSpPr>
            <p:nvPr/>
          </p:nvSpPr>
          <p:spPr bwMode="auto">
            <a:xfrm>
              <a:off x="432" y="1440"/>
              <a:ext cx="1090"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3333FF"/>
                  </a:solidFill>
                  <a:ea typeface="楷体_GB2312" pitchFamily="49" charset="-122"/>
                </a:rPr>
                <a:t>PCI  BUS</a:t>
              </a:r>
              <a:r>
                <a:rPr lang="en-US" altLang="zh-CN" sz="2000" b="1">
                  <a:solidFill>
                    <a:schemeClr val="tx2"/>
                  </a:solidFill>
                  <a:ea typeface="楷体_GB2312" pitchFamily="49" charset="-122"/>
                </a:rPr>
                <a:t> </a:t>
              </a:r>
            </a:p>
          </p:txBody>
        </p:sp>
        <p:sp>
          <p:nvSpPr>
            <p:cNvPr id="253978" name="Text Box 23"/>
            <p:cNvSpPr txBox="1">
              <a:spLocks noChangeArrowheads="1"/>
            </p:cNvSpPr>
            <p:nvPr/>
          </p:nvSpPr>
          <p:spPr bwMode="auto">
            <a:xfrm>
              <a:off x="2718" y="1402"/>
              <a:ext cx="1253"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b="1">
                  <a:solidFill>
                    <a:srgbClr val="3333FF"/>
                  </a:solidFill>
                  <a:ea typeface="楷体_GB2312" pitchFamily="49" charset="-122"/>
                </a:rPr>
                <a:t>33MHz   4B</a:t>
              </a:r>
            </a:p>
          </p:txBody>
        </p:sp>
        <p:sp>
          <p:nvSpPr>
            <p:cNvPr id="253979" name="Rectangle 24"/>
            <p:cNvSpPr>
              <a:spLocks noChangeArrowheads="1"/>
            </p:cNvSpPr>
            <p:nvPr/>
          </p:nvSpPr>
          <p:spPr bwMode="auto">
            <a:xfrm>
              <a:off x="1728" y="2304"/>
              <a:ext cx="1056" cy="528"/>
            </a:xfrm>
            <a:prstGeom prst="rect">
              <a:avLst/>
            </a:prstGeom>
            <a:solidFill>
              <a:schemeClr val="accent1">
                <a:alpha val="50195"/>
              </a:scheme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solidFill>
                    <a:schemeClr val="tx2"/>
                  </a:solidFill>
                  <a:ea typeface="楷体_GB2312" pitchFamily="49" charset="-122"/>
                </a:rPr>
                <a:t>扩展总线</a:t>
              </a:r>
              <a:endParaRPr lang="zh-CN" altLang="en-US" sz="2400" b="1">
                <a:solidFill>
                  <a:schemeClr val="tx2"/>
                </a:solidFill>
                <a:ea typeface="楷体_GB2312" pitchFamily="49" charset="-122"/>
              </a:endParaRPr>
            </a:p>
            <a:p>
              <a:pPr algn="ctr">
                <a:spcBef>
                  <a:spcPct val="0"/>
                </a:spcBef>
                <a:buFontTx/>
                <a:buNone/>
              </a:pPr>
              <a:r>
                <a:rPr lang="zh-CN" altLang="en-US" sz="2400" b="1">
                  <a:solidFill>
                    <a:schemeClr val="tx2"/>
                  </a:solidFill>
                  <a:ea typeface="楷体_GB2312" pitchFamily="49" charset="-122"/>
                </a:rPr>
                <a:t>控制线路</a:t>
              </a:r>
              <a:endParaRPr lang="zh-CN" altLang="en-US" sz="2000" b="1">
                <a:solidFill>
                  <a:schemeClr val="tx2"/>
                </a:solidFill>
                <a:ea typeface="楷体_GB2312" pitchFamily="49" charset="-122"/>
              </a:endParaRPr>
            </a:p>
          </p:txBody>
        </p:sp>
        <p:sp>
          <p:nvSpPr>
            <p:cNvPr id="253980" name="Line 25"/>
            <p:cNvSpPr>
              <a:spLocks noChangeShapeType="1"/>
            </p:cNvSpPr>
            <p:nvPr/>
          </p:nvSpPr>
          <p:spPr bwMode="auto">
            <a:xfrm>
              <a:off x="2256" y="1824"/>
              <a:ext cx="0" cy="48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1" name="Line 26"/>
            <p:cNvSpPr>
              <a:spLocks noChangeShapeType="1"/>
            </p:cNvSpPr>
            <p:nvPr/>
          </p:nvSpPr>
          <p:spPr bwMode="auto">
            <a:xfrm flipH="1">
              <a:off x="2208" y="2832"/>
              <a:ext cx="0" cy="288"/>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2" name="Rectangle 27"/>
            <p:cNvSpPr>
              <a:spLocks noChangeArrowheads="1"/>
            </p:cNvSpPr>
            <p:nvPr/>
          </p:nvSpPr>
          <p:spPr bwMode="auto">
            <a:xfrm>
              <a:off x="480" y="2016"/>
              <a:ext cx="1008" cy="432"/>
            </a:xfrm>
            <a:prstGeom prst="rect">
              <a:avLst/>
            </a:prstGeom>
            <a:solidFill>
              <a:srgbClr val="33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p>
          </p:txBody>
        </p:sp>
        <p:sp>
          <p:nvSpPr>
            <p:cNvPr id="253983" name="Rectangle 28"/>
            <p:cNvSpPr>
              <a:spLocks noChangeArrowheads="1"/>
            </p:cNvSpPr>
            <p:nvPr/>
          </p:nvSpPr>
          <p:spPr bwMode="auto">
            <a:xfrm>
              <a:off x="3072" y="2016"/>
              <a:ext cx="1008" cy="432"/>
            </a:xfrm>
            <a:prstGeom prst="rect">
              <a:avLst/>
            </a:prstGeom>
            <a:solidFill>
              <a:srgbClr val="33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b="1">
                  <a:solidFill>
                    <a:schemeClr val="tx2"/>
                  </a:solidFill>
                  <a:ea typeface="楷体_GB2312" pitchFamily="49" charset="-122"/>
                </a:rPr>
                <a:t>I/O</a:t>
              </a:r>
              <a:r>
                <a:rPr lang="zh-CN" altLang="en-US" b="1">
                  <a:solidFill>
                    <a:schemeClr val="tx2"/>
                  </a:solidFill>
                  <a:ea typeface="楷体_GB2312" pitchFamily="49" charset="-122"/>
                </a:rPr>
                <a:t>设备</a:t>
              </a:r>
            </a:p>
          </p:txBody>
        </p:sp>
        <p:sp>
          <p:nvSpPr>
            <p:cNvPr id="253984" name="Line 29"/>
            <p:cNvSpPr>
              <a:spLocks noChangeShapeType="1"/>
            </p:cNvSpPr>
            <p:nvPr/>
          </p:nvSpPr>
          <p:spPr bwMode="auto">
            <a:xfrm flipV="1">
              <a:off x="3456" y="1824"/>
              <a:ext cx="0" cy="192"/>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5" name="Line 30"/>
            <p:cNvSpPr>
              <a:spLocks noChangeShapeType="1"/>
            </p:cNvSpPr>
            <p:nvPr/>
          </p:nvSpPr>
          <p:spPr bwMode="auto">
            <a:xfrm flipV="1">
              <a:off x="1008" y="1824"/>
              <a:ext cx="0" cy="192"/>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6" name="Text Box 31"/>
            <p:cNvSpPr txBox="1">
              <a:spLocks noChangeArrowheads="1"/>
            </p:cNvSpPr>
            <p:nvPr/>
          </p:nvSpPr>
          <p:spPr bwMode="auto">
            <a:xfrm>
              <a:off x="4034" y="1680"/>
              <a:ext cx="1241"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b="1">
                  <a:solidFill>
                    <a:srgbClr val="3333FF"/>
                  </a:solidFill>
                  <a:ea typeface="楷体_GB2312" pitchFamily="49" charset="-122"/>
                </a:rPr>
                <a:t>接快速设备</a:t>
              </a:r>
              <a:endParaRPr lang="zh-CN" altLang="en-US" sz="2000" b="1">
                <a:solidFill>
                  <a:schemeClr val="tx2"/>
                </a:solidFill>
                <a:ea typeface="楷体_GB2312" pitchFamily="49" charset="-122"/>
              </a:endParaRPr>
            </a:p>
          </p:txBody>
        </p:sp>
        <p:sp>
          <p:nvSpPr>
            <p:cNvPr id="253987" name="Text Box 32"/>
            <p:cNvSpPr txBox="1">
              <a:spLocks noChangeArrowheads="1"/>
            </p:cNvSpPr>
            <p:nvPr/>
          </p:nvSpPr>
          <p:spPr bwMode="auto">
            <a:xfrm>
              <a:off x="4082" y="2976"/>
              <a:ext cx="1241"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b="1">
                  <a:solidFill>
                    <a:srgbClr val="FF00FF"/>
                  </a:solidFill>
                  <a:ea typeface="楷体_GB2312" pitchFamily="49" charset="-122"/>
                </a:rPr>
                <a:t>接慢速设备</a:t>
              </a:r>
              <a:endParaRPr lang="zh-CN" altLang="en-US" sz="2000" b="1">
                <a:solidFill>
                  <a:srgbClr val="FF00FF"/>
                </a:solidFill>
                <a:ea typeface="楷体_GB2312" pitchFamily="49" charset="-122"/>
              </a:endParaRPr>
            </a:p>
          </p:txBody>
        </p:sp>
      </p:grpSp>
      <p:sp>
        <p:nvSpPr>
          <p:cNvPr id="25395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300FF2-67F8-4537-9DA8-3469B7C48A8E}" type="datetime1">
              <a:rPr lang="zh-CN" altLang="en-US" sz="1200" smtClean="0"/>
              <a:pPr>
                <a:spcBef>
                  <a:spcPct val="0"/>
                </a:spcBef>
                <a:buFontTx/>
                <a:buNone/>
              </a:pPr>
              <a:t>2021/9/4</a:t>
            </a:fld>
            <a:endParaRPr lang="en-US" altLang="zh-CN" sz="1200" smtClean="0"/>
          </a:p>
        </p:txBody>
      </p:sp>
      <p:sp>
        <p:nvSpPr>
          <p:cNvPr id="25395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395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CC4EA3C-B158-4800-BF64-FDE658A29FAF}" type="slidenum">
              <a:rPr lang="en-US" altLang="zh-CN" sz="1200" smtClean="0"/>
              <a:pPr>
                <a:spcBef>
                  <a:spcPct val="0"/>
                </a:spcBef>
                <a:buFontTx/>
                <a:buNone/>
              </a:pPr>
              <a:t>159</a:t>
            </a:fld>
            <a:endParaRPr lang="en-US" altLang="zh-CN" sz="120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7475"/>
            <a:ext cx="7772400" cy="1143000"/>
          </a:xfrm>
        </p:spPr>
        <p:txBody>
          <a:bodyPr/>
          <a:lstStyle/>
          <a:p>
            <a:r>
              <a:rPr lang="en-US" altLang="zh-CN" smtClean="0"/>
              <a:t>Technology </a:t>
            </a:r>
            <a:endParaRPr lang="zh-CN" altLang="en-US" smtClean="0"/>
          </a:p>
        </p:txBody>
      </p:sp>
      <p:sp>
        <p:nvSpPr>
          <p:cNvPr id="6349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B979209-AA09-4AD6-A269-CBED3C993E88}" type="datetime1">
              <a:rPr lang="zh-CN" altLang="en-US" sz="1200" smtClean="0"/>
              <a:pPr>
                <a:spcBef>
                  <a:spcPct val="0"/>
                </a:spcBef>
                <a:buFontTx/>
                <a:buNone/>
              </a:pPr>
              <a:t>2021/9/4</a:t>
            </a:fld>
            <a:endParaRPr lang="en-US" altLang="zh-CN" sz="1200" smtClean="0"/>
          </a:p>
        </p:txBody>
      </p:sp>
      <p:sp>
        <p:nvSpPr>
          <p:cNvPr id="6349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349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6F79ADA-5BBC-48CF-A2A9-7CCF5C9BC7E2}" type="slidenum">
              <a:rPr lang="en-US" altLang="zh-CN" sz="1200" smtClean="0"/>
              <a:pPr>
                <a:spcBef>
                  <a:spcPct val="0"/>
                </a:spcBef>
                <a:buFontTx/>
                <a:buNone/>
              </a:pPr>
              <a:t>16</a:t>
            </a:fld>
            <a:endParaRPr lang="en-US" altLang="zh-CN" sz="1200" smtClean="0"/>
          </a:p>
        </p:txBody>
      </p:sp>
      <p:sp>
        <p:nvSpPr>
          <p:cNvPr id="7" name="矩形 6"/>
          <p:cNvSpPr>
            <a:spLocks noChangeArrowheads="1"/>
          </p:cNvSpPr>
          <p:nvPr/>
        </p:nvSpPr>
        <p:spPr bwMode="auto">
          <a:xfrm>
            <a:off x="468313" y="1260475"/>
            <a:ext cx="7542212"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t>Processor</a:t>
            </a:r>
          </a:p>
          <a:p>
            <a:pPr lvl="1">
              <a:spcBef>
                <a:spcPct val="0"/>
              </a:spcBef>
              <a:buFontTx/>
              <a:buNone/>
            </a:pPr>
            <a:r>
              <a:rPr lang="en-US" altLang="zh-CN" sz="2000"/>
              <a:t>logic capacity: about 30% per year</a:t>
            </a:r>
          </a:p>
          <a:p>
            <a:pPr lvl="1">
              <a:spcBef>
                <a:spcPct val="0"/>
              </a:spcBef>
              <a:buFontTx/>
              <a:buNone/>
            </a:pPr>
            <a:r>
              <a:rPr lang="en-US" altLang="zh-CN" sz="2000"/>
              <a:t>clock rate:        about 20% per year</a:t>
            </a:r>
          </a:p>
          <a:p>
            <a:pPr lvl="1">
              <a:spcBef>
                <a:spcPct val="0"/>
              </a:spcBef>
              <a:buFontTx/>
              <a:buNone/>
            </a:pPr>
            <a:r>
              <a:rPr lang="en-US" altLang="zh-CN" sz="2000"/>
              <a:t>So… advanced functions (e.g., multimedia functions in some Pentiums) and high-speed features (multiple pipelines, larger caches)</a:t>
            </a:r>
          </a:p>
          <a:p>
            <a:pPr>
              <a:spcBef>
                <a:spcPct val="0"/>
              </a:spcBef>
              <a:buFontTx/>
              <a:buNone/>
            </a:pPr>
            <a:r>
              <a:rPr lang="en-US" altLang="zh-CN" sz="2000"/>
              <a:t>Memory</a:t>
            </a:r>
          </a:p>
          <a:p>
            <a:pPr lvl="1">
              <a:spcBef>
                <a:spcPct val="0"/>
              </a:spcBef>
              <a:buFontTx/>
              <a:buNone/>
            </a:pPr>
            <a:r>
              <a:rPr lang="en-US" altLang="zh-CN" sz="2000"/>
              <a:t>DRAM capacity: about 60% per year (4x every 3 years)</a:t>
            </a:r>
          </a:p>
          <a:p>
            <a:pPr lvl="1">
              <a:spcBef>
                <a:spcPct val="0"/>
              </a:spcBef>
              <a:buFontTx/>
              <a:buNone/>
            </a:pPr>
            <a:r>
              <a:rPr lang="en-US" altLang="zh-CN" sz="2000"/>
              <a:t>Memory speed:  about 10% per year</a:t>
            </a:r>
          </a:p>
          <a:p>
            <a:pPr lvl="1">
              <a:spcBef>
                <a:spcPct val="0"/>
              </a:spcBef>
              <a:buFontTx/>
              <a:buNone/>
            </a:pPr>
            <a:r>
              <a:rPr lang="en-US" altLang="zh-CN" sz="2000"/>
              <a:t>Cost per bit:  improves about 25% per year</a:t>
            </a:r>
          </a:p>
          <a:p>
            <a:pPr lvl="1">
              <a:spcBef>
                <a:spcPct val="0"/>
              </a:spcBef>
              <a:buFontTx/>
              <a:buNone/>
            </a:pPr>
            <a:r>
              <a:rPr lang="en-US" altLang="zh-CN" sz="2000"/>
              <a:t>So… larger memory =&gt; more challenging applications (e.g., atmospheric modeling, astrophysics modeling)</a:t>
            </a:r>
          </a:p>
          <a:p>
            <a:pPr>
              <a:spcBef>
                <a:spcPct val="0"/>
              </a:spcBef>
              <a:buFontTx/>
              <a:buNone/>
            </a:pPr>
            <a:r>
              <a:rPr lang="en-US" altLang="zh-CN" sz="2000"/>
              <a:t>Disk</a:t>
            </a:r>
          </a:p>
          <a:p>
            <a:pPr lvl="1">
              <a:spcBef>
                <a:spcPct val="0"/>
              </a:spcBef>
              <a:buFontTx/>
              <a:buNone/>
            </a:pPr>
            <a:r>
              <a:rPr lang="en-US" altLang="zh-CN" sz="2000"/>
              <a:t>capacity: about 60% per year</a:t>
            </a:r>
          </a:p>
          <a:p>
            <a:pPr lvl="1">
              <a:spcBef>
                <a:spcPct val="0"/>
              </a:spcBef>
              <a:buFontTx/>
              <a:buNone/>
            </a:pPr>
            <a:r>
              <a:rPr lang="en-US" altLang="zh-CN" sz="2000"/>
              <a:t>So … huge disk capacities =&gt; large data storage (video, music files, large data for various applications)</a:t>
            </a:r>
          </a:p>
        </p:txBody>
      </p:sp>
      <p:sp>
        <p:nvSpPr>
          <p:cNvPr id="8" name="Rectangle 2"/>
          <p:cNvSpPr txBox="1">
            <a:spLocks noChangeArrowheads="1"/>
          </p:cNvSpPr>
          <p:nvPr/>
        </p:nvSpPr>
        <p:spPr bwMode="auto">
          <a:xfrm>
            <a:off x="768350" y="566738"/>
            <a:ext cx="6940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dirty="0" smtClean="0"/>
              <a:t>Applications and Languages</a:t>
            </a:r>
            <a:endParaRPr lang="en-US" altLang="zh-CN" kern="0" dirty="0"/>
          </a:p>
        </p:txBody>
      </p:sp>
      <p:sp>
        <p:nvSpPr>
          <p:cNvPr id="9" name="Rectangle 3"/>
          <p:cNvSpPr txBox="1">
            <a:spLocks noChangeArrowheads="1"/>
          </p:cNvSpPr>
          <p:nvPr/>
        </p:nvSpPr>
        <p:spPr bwMode="auto">
          <a:xfrm>
            <a:off x="685800" y="1322388"/>
            <a:ext cx="784860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kern="0" smtClean="0"/>
              <a:t>CAD, CAM, CAE, . . .</a:t>
            </a:r>
          </a:p>
          <a:p>
            <a:pPr>
              <a:defRPr/>
            </a:pPr>
            <a:r>
              <a:rPr lang="en-US" altLang="zh-CN" kern="0" smtClean="0"/>
              <a:t>Lotus, DOS, . . . </a:t>
            </a:r>
          </a:p>
          <a:p>
            <a:pPr>
              <a:defRPr/>
            </a:pPr>
            <a:r>
              <a:rPr lang="en-US" altLang="zh-CN" kern="0" smtClean="0"/>
              <a:t>Multimedia, . . .</a:t>
            </a:r>
          </a:p>
          <a:p>
            <a:pPr>
              <a:defRPr/>
            </a:pPr>
            <a:r>
              <a:rPr lang="en-US" altLang="zh-CN" kern="0" smtClean="0"/>
              <a:t>The Web, . . .</a:t>
            </a:r>
          </a:p>
          <a:p>
            <a:pPr>
              <a:defRPr/>
            </a:pPr>
            <a:r>
              <a:rPr lang="en-US" altLang="zh-CN" kern="0" smtClean="0"/>
              <a:t>JAVA, . . .</a:t>
            </a:r>
          </a:p>
          <a:p>
            <a:pPr>
              <a:defRPr/>
            </a:pPr>
            <a:r>
              <a:rPr lang="en-US" altLang="zh-CN" kern="0" smtClean="0"/>
              <a:t>Large Scientific Computations</a:t>
            </a:r>
          </a:p>
          <a:p>
            <a:pPr>
              <a:defRPr/>
            </a:pPr>
            <a:r>
              <a:rPr lang="en-US" altLang="zh-CN" kern="0" smtClean="0"/>
              <a:t>???</a:t>
            </a:r>
            <a:endParaRPr lang="en-US" altLang="zh-CN" kern="0"/>
          </a:p>
        </p:txBody>
      </p:sp>
    </p:spTree>
    <p:extLst>
      <p:ext uri="{BB962C8B-B14F-4D97-AF65-F5344CB8AC3E}">
        <p14:creationId xmlns:p14="http://schemas.microsoft.com/office/powerpoint/2010/main" val="270923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978" name="Text Box 3"/>
          <p:cNvSpPr txBox="1">
            <a:spLocks noChangeArrowheads="1"/>
          </p:cNvSpPr>
          <p:nvPr/>
        </p:nvSpPr>
        <p:spPr bwMode="auto">
          <a:xfrm>
            <a:off x="684213" y="1484313"/>
            <a:ext cx="7920037"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latin typeface="楷体_GB2312" pitchFamily="49" charset="-122"/>
                <a:ea typeface="楷体_GB2312" pitchFamily="49" charset="-122"/>
              </a:rPr>
              <a:t>分布的</a:t>
            </a:r>
            <a:r>
              <a:rPr lang="en-US" altLang="zh-CN" sz="2400" b="1">
                <a:latin typeface="楷体_GB2312" pitchFamily="49" charset="-122"/>
                <a:ea typeface="楷体_GB2312" pitchFamily="49" charset="-122"/>
              </a:rPr>
              <a:t>I/O</a:t>
            </a:r>
            <a:r>
              <a:rPr lang="zh-CN" altLang="en-US" sz="2400" b="1">
                <a:latin typeface="楷体_GB2312" pitchFamily="49" charset="-122"/>
                <a:ea typeface="楷体_GB2312" pitchFamily="49" charset="-122"/>
              </a:rPr>
              <a:t>处理能力</a:t>
            </a:r>
          </a:p>
          <a:p>
            <a:pPr>
              <a:spcBef>
                <a:spcPct val="50000"/>
              </a:spcBef>
              <a:buFontTx/>
              <a:buNone/>
            </a:pPr>
            <a:r>
              <a:rPr lang="zh-CN" altLang="en-US" b="1"/>
              <a:t>              </a:t>
            </a:r>
            <a:r>
              <a:rPr lang="zh-CN" altLang="en-US" sz="2400" b="1">
                <a:latin typeface="楷体_GB2312" pitchFamily="49" charset="-122"/>
                <a:ea typeface="楷体_GB2312" pitchFamily="49" charset="-122"/>
              </a:rPr>
              <a:t>以运算器为中心带来了慢速输入／输</a:t>
            </a:r>
          </a:p>
          <a:p>
            <a:pPr>
              <a:spcBef>
                <a:spcPct val="50000"/>
              </a:spcBef>
              <a:buFontTx/>
              <a:buNone/>
            </a:pPr>
            <a:r>
              <a:rPr lang="zh-CN" altLang="en-US" sz="2400" b="1">
                <a:latin typeface="楷体_GB2312" pitchFamily="49" charset="-122"/>
                <a:ea typeface="楷体_GB2312" pitchFamily="49" charset="-122"/>
              </a:rPr>
              <a:t>    出操作占用快速运算器的问题。</a:t>
            </a:r>
          </a:p>
          <a:p>
            <a:pPr>
              <a:spcBef>
                <a:spcPct val="50000"/>
              </a:spcBef>
              <a:buFontTx/>
              <a:buNone/>
            </a:pPr>
            <a:r>
              <a:rPr lang="zh-CN" altLang="en-US" sz="2400" b="1">
                <a:latin typeface="楷体_GB2312" pitchFamily="49" charset="-122"/>
                <a:ea typeface="楷体_GB2312" pitchFamily="49" charset="-122"/>
              </a:rPr>
              <a:t>        为了解决这一问题，人们提出了各种</a:t>
            </a:r>
          </a:p>
          <a:p>
            <a:pPr>
              <a:spcBef>
                <a:spcPct val="50000"/>
              </a:spcBef>
              <a:buFontTx/>
              <a:buNone/>
            </a:pPr>
            <a:r>
              <a:rPr lang="zh-CN" altLang="en-US" sz="2400" b="1">
                <a:solidFill>
                  <a:srgbClr val="0070C0"/>
                </a:solidFill>
                <a:latin typeface="楷体_GB2312" pitchFamily="49" charset="-122"/>
                <a:ea typeface="楷体_GB2312" pitchFamily="49" charset="-122"/>
              </a:rPr>
              <a:t>    </a:t>
            </a:r>
            <a:r>
              <a:rPr lang="zh-CN" altLang="en-US" sz="2400" b="1">
                <a:solidFill>
                  <a:srgbClr val="C00000"/>
                </a:solidFill>
                <a:latin typeface="楷体_GB2312" pitchFamily="49" charset="-122"/>
                <a:ea typeface="楷体_GB2312" pitchFamily="49" charset="-122"/>
              </a:rPr>
              <a:t>输入</a:t>
            </a:r>
            <a:r>
              <a:rPr lang="en-US" altLang="zh-CN" sz="2400" b="1">
                <a:solidFill>
                  <a:srgbClr val="C00000"/>
                </a:solidFill>
                <a:latin typeface="楷体_GB2312" pitchFamily="49" charset="-122"/>
                <a:ea typeface="楷体_GB2312" pitchFamily="49" charset="-122"/>
              </a:rPr>
              <a:t>/</a:t>
            </a:r>
            <a:r>
              <a:rPr lang="zh-CN" altLang="en-US" sz="2400" b="1">
                <a:solidFill>
                  <a:srgbClr val="C00000"/>
                </a:solidFill>
                <a:latin typeface="楷体_GB2312" pitchFamily="49" charset="-122"/>
                <a:ea typeface="楷体_GB2312" pitchFamily="49" charset="-122"/>
              </a:rPr>
              <a:t>输出方式。</a:t>
            </a:r>
          </a:p>
          <a:p>
            <a:pPr>
              <a:spcBef>
                <a:spcPct val="50000"/>
              </a:spcBef>
              <a:buFontTx/>
              <a:buNone/>
            </a:pPr>
            <a:endParaRPr lang="en-US" altLang="zh-CN" sz="2400" b="1">
              <a:latin typeface="楷体_GB2312" pitchFamily="49" charset="-122"/>
              <a:ea typeface="楷体_GB2312" pitchFamily="49" charset="-122"/>
            </a:endParaRPr>
          </a:p>
        </p:txBody>
      </p:sp>
      <p:sp>
        <p:nvSpPr>
          <p:cNvPr id="254979" name="Rectangle 4"/>
          <p:cNvSpPr>
            <a:spLocks noChangeArrowheads="1"/>
          </p:cNvSpPr>
          <p:nvPr/>
        </p:nvSpPr>
        <p:spPr bwMode="auto">
          <a:xfrm>
            <a:off x="335280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zh-CN" sz="1800">
              <a:latin typeface="Arial" panose="020B0604020202020204" pitchFamily="34" charset="0"/>
            </a:endParaRPr>
          </a:p>
        </p:txBody>
      </p:sp>
      <p:sp>
        <p:nvSpPr>
          <p:cNvPr id="254980" name="Text Box 6"/>
          <p:cNvSpPr txBox="1">
            <a:spLocks noChangeArrowheads="1"/>
          </p:cNvSpPr>
          <p:nvPr/>
        </p:nvSpPr>
        <p:spPr bwMode="auto">
          <a:xfrm>
            <a:off x="2057400" y="44196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400" b="1">
                <a:solidFill>
                  <a:srgbClr val="99FFCC"/>
                </a:solidFill>
                <a:latin typeface="楷体_GB2312" pitchFamily="49" charset="-122"/>
                <a:ea typeface="楷体_GB2312" pitchFamily="49" charset="-122"/>
              </a:rPr>
              <a:t>     </a:t>
            </a:r>
            <a:endParaRPr lang="en-US" altLang="zh-CN" sz="2400" b="1">
              <a:solidFill>
                <a:srgbClr val="FFFF67"/>
              </a:solidFill>
              <a:latin typeface="楷体_GB2312" pitchFamily="49" charset="-122"/>
              <a:ea typeface="楷体_GB2312" pitchFamily="49" charset="-122"/>
            </a:endParaRPr>
          </a:p>
        </p:txBody>
      </p:sp>
      <p:sp>
        <p:nvSpPr>
          <p:cNvPr id="2549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D66E319-6F85-4FE2-BF26-590AC54829A8}" type="datetime1">
              <a:rPr lang="zh-CN" altLang="en-US" sz="1200" smtClean="0"/>
              <a:pPr>
                <a:spcBef>
                  <a:spcPct val="0"/>
                </a:spcBef>
                <a:buFontTx/>
                <a:buNone/>
              </a:pPr>
              <a:t>2021/9/4</a:t>
            </a:fld>
            <a:endParaRPr lang="en-US" altLang="zh-CN" sz="1200" smtClean="0"/>
          </a:p>
        </p:txBody>
      </p:sp>
      <p:sp>
        <p:nvSpPr>
          <p:cNvPr id="25498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498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B2A98A1-5AD6-4A85-8674-B55EA4EB14DB}" type="slidenum">
              <a:rPr lang="en-US" altLang="zh-CN" sz="1200" smtClean="0"/>
              <a:pPr>
                <a:spcBef>
                  <a:spcPct val="0"/>
                </a:spcBef>
                <a:buFontTx/>
                <a:buNone/>
              </a:pPr>
              <a:t>160</a:t>
            </a:fld>
            <a:endParaRPr lang="en-US" altLang="zh-CN" sz="1200" smtClean="0"/>
          </a:p>
        </p:txBody>
      </p:sp>
    </p:spTree>
  </p:cSld>
  <p:clrMapOvr>
    <a:masterClrMapping/>
  </p:clrMapOvr>
  <p:transition advClick="0"/>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6002" name="Object 2"/>
          <p:cNvGraphicFramePr>
            <a:graphicFrameLocks noChangeAspect="1"/>
          </p:cNvGraphicFramePr>
          <p:nvPr/>
        </p:nvGraphicFramePr>
        <p:xfrm>
          <a:off x="755650" y="1412875"/>
          <a:ext cx="7848600" cy="4041775"/>
        </p:xfrm>
        <a:graphic>
          <a:graphicData uri="http://schemas.openxmlformats.org/presentationml/2006/ole">
            <mc:AlternateContent xmlns:mc="http://schemas.openxmlformats.org/markup-compatibility/2006">
              <mc:Choice xmlns:v="urn:schemas-microsoft-com:vml" Requires="v">
                <p:oleObj spid="_x0000_s256059" name="Picture2" r:id="rId3" imgW="3048000" imgH="1447800" progId="Word.Picture.8">
                  <p:embed/>
                </p:oleObj>
              </mc:Choice>
              <mc:Fallback>
                <p:oleObj name="Picture2" r:id="rId3" imgW="3048000" imgH="144780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412875"/>
                        <a:ext cx="7848600" cy="40417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0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A7F830C-11FF-4016-AC35-AB4E4F4B76C3}" type="datetime1">
              <a:rPr lang="zh-CN" altLang="en-US" sz="1200" smtClean="0"/>
              <a:pPr>
                <a:spcBef>
                  <a:spcPct val="0"/>
                </a:spcBef>
                <a:buFontTx/>
                <a:buNone/>
              </a:pPr>
              <a:t>2021/9/4</a:t>
            </a:fld>
            <a:endParaRPr lang="en-US" altLang="zh-CN" sz="1200" smtClean="0"/>
          </a:p>
        </p:txBody>
      </p:sp>
      <p:sp>
        <p:nvSpPr>
          <p:cNvPr id="25600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600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14C5948-2D17-4FF3-9068-C1C97602F602}" type="slidenum">
              <a:rPr lang="en-US" altLang="zh-CN" sz="1200" smtClean="0"/>
              <a:pPr>
                <a:spcBef>
                  <a:spcPct val="0"/>
                </a:spcBef>
                <a:buFontTx/>
                <a:buNone/>
              </a:pPr>
              <a:t>161</a:t>
            </a:fld>
            <a:endParaRPr lang="en-US" altLang="zh-CN" sz="1200" smtClean="0"/>
          </a:p>
        </p:txBody>
      </p:sp>
    </p:spTree>
  </p:cSld>
  <p:clrMapOvr>
    <a:masterClrMapping/>
  </p:clrMapOvr>
  <p:transition advClick="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body" idx="1"/>
          </p:nvPr>
        </p:nvSpPr>
        <p:spPr>
          <a:xfrm>
            <a:off x="381956" y="980728"/>
            <a:ext cx="8610600" cy="6172200"/>
          </a:xfrm>
        </p:spPr>
        <p:txBody>
          <a:bodyPr/>
          <a:lstStyle/>
          <a:p>
            <a:pPr marL="0" indent="0">
              <a:lnSpc>
                <a:spcPct val="110000"/>
              </a:lnSpc>
              <a:spcBef>
                <a:spcPct val="0"/>
              </a:spcBef>
              <a:buNone/>
            </a:pPr>
            <a:r>
              <a:rPr lang="zh-CN" altLang="en-US" sz="2400" b="1" dirty="0" smtClean="0">
                <a:solidFill>
                  <a:srgbClr val="FF0000"/>
                </a:solidFill>
              </a:rPr>
              <a:t>什么是非冯计算机？非指令驱动，</a:t>
            </a:r>
            <a:r>
              <a:rPr lang="en-US" altLang="zh-CN" sz="2400" b="1" dirty="0" smtClean="0">
                <a:solidFill>
                  <a:srgbClr val="FF0000"/>
                </a:solidFill>
              </a:rPr>
              <a:t>…</a:t>
            </a:r>
            <a:endParaRPr lang="en-US" altLang="zh-CN" sz="2400" b="1" dirty="0" smtClean="0"/>
          </a:p>
          <a:p>
            <a:pPr marL="533400" indent="-533400">
              <a:lnSpc>
                <a:spcPct val="110000"/>
              </a:lnSpc>
              <a:spcBef>
                <a:spcPct val="0"/>
              </a:spcBef>
              <a:buClr>
                <a:schemeClr val="tx1"/>
              </a:buClr>
            </a:pPr>
            <a:r>
              <a:rPr lang="zh-CN" altLang="en-US" dirty="0" smtClean="0"/>
              <a:t>从传统的指令驱动型改变为数据驱动型，出现了数据流机计算机。</a:t>
            </a:r>
          </a:p>
          <a:p>
            <a:pPr marL="533400" indent="-533400">
              <a:lnSpc>
                <a:spcPct val="110000"/>
              </a:lnSpc>
              <a:spcBef>
                <a:spcPct val="0"/>
              </a:spcBef>
              <a:buClr>
                <a:schemeClr val="tx1"/>
              </a:buClr>
            </a:pPr>
            <a:r>
              <a:rPr lang="zh-CN" altLang="en-US" dirty="0" smtClean="0"/>
              <a:t>从传统的指令驱动型改变为需求驱动型，出现各种图归约计算机。</a:t>
            </a:r>
          </a:p>
          <a:p>
            <a:pPr marL="533400" indent="-533400">
              <a:lnSpc>
                <a:spcPct val="110000"/>
              </a:lnSpc>
              <a:spcBef>
                <a:spcPct val="0"/>
              </a:spcBef>
              <a:buClr>
                <a:schemeClr val="tx1"/>
              </a:buClr>
            </a:pPr>
            <a:r>
              <a:rPr lang="zh-CN" altLang="en-US" dirty="0" smtClean="0"/>
              <a:t>处理非数值化信息的智能计算机，自然语言、声音、图形和图象处理</a:t>
            </a:r>
            <a:r>
              <a:rPr lang="en-US" altLang="zh-CN" dirty="0" smtClean="0"/>
              <a:t>,</a:t>
            </a:r>
            <a:r>
              <a:rPr lang="zh-CN" altLang="en-US" dirty="0" smtClean="0"/>
              <a:t>虚拟现实处理等</a:t>
            </a:r>
          </a:p>
          <a:p>
            <a:pPr marL="533400" indent="-533400">
              <a:lnSpc>
                <a:spcPct val="110000"/>
              </a:lnSpc>
              <a:spcBef>
                <a:spcPct val="0"/>
              </a:spcBef>
              <a:buClr>
                <a:schemeClr val="tx1"/>
              </a:buClr>
            </a:pPr>
            <a:r>
              <a:rPr lang="zh-CN" altLang="en-US" dirty="0" smtClean="0"/>
              <a:t>第五代计算机，由推理机和知识库机等组成。历经</a:t>
            </a:r>
            <a:r>
              <a:rPr lang="en-US" altLang="zh-CN" dirty="0" smtClean="0"/>
              <a:t>10</a:t>
            </a:r>
            <a:r>
              <a:rPr lang="zh-CN" altLang="en-US" dirty="0" smtClean="0"/>
              <a:t>年，召开过多次专题国际会议。</a:t>
            </a:r>
          </a:p>
          <a:p>
            <a:pPr marL="533400" indent="-533400">
              <a:lnSpc>
                <a:spcPct val="110000"/>
              </a:lnSpc>
              <a:spcBef>
                <a:spcPct val="0"/>
              </a:spcBef>
              <a:buClr>
                <a:schemeClr val="tx1"/>
              </a:buClr>
            </a:pPr>
            <a:r>
              <a:rPr lang="zh-CN" altLang="en-US" dirty="0" smtClean="0"/>
              <a:t>神经网络计算机，仿生计算机，</a:t>
            </a:r>
            <a:r>
              <a:rPr lang="en-US" altLang="zh-CN" dirty="0" smtClean="0"/>
              <a:t>…</a:t>
            </a:r>
          </a:p>
        </p:txBody>
      </p:sp>
      <p:sp>
        <p:nvSpPr>
          <p:cNvPr id="25702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4691BA1-82BC-45E0-ADC0-619BAE61AA0B}" type="datetime1">
              <a:rPr lang="zh-CN" altLang="en-US" sz="1200" smtClean="0"/>
              <a:pPr>
                <a:spcBef>
                  <a:spcPct val="0"/>
                </a:spcBef>
                <a:buFontTx/>
                <a:buNone/>
              </a:pPr>
              <a:t>2021/9/4</a:t>
            </a:fld>
            <a:endParaRPr lang="en-US" altLang="zh-CN" sz="1200" smtClean="0"/>
          </a:p>
        </p:txBody>
      </p:sp>
      <p:sp>
        <p:nvSpPr>
          <p:cNvPr id="25702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702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3F4864A-DAFC-47CB-8A48-54CE4563D92C}" type="slidenum">
              <a:rPr lang="en-US" altLang="zh-CN" sz="1200" smtClean="0"/>
              <a:pPr>
                <a:spcBef>
                  <a:spcPct val="0"/>
                </a:spcBef>
                <a:buFontTx/>
                <a:buNone/>
              </a:pPr>
              <a:t>162</a:t>
            </a:fld>
            <a:endParaRPr lang="en-US" altLang="zh-CN" sz="1200" smtClean="0"/>
          </a:p>
        </p:txBody>
      </p:sp>
      <p:sp>
        <p:nvSpPr>
          <p:cNvPr id="2" name="矩形 1"/>
          <p:cNvSpPr/>
          <p:nvPr/>
        </p:nvSpPr>
        <p:spPr>
          <a:xfrm>
            <a:off x="2539360" y="188640"/>
            <a:ext cx="3480440" cy="584775"/>
          </a:xfrm>
          <a:prstGeom prst="rect">
            <a:avLst/>
          </a:prstGeom>
        </p:spPr>
        <p:txBody>
          <a:bodyPr wrap="none">
            <a:spAutoFit/>
          </a:bodyPr>
          <a:lstStyle/>
          <a:p>
            <a:r>
              <a:rPr lang="zh-CN" altLang="en-US" sz="3200" b="1" dirty="0" smtClean="0">
                <a:solidFill>
                  <a:srgbClr val="D60093"/>
                </a:solidFill>
              </a:rPr>
              <a:t>非</a:t>
            </a:r>
            <a:r>
              <a:rPr lang="zh-CN" altLang="en-US" sz="3200" b="1" dirty="0">
                <a:solidFill>
                  <a:srgbClr val="D60093"/>
                </a:solidFill>
              </a:rPr>
              <a:t>冯计算机的发展</a:t>
            </a: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内容占位符 2"/>
          <p:cNvSpPr>
            <a:spLocks noGrp="1"/>
          </p:cNvSpPr>
          <p:nvPr>
            <p:ph idx="1"/>
          </p:nvPr>
        </p:nvSpPr>
        <p:spPr>
          <a:xfrm>
            <a:off x="669925" y="1676400"/>
            <a:ext cx="7772400" cy="4114800"/>
          </a:xfrm>
        </p:spPr>
        <p:txBody>
          <a:bodyPr/>
          <a:lstStyle/>
          <a:p>
            <a:r>
              <a:rPr lang="zh-CN" altLang="en-US" sz="2400" dirty="0" smtClean="0">
                <a:latin typeface="微软雅黑" panose="020B0503020204020204" pitchFamily="34" charset="-122"/>
                <a:ea typeface="微软雅黑" panose="020B0503020204020204" pitchFamily="34" charset="-122"/>
              </a:rPr>
              <a:t>异构多核虽然受到脑功能分区的启发，但仍然是图灵机原理</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而类脑计算是一种非图灵机模式</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模仿大脑神经元的互联，靠连接记忆来处理信息，目前还在研究阶段，没有商用化    </a:t>
            </a:r>
          </a:p>
        </p:txBody>
      </p:sp>
      <p:pic>
        <p:nvPicPr>
          <p:cNvPr id="25805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954463"/>
            <a:ext cx="29384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05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3860800"/>
            <a:ext cx="3660775"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531938" y="911225"/>
            <a:ext cx="6048375" cy="708025"/>
          </a:xfrm>
          <a:prstGeom prst="rect">
            <a:avLst/>
          </a:prstGeom>
          <a:noFill/>
        </p:spPr>
        <p:txBody>
          <a:bodyPr>
            <a:spAutoFit/>
          </a:bodyPr>
          <a:lstStyle/>
          <a:p>
            <a:pPr algn="ctr">
              <a:defRPr/>
            </a:pPr>
            <a:r>
              <a:rPr lang="zh-CN" altLang="en-US" sz="4000" b="1" dirty="0">
                <a:solidFill>
                  <a:srgbClr val="C00000"/>
                </a:solidFill>
                <a:latin typeface="+mj-ea"/>
                <a:ea typeface="+mj-ea"/>
              </a:rPr>
              <a:t>非冯体系结构</a:t>
            </a:r>
            <a:r>
              <a:rPr lang="en-US" altLang="zh-CN" sz="4000" b="1" dirty="0">
                <a:solidFill>
                  <a:srgbClr val="C00000"/>
                </a:solidFill>
                <a:latin typeface="+mj-ea"/>
                <a:ea typeface="+mj-ea"/>
              </a:rPr>
              <a:t>--</a:t>
            </a:r>
            <a:r>
              <a:rPr lang="zh-CN" altLang="en-US" sz="4000" b="1" dirty="0">
                <a:solidFill>
                  <a:srgbClr val="C00000"/>
                </a:solidFill>
                <a:latin typeface="+mj-ea"/>
                <a:ea typeface="+mj-ea"/>
              </a:rPr>
              <a:t>类脑计算</a:t>
            </a:r>
          </a:p>
        </p:txBody>
      </p:sp>
      <p:sp>
        <p:nvSpPr>
          <p:cNvPr id="25805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48E3F2F-E552-445D-B508-4EF884FC0E8A}" type="datetime1">
              <a:rPr lang="zh-CN" altLang="en-US" sz="1200" smtClean="0"/>
              <a:pPr>
                <a:spcBef>
                  <a:spcPct val="0"/>
                </a:spcBef>
                <a:buFontTx/>
                <a:buNone/>
              </a:pPr>
              <a:t>2021/9/4</a:t>
            </a:fld>
            <a:endParaRPr lang="en-US" altLang="zh-CN" sz="1200" smtClean="0"/>
          </a:p>
        </p:txBody>
      </p:sp>
      <p:sp>
        <p:nvSpPr>
          <p:cNvPr id="258055"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805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7BB12C8-A166-4014-A77E-69BA9C2F97FA}" type="slidenum">
              <a:rPr lang="en-US" altLang="zh-CN" sz="1200" smtClean="0"/>
              <a:pPr>
                <a:spcBef>
                  <a:spcPct val="0"/>
                </a:spcBef>
                <a:buFontTx/>
                <a:buNone/>
              </a:pPr>
              <a:t>163</a:t>
            </a:fld>
            <a:endParaRPr lang="en-US" altLang="zh-CN" sz="120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标题 1"/>
          <p:cNvSpPr>
            <a:spLocks noGrp="1"/>
          </p:cNvSpPr>
          <p:nvPr>
            <p:ph type="title"/>
          </p:nvPr>
        </p:nvSpPr>
        <p:spPr/>
        <p:txBody>
          <a:bodyPr/>
          <a:lstStyle/>
          <a:p>
            <a:r>
              <a:rPr lang="zh-CN" altLang="en-US" smtClean="0"/>
              <a:t>典型类脑芯片</a:t>
            </a:r>
          </a:p>
        </p:txBody>
      </p:sp>
      <p:sp>
        <p:nvSpPr>
          <p:cNvPr id="259075" name="内容占位符 2"/>
          <p:cNvSpPr>
            <a:spLocks noGrp="1"/>
          </p:cNvSpPr>
          <p:nvPr>
            <p:ph idx="1"/>
          </p:nvPr>
        </p:nvSpPr>
        <p:spPr>
          <a:xfrm>
            <a:off x="457200" y="1435894"/>
            <a:ext cx="8229600" cy="4527550"/>
          </a:xfrm>
        </p:spPr>
        <p:txBody>
          <a:bodyPr/>
          <a:lstStyle/>
          <a:p>
            <a:r>
              <a:rPr lang="en-US" altLang="zh-CN" dirty="0" smtClean="0">
                <a:latin typeface="微软雅黑" panose="020B0503020204020204" pitchFamily="34" charset="-122"/>
                <a:ea typeface="微软雅黑" panose="020B0503020204020204" pitchFamily="34" charset="-122"/>
              </a:rPr>
              <a:t>IBM </a:t>
            </a:r>
            <a:r>
              <a:rPr lang="en-US" altLang="zh-CN" sz="2000" dirty="0" err="1" smtClean="0">
                <a:solidFill>
                  <a:srgbClr val="C00000"/>
                </a:solidFill>
                <a:latin typeface="微软雅黑" panose="020B0503020204020204" pitchFamily="34" charset="-122"/>
                <a:ea typeface="微软雅黑" panose="020B0503020204020204" pitchFamily="34" charset="-122"/>
              </a:rPr>
              <a:t>Truenorth</a:t>
            </a:r>
            <a:r>
              <a:rPr lang="zh-CN" altLang="en-US" sz="2000" dirty="0" smtClean="0">
                <a:solidFill>
                  <a:srgbClr val="C00000"/>
                </a:solidFill>
                <a:latin typeface="微软雅黑" panose="020B0503020204020204" pitchFamily="34" charset="-122"/>
                <a:ea typeface="微软雅黑" panose="020B0503020204020204" pitchFamily="34" charset="-122"/>
              </a:rPr>
              <a:t>芯片</a:t>
            </a:r>
          </a:p>
          <a:p>
            <a:r>
              <a:rPr lang="zh-CN" altLang="en-US" sz="2000" dirty="0" smtClean="0">
                <a:latin typeface="微软雅黑" panose="020B0503020204020204" pitchFamily="34" charset="-122"/>
                <a:ea typeface="微软雅黑" panose="020B0503020204020204" pitchFamily="34" charset="-122"/>
              </a:rPr>
              <a:t>每个核都简化模仿了人类大脑神经结构，包含</a:t>
            </a:r>
            <a:r>
              <a:rPr lang="en-US" altLang="zh-CN" sz="2000" dirty="0" smtClean="0">
                <a:latin typeface="微软雅黑" panose="020B0503020204020204" pitchFamily="34" charset="-122"/>
                <a:ea typeface="微软雅黑" panose="020B0503020204020204" pitchFamily="34" charset="-122"/>
              </a:rPr>
              <a:t>256</a:t>
            </a:r>
            <a:r>
              <a:rPr lang="zh-CN" altLang="en-US" sz="2000" dirty="0" smtClean="0">
                <a:latin typeface="微软雅黑" panose="020B0503020204020204" pitchFamily="34" charset="-122"/>
                <a:ea typeface="微软雅黑" panose="020B0503020204020204" pitchFamily="34" charset="-122"/>
              </a:rPr>
              <a:t>个“神经元”（处理器）、</a:t>
            </a:r>
            <a:r>
              <a:rPr lang="en-US" altLang="zh-CN" sz="2000" dirty="0" smtClean="0">
                <a:latin typeface="微软雅黑" panose="020B0503020204020204" pitchFamily="34" charset="-122"/>
                <a:ea typeface="微软雅黑" panose="020B0503020204020204" pitchFamily="34" charset="-122"/>
              </a:rPr>
              <a:t>256</a:t>
            </a:r>
            <a:r>
              <a:rPr lang="zh-CN" altLang="en-US" sz="2000" dirty="0" smtClean="0">
                <a:latin typeface="微软雅黑" panose="020B0503020204020204" pitchFamily="34" charset="-122"/>
                <a:ea typeface="微软雅黑" panose="020B0503020204020204" pitchFamily="34" charset="-122"/>
              </a:rPr>
              <a:t>个“轴突”（存储器）和</a:t>
            </a:r>
            <a:r>
              <a:rPr lang="en-US" altLang="zh-CN" sz="2000" dirty="0" smtClean="0">
                <a:latin typeface="微软雅黑" panose="020B0503020204020204" pitchFamily="34" charset="-122"/>
                <a:ea typeface="微软雅黑" panose="020B0503020204020204" pitchFamily="34" charset="-122"/>
              </a:rPr>
              <a:t>64000</a:t>
            </a:r>
            <a:r>
              <a:rPr lang="zh-CN" altLang="en-US" sz="2000" dirty="0" smtClean="0">
                <a:latin typeface="微软雅黑" panose="020B0503020204020204" pitchFamily="34" charset="-122"/>
                <a:ea typeface="微软雅黑" panose="020B0503020204020204" pitchFamily="34" charset="-122"/>
              </a:rPr>
              <a:t>个突触（神经元和轴突之间的通信）。总体来看，</a:t>
            </a:r>
            <a:r>
              <a:rPr lang="en-US" altLang="zh-CN" sz="2000" dirty="0" err="1" smtClean="0">
                <a:latin typeface="微软雅黑" panose="020B0503020204020204" pitchFamily="34" charset="-122"/>
                <a:ea typeface="微软雅黑" panose="020B0503020204020204" pitchFamily="34" charset="-122"/>
              </a:rPr>
              <a:t>TrueNorth</a:t>
            </a:r>
            <a:r>
              <a:rPr lang="zh-CN" altLang="en-US" sz="2000" dirty="0" smtClean="0">
                <a:latin typeface="微软雅黑" panose="020B0503020204020204" pitchFamily="34" charset="-122"/>
                <a:ea typeface="微软雅黑" panose="020B0503020204020204" pitchFamily="34" charset="-122"/>
              </a:rPr>
              <a:t>芯片由</a:t>
            </a:r>
            <a:r>
              <a:rPr lang="en-US" altLang="zh-CN" sz="2000" dirty="0" smtClean="0">
                <a:latin typeface="微软雅黑" panose="020B0503020204020204" pitchFamily="34" charset="-122"/>
                <a:ea typeface="微软雅黑" panose="020B0503020204020204" pitchFamily="34" charset="-122"/>
              </a:rPr>
              <a:t>4096 </a:t>
            </a:r>
            <a:r>
              <a:rPr lang="zh-CN" altLang="en-US" sz="2000" dirty="0" smtClean="0">
                <a:latin typeface="微软雅黑" panose="020B0503020204020204" pitchFamily="34" charset="-122"/>
                <a:ea typeface="微软雅黑" panose="020B0503020204020204" pitchFamily="34" charset="-122"/>
              </a:rPr>
              <a:t>个内核，</a:t>
            </a:r>
            <a:r>
              <a:rPr lang="en-US" altLang="zh-CN" sz="2000" dirty="0" smtClean="0">
                <a:latin typeface="微软雅黑" panose="020B0503020204020204" pitchFamily="34" charset="-122"/>
                <a:ea typeface="微软雅黑" panose="020B0503020204020204" pitchFamily="34" charset="-122"/>
              </a:rPr>
              <a:t>100 </a:t>
            </a:r>
            <a:r>
              <a:rPr lang="zh-CN" altLang="en-US" sz="2000" dirty="0" smtClean="0">
                <a:latin typeface="微软雅黑" panose="020B0503020204020204" pitchFamily="34" charset="-122"/>
                <a:ea typeface="微软雅黑" panose="020B0503020204020204" pitchFamily="34" charset="-122"/>
              </a:rPr>
              <a:t>万个 “神经元”、</a:t>
            </a:r>
            <a:r>
              <a:rPr lang="en-US" altLang="zh-CN" sz="2000" dirty="0" smtClean="0">
                <a:latin typeface="微软雅黑" panose="020B0503020204020204" pitchFamily="34" charset="-122"/>
                <a:ea typeface="微软雅黑" panose="020B0503020204020204" pitchFamily="34" charset="-122"/>
              </a:rPr>
              <a:t>2.56 </a:t>
            </a:r>
            <a:r>
              <a:rPr lang="zh-CN" altLang="en-US" sz="2000" dirty="0" smtClean="0">
                <a:latin typeface="微软雅黑" panose="020B0503020204020204" pitchFamily="34" charset="-122"/>
                <a:ea typeface="微软雅黑" panose="020B0503020204020204" pitchFamily="34" charset="-122"/>
              </a:rPr>
              <a:t>亿个 “突触” 集成。此外，不同芯片还可以通过阵列的方式互联。</a:t>
            </a:r>
          </a:p>
          <a:p>
            <a:endParaRPr lang="zh-CN" altLang="en-US" sz="2000" dirty="0" smtClean="0">
              <a:latin typeface="微软雅黑" panose="020B0503020204020204" pitchFamily="34" charset="-122"/>
              <a:ea typeface="微软雅黑" panose="020B0503020204020204" pitchFamily="34" charset="-122"/>
            </a:endParaRPr>
          </a:p>
        </p:txBody>
      </p:sp>
      <p:pic>
        <p:nvPicPr>
          <p:cNvPr id="25907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975" y="3862388"/>
            <a:ext cx="26638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07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4259263"/>
            <a:ext cx="1671637"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8" name="文本框 6"/>
          <p:cNvSpPr txBox="1">
            <a:spLocks noChangeArrowheads="1"/>
          </p:cNvSpPr>
          <p:nvPr/>
        </p:nvSpPr>
        <p:spPr bwMode="auto">
          <a:xfrm>
            <a:off x="3513138" y="5408613"/>
            <a:ext cx="2827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C00000"/>
                </a:solidFill>
                <a:latin typeface="Arial" panose="020B0604020202020204" pitchFamily="34" charset="0"/>
              </a:rPr>
              <a:t>英特尔神经拟态芯片</a:t>
            </a:r>
            <a:r>
              <a:rPr lang="en-US" altLang="zh-CN" sz="1800">
                <a:solidFill>
                  <a:srgbClr val="C00000"/>
                </a:solidFill>
                <a:latin typeface="Arial" panose="020B0604020202020204" pitchFamily="34" charset="0"/>
              </a:rPr>
              <a:t>Loihi</a:t>
            </a:r>
            <a:endParaRPr lang="zh-CN" altLang="en-US" sz="1800">
              <a:solidFill>
                <a:srgbClr val="C00000"/>
              </a:solidFill>
              <a:latin typeface="Arial" panose="020B0604020202020204" pitchFamily="34" charset="0"/>
            </a:endParaRPr>
          </a:p>
          <a:p>
            <a:pPr>
              <a:spcBef>
                <a:spcPct val="0"/>
              </a:spcBef>
              <a:buFontTx/>
              <a:buNone/>
            </a:pPr>
            <a:endParaRPr lang="zh-CN" altLang="en-US" sz="1800">
              <a:solidFill>
                <a:schemeClr val="bg1"/>
              </a:solidFill>
              <a:latin typeface="Arial" panose="020B0604020202020204" pitchFamily="34" charset="0"/>
            </a:endParaRPr>
          </a:p>
        </p:txBody>
      </p:sp>
      <p:pic>
        <p:nvPicPr>
          <p:cNvPr id="25907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0475" y="5122863"/>
            <a:ext cx="18573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80" name="文本框 8"/>
          <p:cNvSpPr txBox="1">
            <a:spLocks noChangeArrowheads="1"/>
          </p:cNvSpPr>
          <p:nvPr/>
        </p:nvSpPr>
        <p:spPr bwMode="auto">
          <a:xfrm>
            <a:off x="6048375" y="6284913"/>
            <a:ext cx="274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chemeClr val="bg1"/>
                </a:solidFill>
                <a:latin typeface="Arial" panose="020B0604020202020204" pitchFamily="34" charset="0"/>
              </a:rPr>
              <a:t>浙大“达尔文”类脑芯片</a:t>
            </a:r>
          </a:p>
        </p:txBody>
      </p:sp>
      <p:sp>
        <p:nvSpPr>
          <p:cNvPr id="259081" name="文本框 9"/>
          <p:cNvSpPr txBox="1">
            <a:spLocks noChangeArrowheads="1"/>
          </p:cNvSpPr>
          <p:nvPr/>
        </p:nvSpPr>
        <p:spPr bwMode="auto">
          <a:xfrm>
            <a:off x="957263" y="65452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solidFill>
                <a:schemeClr val="bg1"/>
              </a:solidFill>
              <a:latin typeface="Arial" panose="020B0604020202020204" pitchFamily="34" charset="0"/>
            </a:endParaRPr>
          </a:p>
        </p:txBody>
      </p:sp>
      <p:sp>
        <p:nvSpPr>
          <p:cNvPr id="259082" name="文本框 11"/>
          <p:cNvSpPr txBox="1">
            <a:spLocks noChangeArrowheads="1"/>
          </p:cNvSpPr>
          <p:nvPr/>
        </p:nvSpPr>
        <p:spPr bwMode="auto">
          <a:xfrm>
            <a:off x="1177925" y="5610225"/>
            <a:ext cx="2212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C00000"/>
                </a:solidFill>
                <a:latin typeface="Arial" panose="020B0604020202020204" pitchFamily="34" charset="0"/>
              </a:rPr>
              <a:t>IBM Truenorth</a:t>
            </a:r>
            <a:r>
              <a:rPr lang="zh-CN" altLang="en-US" sz="1800">
                <a:solidFill>
                  <a:srgbClr val="C00000"/>
                </a:solidFill>
                <a:latin typeface="Arial" panose="020B0604020202020204" pitchFamily="34" charset="0"/>
              </a:rPr>
              <a:t>芯片</a:t>
            </a:r>
          </a:p>
          <a:p>
            <a:pPr>
              <a:spcBef>
                <a:spcPct val="0"/>
              </a:spcBef>
              <a:buFontTx/>
              <a:buNone/>
            </a:pPr>
            <a:endParaRPr lang="zh-CN" altLang="en-US" sz="1800">
              <a:solidFill>
                <a:schemeClr val="bg1"/>
              </a:solidFill>
              <a:latin typeface="Arial" panose="020B0604020202020204" pitchFamily="34" charset="0"/>
            </a:endParaRPr>
          </a:p>
        </p:txBody>
      </p:sp>
      <p:pic>
        <p:nvPicPr>
          <p:cNvPr id="259083"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3508375"/>
            <a:ext cx="335756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84" name="文本框 13"/>
          <p:cNvSpPr txBox="1">
            <a:spLocks noChangeArrowheads="1"/>
          </p:cNvSpPr>
          <p:nvPr/>
        </p:nvSpPr>
        <p:spPr bwMode="auto">
          <a:xfrm>
            <a:off x="5921375" y="4611688"/>
            <a:ext cx="2276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C00000"/>
                </a:solidFill>
                <a:latin typeface="Arial" panose="020B0604020202020204" pitchFamily="34" charset="0"/>
              </a:rPr>
              <a:t>清华忆阻器类脑芯片</a:t>
            </a:r>
          </a:p>
        </p:txBody>
      </p:sp>
      <p:sp>
        <p:nvSpPr>
          <p:cNvPr id="25908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04D97FD-2621-41C0-90F2-4468BE00B039}" type="datetime1">
              <a:rPr lang="zh-CN" altLang="en-US" sz="1200" smtClean="0"/>
              <a:pPr>
                <a:spcBef>
                  <a:spcPct val="0"/>
                </a:spcBef>
                <a:buFontTx/>
                <a:buNone/>
              </a:pPr>
              <a:t>2021/9/4</a:t>
            </a:fld>
            <a:endParaRPr lang="en-US" altLang="zh-CN" sz="1200" smtClean="0"/>
          </a:p>
        </p:txBody>
      </p:sp>
      <p:sp>
        <p:nvSpPr>
          <p:cNvPr id="259086"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5908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6EECF91-39BF-463B-BEB9-21D19E17EB06}" type="slidenum">
              <a:rPr lang="en-US" altLang="zh-CN" sz="1200" smtClean="0"/>
              <a:pPr>
                <a:spcBef>
                  <a:spcPct val="0"/>
                </a:spcBef>
                <a:buFontTx/>
                <a:buNone/>
              </a:pPr>
              <a:t>164</a:t>
            </a:fld>
            <a:endParaRPr lang="en-US" altLang="zh-CN" sz="120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85E2C64-4B4B-4E8F-806C-832E3ADAD3E4}" type="datetime1">
              <a:rPr lang="zh-CN" altLang="en-US" sz="1200" smtClean="0"/>
              <a:pPr>
                <a:spcBef>
                  <a:spcPct val="0"/>
                </a:spcBef>
                <a:buFontTx/>
                <a:buNone/>
              </a:pPr>
              <a:t>2021/9/4</a:t>
            </a:fld>
            <a:endParaRPr lang="en-US" altLang="zh-CN" sz="1200" smtClean="0"/>
          </a:p>
        </p:txBody>
      </p:sp>
      <p:sp>
        <p:nvSpPr>
          <p:cNvPr id="260099" name="PPBand274"/>
          <p:cNvSpPr txBox="1">
            <a:spLocks noChangeArrowheads="1"/>
          </p:cNvSpPr>
          <p:nvPr/>
        </p:nvSpPr>
        <p:spPr bwMode="auto">
          <a:xfrm>
            <a:off x="228600" y="228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b="1">
                <a:solidFill>
                  <a:srgbClr val="FF3300"/>
                </a:solidFill>
              </a:rPr>
              <a:t>二、软件、应用和器件对系统结构的影响</a:t>
            </a:r>
          </a:p>
        </p:txBody>
      </p:sp>
      <p:sp>
        <p:nvSpPr>
          <p:cNvPr id="260100" name="PPBand275"/>
          <p:cNvSpPr txBox="1">
            <a:spLocks noChangeArrowheads="1"/>
          </p:cNvSpPr>
          <p:nvPr/>
        </p:nvSpPr>
        <p:spPr bwMode="auto">
          <a:xfrm>
            <a:off x="228600" y="806450"/>
            <a:ext cx="839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3399"/>
                </a:solidFill>
                <a:latin typeface="宋体" panose="02010600030101010101" pitchFamily="2" charset="-122"/>
              </a:rPr>
              <a:t>1.</a:t>
            </a:r>
            <a:r>
              <a:rPr lang="zh-CN" altLang="en-US" b="1">
                <a:solidFill>
                  <a:srgbClr val="FF3399"/>
                </a:solidFill>
                <a:latin typeface="宋体" panose="02010600030101010101" pitchFamily="2" charset="-122"/>
              </a:rPr>
              <a:t>软件对系统结构发展的影响</a:t>
            </a:r>
          </a:p>
        </p:txBody>
      </p:sp>
      <p:sp>
        <p:nvSpPr>
          <p:cNvPr id="269316" name="PPBand276"/>
          <p:cNvSpPr txBox="1">
            <a:spLocks noChangeArrowheads="1"/>
          </p:cNvSpPr>
          <p:nvPr/>
        </p:nvSpPr>
        <p:spPr bwMode="auto">
          <a:xfrm>
            <a:off x="228600" y="1309688"/>
            <a:ext cx="839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主要体现在软件可移植性问题。</a:t>
            </a:r>
          </a:p>
        </p:txBody>
      </p:sp>
      <p:sp>
        <p:nvSpPr>
          <p:cNvPr id="269317" name="PPBand277"/>
          <p:cNvSpPr txBox="1">
            <a:spLocks noChangeArrowheads="1"/>
          </p:cNvSpPr>
          <p:nvPr/>
        </p:nvSpPr>
        <p:spPr bwMode="auto">
          <a:xfrm>
            <a:off x="228600" y="170021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CC3300"/>
                </a:solidFill>
                <a:latin typeface="宋体" panose="02010600030101010101" pitchFamily="2" charset="-122"/>
              </a:rPr>
              <a:t>（</a:t>
            </a:r>
            <a:r>
              <a:rPr lang="en-US" altLang="zh-CN" b="1">
                <a:solidFill>
                  <a:srgbClr val="CC3300"/>
                </a:solidFill>
                <a:latin typeface="宋体" panose="02010600030101010101" pitchFamily="2" charset="-122"/>
              </a:rPr>
              <a:t>1</a:t>
            </a:r>
            <a:r>
              <a:rPr lang="zh-CN" altLang="en-US" b="1">
                <a:solidFill>
                  <a:srgbClr val="CC3300"/>
                </a:solidFill>
                <a:latin typeface="宋体" panose="02010600030101010101" pitchFamily="2" charset="-122"/>
              </a:rPr>
              <a:t>）统一高级语言方法</a:t>
            </a:r>
          </a:p>
        </p:txBody>
      </p:sp>
      <p:sp>
        <p:nvSpPr>
          <p:cNvPr id="269318" name="PPBand278"/>
          <p:cNvSpPr txBox="1">
            <a:spLocks noChangeArrowheads="1"/>
          </p:cNvSpPr>
          <p:nvPr/>
        </p:nvSpPr>
        <p:spPr bwMode="auto">
          <a:xfrm>
            <a:off x="228600" y="2133600"/>
            <a:ext cx="868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solidFill>
                  <a:srgbClr val="FF00FF"/>
                </a:solidFill>
              </a:rPr>
              <a:t>实现方法：</a:t>
            </a:r>
            <a:r>
              <a:rPr lang="zh-CN" altLang="en-US" sz="2000"/>
              <a:t>采用同一种不依赖于任何具体机器的高级语言编写系统软件和应用软件。存在一定的困难，</a:t>
            </a:r>
            <a:r>
              <a:rPr lang="zh-CN" altLang="en-US" sz="2000" b="1">
                <a:solidFill>
                  <a:srgbClr val="0000FF"/>
                </a:solidFill>
              </a:rPr>
              <a:t>至今还没有这样一种高级语言，短期内很难实现。</a:t>
            </a:r>
            <a:r>
              <a:rPr lang="en-US" altLang="zh-CN" sz="2000"/>
              <a:t>C</a:t>
            </a:r>
            <a:r>
              <a:rPr lang="zh-CN" altLang="en-US" sz="2000"/>
              <a:t>、</a:t>
            </a:r>
            <a:r>
              <a:rPr lang="en-US" altLang="zh-CN" sz="2000"/>
              <a:t>Ada</a:t>
            </a:r>
            <a:r>
              <a:rPr lang="zh-CN" altLang="en-US" sz="2000"/>
              <a:t>、</a:t>
            </a:r>
            <a:r>
              <a:rPr lang="en-US" altLang="zh-CN" sz="2000"/>
              <a:t>Java</a:t>
            </a:r>
            <a:r>
              <a:rPr lang="zh-CN" altLang="en-US" sz="2000"/>
              <a:t>、</a:t>
            </a:r>
            <a:r>
              <a:rPr lang="en-US" altLang="zh-CN" sz="2000"/>
              <a:t>……</a:t>
            </a:r>
            <a:r>
              <a:rPr lang="zh-CN" altLang="en-US" sz="2000"/>
              <a:t>争取汇编语言或机器语言的统一。</a:t>
            </a:r>
          </a:p>
        </p:txBody>
      </p:sp>
      <p:sp>
        <p:nvSpPr>
          <p:cNvPr id="269319" name="PPBand279"/>
          <p:cNvSpPr txBox="1">
            <a:spLocks noChangeArrowheads="1"/>
          </p:cNvSpPr>
          <p:nvPr/>
        </p:nvSpPr>
        <p:spPr bwMode="auto">
          <a:xfrm>
            <a:off x="228600" y="3213100"/>
            <a:ext cx="868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宋体" panose="02010600030101010101" pitchFamily="2" charset="-122"/>
              </a:rPr>
              <a:t>  </a:t>
            </a:r>
            <a:r>
              <a:rPr lang="zh-CN" altLang="en-US" sz="2000" b="1">
                <a:latin typeface="宋体" panose="02010600030101010101" pitchFamily="2" charset="-122"/>
              </a:rPr>
              <a:t>导致开放系统（具有可移植性、交互操作性）的出现，用硬件抽象层技术适应不同的硬件平台。</a:t>
            </a:r>
          </a:p>
          <a:p>
            <a:pPr eaLnBrk="1" hangingPunct="1">
              <a:spcBef>
                <a:spcPct val="0"/>
              </a:spcBef>
              <a:buFontTx/>
              <a:buNone/>
            </a:pPr>
            <a:endParaRPr lang="zh-CN" altLang="en-US" sz="2000" b="1">
              <a:latin typeface="宋体" panose="02010600030101010101" pitchFamily="2" charset="-122"/>
            </a:endParaRPr>
          </a:p>
        </p:txBody>
      </p:sp>
      <p:sp>
        <p:nvSpPr>
          <p:cNvPr id="269320" name="PPBand280"/>
          <p:cNvSpPr txBox="1">
            <a:spLocks noChangeArrowheads="1"/>
          </p:cNvSpPr>
          <p:nvPr/>
        </p:nvSpPr>
        <p:spPr bwMode="auto">
          <a:xfrm>
            <a:off x="228600" y="385445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CC3300"/>
                </a:solidFill>
                <a:latin typeface="宋体" panose="02010600030101010101" pitchFamily="2" charset="-122"/>
              </a:rPr>
              <a:t>（</a:t>
            </a:r>
            <a:r>
              <a:rPr lang="en-US" altLang="zh-CN" b="1">
                <a:solidFill>
                  <a:srgbClr val="CC3300"/>
                </a:solidFill>
                <a:latin typeface="宋体" panose="02010600030101010101" pitchFamily="2" charset="-122"/>
              </a:rPr>
              <a:t>2</a:t>
            </a:r>
            <a:r>
              <a:rPr lang="zh-CN" altLang="en-US" b="1">
                <a:solidFill>
                  <a:srgbClr val="CC3300"/>
                </a:solidFill>
                <a:latin typeface="宋体" panose="02010600030101010101" pitchFamily="2" charset="-122"/>
              </a:rPr>
              <a:t>）系列机思想</a:t>
            </a:r>
          </a:p>
        </p:txBody>
      </p:sp>
      <p:sp>
        <p:nvSpPr>
          <p:cNvPr id="269321" name="PPBand281"/>
          <p:cNvSpPr txBox="1">
            <a:spLocks noChangeArrowheads="1"/>
          </p:cNvSpPr>
          <p:nvPr/>
        </p:nvSpPr>
        <p:spPr bwMode="auto">
          <a:xfrm>
            <a:off x="228600" y="4357688"/>
            <a:ext cx="861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通过统一或扩展机器语言来实现软件可移植性。</a:t>
            </a:r>
          </a:p>
        </p:txBody>
      </p:sp>
      <p:sp>
        <p:nvSpPr>
          <p:cNvPr id="269322" name="PPBand282"/>
          <p:cNvSpPr txBox="1">
            <a:spLocks noChangeArrowheads="1"/>
          </p:cNvSpPr>
          <p:nvPr/>
        </p:nvSpPr>
        <p:spPr bwMode="auto">
          <a:xfrm>
            <a:off x="228600" y="48768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t>     </a:t>
            </a:r>
            <a:r>
              <a:rPr lang="zh-CN" altLang="en-US" b="1"/>
              <a:t>系列机思想使得新的组成与实现技术很快得到应用，大量的兼容产品出现，推动了系统结构的发展。</a:t>
            </a:r>
          </a:p>
        </p:txBody>
      </p:sp>
      <p:sp>
        <p:nvSpPr>
          <p:cNvPr id="26010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010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E92FF16-118B-42B9-A1A7-74C1F955FDE7}" type="slidenum">
              <a:rPr lang="en-US" altLang="zh-CN" sz="1200" smtClean="0"/>
              <a:pPr>
                <a:spcBef>
                  <a:spcPct val="0"/>
                </a:spcBef>
                <a:buFontTx/>
                <a:buNone/>
              </a:pPr>
              <a:t>165</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9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9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9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9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93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93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69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autoUpdateAnimBg="0"/>
      <p:bldP spid="269317" grpId="0" autoUpdateAnimBg="0"/>
      <p:bldP spid="269318" grpId="0" autoUpdateAnimBg="0"/>
      <p:bldP spid="269319" grpId="0" autoUpdateAnimBg="0"/>
      <p:bldP spid="269320" grpId="0" autoUpdateAnimBg="0"/>
      <p:bldP spid="269321" grpId="0" autoUpdateAnimBg="0"/>
      <p:bldP spid="269322"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1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89F348D-5AD6-4574-AA9D-DBE1B30CADF7}" type="datetime1">
              <a:rPr lang="zh-CN" altLang="en-US" sz="1200" smtClean="0"/>
              <a:pPr>
                <a:spcBef>
                  <a:spcPct val="0"/>
                </a:spcBef>
                <a:buFontTx/>
                <a:buNone/>
              </a:pPr>
              <a:t>2021/9/4</a:t>
            </a:fld>
            <a:endParaRPr lang="en-US" altLang="zh-CN" sz="1200" smtClean="0"/>
          </a:p>
        </p:txBody>
      </p:sp>
      <p:sp>
        <p:nvSpPr>
          <p:cNvPr id="444418" name="Rectangle 2"/>
          <p:cNvSpPr>
            <a:spLocks noChangeArrowheads="1"/>
          </p:cNvSpPr>
          <p:nvPr/>
        </p:nvSpPr>
        <p:spPr bwMode="auto">
          <a:xfrm>
            <a:off x="609600" y="0"/>
            <a:ext cx="7772400" cy="1143000"/>
          </a:xfrm>
          <a:prstGeom prst="rect">
            <a:avLst/>
          </a:prstGeom>
          <a:noFill/>
          <a:ln w="9525">
            <a:noFill/>
            <a:miter lim="800000"/>
            <a:headEnd/>
            <a:tailEnd/>
          </a:ln>
          <a:effectLst/>
        </p:spPr>
        <p:txBody>
          <a:bodyPr anchor="b"/>
          <a:lstStyle/>
          <a:p>
            <a:pPr algn="ctr" eaLnBrk="1" hangingPunct="1">
              <a:defRPr/>
            </a:pPr>
            <a:r>
              <a:rPr lang="en-US" altLang="zh-CN" sz="4000">
                <a:solidFill>
                  <a:schemeClr val="tx2"/>
                </a:solidFill>
                <a:effectLst>
                  <a:outerShdw blurRad="38100" dist="38100" dir="2700000" algn="tl">
                    <a:srgbClr val="FFFFFF"/>
                  </a:outerShdw>
                </a:effectLst>
                <a:latin typeface="Times-Roman"/>
              </a:rPr>
              <a:t>IBM 360 </a:t>
            </a:r>
            <a:r>
              <a:rPr lang="zh-CN" altLang="en-US" sz="4000">
                <a:solidFill>
                  <a:schemeClr val="tx2"/>
                </a:solidFill>
                <a:effectLst>
                  <a:outerShdw blurRad="38100" dist="38100" dir="2700000" algn="tl">
                    <a:srgbClr val="FFFFFF"/>
                  </a:outerShdw>
                </a:effectLst>
                <a:latin typeface="Times-Roman"/>
              </a:rPr>
              <a:t>（</a:t>
            </a:r>
            <a:r>
              <a:rPr lang="en-US" altLang="zh-CN" sz="4400">
                <a:solidFill>
                  <a:schemeClr val="tx2"/>
                </a:solidFill>
                <a:effectLst>
                  <a:outerShdw blurRad="38100" dist="38100" dir="2700000" algn="tl">
                    <a:srgbClr val="FFFFFF"/>
                  </a:outerShdw>
                </a:effectLst>
                <a:latin typeface="Arial" pitchFamily="34" charset="0"/>
              </a:rPr>
              <a:t>1964</a:t>
            </a:r>
            <a:r>
              <a:rPr lang="zh-CN" altLang="en-US" sz="4400">
                <a:solidFill>
                  <a:schemeClr val="tx2"/>
                </a:solidFill>
                <a:effectLst>
                  <a:outerShdw blurRad="38100" dist="38100" dir="2700000" algn="tl">
                    <a:srgbClr val="FFFFFF"/>
                  </a:outerShdw>
                </a:effectLst>
                <a:latin typeface="Arial" pitchFamily="34" charset="0"/>
              </a:rPr>
              <a:t>年）</a:t>
            </a:r>
          </a:p>
        </p:txBody>
      </p:sp>
      <p:sp>
        <p:nvSpPr>
          <p:cNvPr id="262148" name="Rectangle 3" descr="Rectangle: Click to edit Master text styles&#10;Second level&#10;Third level&#10;Fourth level&#10;Fifth level"/>
          <p:cNvSpPr>
            <a:spLocks noChangeArrowheads="1"/>
          </p:cNvSpPr>
          <p:nvPr/>
        </p:nvSpPr>
        <p:spPr bwMode="auto">
          <a:xfrm>
            <a:off x="762000" y="1143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80000"/>
              <a:buFont typeface="Wingdings" panose="05000000000000000000" pitchFamily="2" charset="2"/>
              <a:buChar char="l"/>
            </a:pPr>
            <a:r>
              <a:rPr lang="zh-CN" altLang="en-US" sz="3200">
                <a:latin typeface="Arial" panose="020B0604020202020204" pitchFamily="34" charset="0"/>
              </a:rPr>
              <a:t>系列中各机型</a:t>
            </a:r>
            <a:r>
              <a:rPr lang="en-US" altLang="zh-CN" sz="3200"/>
              <a:t>(</a:t>
            </a:r>
            <a:r>
              <a:rPr lang="zh-CN" altLang="en-US" sz="3200">
                <a:latin typeface="Arial" panose="020B0604020202020204" pitchFamily="34" charset="0"/>
              </a:rPr>
              <a:t>规模由小到大，功能从弱到强，包括</a:t>
            </a:r>
            <a:r>
              <a:rPr lang="en-US" altLang="zh-CN" sz="3200"/>
              <a:t>20</a:t>
            </a:r>
            <a:r>
              <a:rPr lang="zh-CN" altLang="en-US" sz="3200">
                <a:latin typeface="Arial" panose="020B0604020202020204" pitchFamily="34" charset="0"/>
              </a:rPr>
              <a:t>、</a:t>
            </a:r>
            <a:r>
              <a:rPr lang="en-US" altLang="zh-CN" sz="3200"/>
              <a:t>30</a:t>
            </a:r>
            <a:r>
              <a:rPr lang="zh-CN" altLang="en-US" sz="3200">
                <a:latin typeface="Arial" panose="020B0604020202020204" pitchFamily="34" charset="0"/>
              </a:rPr>
              <a:t>、</a:t>
            </a:r>
            <a:r>
              <a:rPr lang="en-US" altLang="zh-CN" sz="3200"/>
              <a:t>40</a:t>
            </a:r>
            <a:r>
              <a:rPr lang="zh-CN" altLang="en-US" sz="3200">
                <a:latin typeface="Arial" panose="020B0604020202020204" pitchFamily="34" charset="0"/>
              </a:rPr>
              <a:t>、</a:t>
            </a:r>
            <a:r>
              <a:rPr lang="en-US" altLang="zh-CN" sz="3200"/>
              <a:t>50</a:t>
            </a:r>
            <a:r>
              <a:rPr lang="zh-CN" altLang="en-US" sz="3200">
                <a:latin typeface="Arial" panose="020B0604020202020204" pitchFamily="34" charset="0"/>
              </a:rPr>
              <a:t>、</a:t>
            </a:r>
            <a:r>
              <a:rPr lang="en-US" altLang="zh-CN" sz="3200"/>
              <a:t>65</a:t>
            </a:r>
            <a:r>
              <a:rPr lang="zh-CN" altLang="en-US" sz="3200">
                <a:latin typeface="Arial" panose="020B0604020202020204" pitchFamily="34" charset="0"/>
              </a:rPr>
              <a:t>、</a:t>
            </a:r>
            <a:r>
              <a:rPr lang="en-US" altLang="zh-CN" sz="3200"/>
              <a:t>75</a:t>
            </a:r>
            <a:r>
              <a:rPr lang="zh-CN" altLang="en-US" sz="3200">
                <a:latin typeface="Arial" panose="020B0604020202020204" pitchFamily="34" charset="0"/>
              </a:rPr>
              <a:t>等</a:t>
            </a:r>
            <a:r>
              <a:rPr lang="en-US" altLang="zh-CN" sz="3200"/>
              <a:t>6</a:t>
            </a:r>
            <a:r>
              <a:rPr lang="zh-CN" altLang="en-US" sz="3200">
                <a:latin typeface="Arial" panose="020B0604020202020204" pitchFamily="34" charset="0"/>
              </a:rPr>
              <a:t>个型号，后来扩充了</a:t>
            </a:r>
            <a:r>
              <a:rPr lang="en-US" altLang="zh-CN" sz="3200"/>
              <a:t>25</a:t>
            </a:r>
            <a:r>
              <a:rPr lang="zh-CN" altLang="en-US" sz="3200">
                <a:latin typeface="Arial" panose="020B0604020202020204" pitchFamily="34" charset="0"/>
              </a:rPr>
              <a:t>、</a:t>
            </a:r>
            <a:r>
              <a:rPr lang="en-US" altLang="zh-CN" sz="3200"/>
              <a:t>85</a:t>
            </a:r>
            <a:r>
              <a:rPr lang="zh-CN" altLang="en-US" sz="3200">
                <a:latin typeface="Arial" panose="020B0604020202020204" pitchFamily="34" charset="0"/>
              </a:rPr>
              <a:t>、</a:t>
            </a:r>
            <a:r>
              <a:rPr lang="en-US" altLang="zh-CN" sz="3200"/>
              <a:t>91</a:t>
            </a:r>
            <a:r>
              <a:rPr lang="zh-CN" altLang="en-US" sz="3200">
                <a:latin typeface="Arial" panose="020B0604020202020204" pitchFamily="34" charset="0"/>
              </a:rPr>
              <a:t>、</a:t>
            </a:r>
            <a:r>
              <a:rPr lang="en-US" altLang="zh-CN" sz="3200"/>
              <a:t>195</a:t>
            </a:r>
            <a:r>
              <a:rPr lang="zh-CN" altLang="en-US" sz="3200">
                <a:latin typeface="Arial" panose="020B0604020202020204" pitchFamily="34" charset="0"/>
              </a:rPr>
              <a:t>等型号</a:t>
            </a:r>
            <a:r>
              <a:rPr lang="en-US" altLang="zh-CN" sz="3200"/>
              <a:t>)</a:t>
            </a:r>
            <a:r>
              <a:rPr lang="zh-CN" altLang="en-US" sz="3200">
                <a:latin typeface="Arial" panose="020B0604020202020204" pitchFamily="34" charset="0"/>
              </a:rPr>
              <a:t>具有兼容性</a:t>
            </a:r>
          </a:p>
        </p:txBody>
      </p:sp>
      <p:graphicFrame>
        <p:nvGraphicFramePr>
          <p:cNvPr id="262149" name="Object 4"/>
          <p:cNvGraphicFramePr>
            <a:graphicFrameLocks noChangeAspect="1"/>
          </p:cNvGraphicFramePr>
          <p:nvPr/>
        </p:nvGraphicFramePr>
        <p:xfrm>
          <a:off x="1676400" y="3276600"/>
          <a:ext cx="6096000" cy="3081338"/>
        </p:xfrm>
        <a:graphic>
          <a:graphicData uri="http://schemas.openxmlformats.org/presentationml/2006/ole">
            <mc:AlternateContent xmlns:mc="http://schemas.openxmlformats.org/markup-compatibility/2006">
              <mc:Choice xmlns:v="urn:schemas-microsoft-com:vml" Requires="v">
                <p:oleObj spid="_x0000_s262205" name="位图图像" r:id="rId3" imgW="2542857" imgH="1286055" progId="Paint.Picture">
                  <p:embed/>
                </p:oleObj>
              </mc:Choice>
              <mc:Fallback>
                <p:oleObj name="位图图像" r:id="rId3" imgW="2542857" imgH="128605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276600"/>
                        <a:ext cx="60960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215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215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1B67140-6B1E-4DD3-ACD0-B53DF4F54486}" type="slidenum">
              <a:rPr lang="en-US" altLang="zh-CN" sz="1200" smtClean="0"/>
              <a:pPr>
                <a:spcBef>
                  <a:spcPct val="0"/>
                </a:spcBef>
                <a:buFontTx/>
                <a:buNone/>
              </a:pPr>
              <a:t>166</a:t>
            </a:fld>
            <a:endParaRPr lang="en-US" altLang="zh-CN" sz="1200" smtClean="0"/>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show="0">
  <p:cSld>
    <p:bg>
      <p:bgPr>
        <a:gradFill rotWithShape="0">
          <a:gsLst>
            <a:gs pos="0">
              <a:srgbClr val="F0FFFB"/>
            </a:gs>
            <a:gs pos="74001">
              <a:srgbClr val="75FFDD"/>
            </a:gs>
            <a:gs pos="83000">
              <a:srgbClr val="75FFDD"/>
            </a:gs>
            <a:gs pos="100000">
              <a:srgbClr val="A3FFE8"/>
            </a:gs>
          </a:gsLst>
          <a:lin ang="5400000" scaled="1"/>
        </a:gradFill>
        <a:effectLst/>
      </p:bgPr>
    </p:bg>
    <p:spTree>
      <p:nvGrpSpPr>
        <p:cNvPr id="1" name=""/>
        <p:cNvGrpSpPr/>
        <p:nvPr/>
      </p:nvGrpSpPr>
      <p:grpSpPr>
        <a:xfrm>
          <a:off x="0" y="0"/>
          <a:ext cx="0" cy="0"/>
          <a:chOff x="0" y="0"/>
          <a:chExt cx="0" cy="0"/>
        </a:xfrm>
      </p:grpSpPr>
      <p:sp>
        <p:nvSpPr>
          <p:cNvPr id="263170" name="Rectangle 4"/>
          <p:cNvSpPr>
            <a:spLocks noChangeArrowheads="1"/>
          </p:cNvSpPr>
          <p:nvPr/>
        </p:nvSpPr>
        <p:spPr bwMode="auto">
          <a:xfrm>
            <a:off x="0" y="2030413"/>
            <a:ext cx="9144000" cy="3810000"/>
          </a:xfrm>
          <a:prstGeom prst="rect">
            <a:avLst/>
          </a:prstGeom>
          <a:solidFill>
            <a:srgbClr val="CCFFFF"/>
          </a:solidFill>
          <a:ln w="9525">
            <a:solidFill>
              <a:srgbClr val="99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FFFF67"/>
              </a:solidFill>
              <a:latin typeface="楷体_GB2312" pitchFamily="49" charset="-122"/>
            </a:endParaRPr>
          </a:p>
        </p:txBody>
      </p:sp>
      <p:sp>
        <p:nvSpPr>
          <p:cNvPr id="263171" name="Text Box 5"/>
          <p:cNvSpPr txBox="1">
            <a:spLocks noChangeArrowheads="1"/>
          </p:cNvSpPr>
          <p:nvPr/>
        </p:nvSpPr>
        <p:spPr bwMode="auto">
          <a:xfrm>
            <a:off x="0" y="2106613"/>
            <a:ext cx="2209800" cy="366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a:solidFill>
                  <a:srgbClr val="3333CC"/>
                </a:solidFill>
                <a:latin typeface="宋体" panose="02010600030101010101" pitchFamily="2" charset="-122"/>
              </a:rPr>
              <a:t>   </a:t>
            </a:r>
            <a:r>
              <a:rPr lang="zh-CN" altLang="en-US" sz="1800">
                <a:solidFill>
                  <a:srgbClr val="A50021"/>
                </a:solidFill>
                <a:latin typeface="宋体" panose="02010600030101010101" pitchFamily="2" charset="-122"/>
                <a:ea typeface="黑体" panose="02010609060101010101" pitchFamily="49" charset="-122"/>
              </a:rPr>
              <a:t>计算机</a:t>
            </a:r>
          </a:p>
          <a:p>
            <a:pPr eaLnBrk="1" hangingPunct="1">
              <a:spcBef>
                <a:spcPct val="50000"/>
              </a:spcBef>
            </a:pPr>
            <a:r>
              <a:rPr lang="zh-CN" altLang="en-US" sz="1800">
                <a:solidFill>
                  <a:srgbClr val="3333CC"/>
                </a:solidFill>
                <a:latin typeface="宋体" panose="02010600030101010101" pitchFamily="2" charset="-122"/>
                <a:cs typeface="Times New Roman" panose="02020603050405020304" pitchFamily="18" charset="0"/>
              </a:rPr>
              <a:t>  </a:t>
            </a:r>
            <a:r>
              <a:rPr lang="en-US" altLang="zh-CN" sz="1800">
                <a:solidFill>
                  <a:srgbClr val="3333CC"/>
                </a:solidFill>
                <a:latin typeface="宋体" panose="02010600030101010101" pitchFamily="2" charset="-122"/>
                <a:cs typeface="Times New Roman" panose="02020603050405020304" pitchFamily="18" charset="0"/>
              </a:rPr>
              <a:t>PC</a:t>
            </a:r>
            <a:r>
              <a:rPr lang="zh-CN" altLang="en-US" sz="1800">
                <a:solidFill>
                  <a:srgbClr val="3333CC"/>
                </a:solidFill>
                <a:latin typeface="宋体" panose="02010600030101010101" pitchFamily="2" charset="-122"/>
              </a:rPr>
              <a:t>和</a:t>
            </a:r>
            <a:r>
              <a:rPr lang="en-US" altLang="zh-CN" sz="1800">
                <a:solidFill>
                  <a:srgbClr val="3333CC"/>
                </a:solidFill>
                <a:latin typeface="宋体" panose="02010600030101010101" pitchFamily="2" charset="-122"/>
                <a:cs typeface="Times New Roman" panose="02020603050405020304" pitchFamily="18" charset="0"/>
              </a:rPr>
              <a:t>PC XT</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    PC AT</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  80386 PC</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  80486 PC</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  Pentium PC</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II PC</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III PC</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4 PC</a:t>
            </a:r>
            <a:endParaRPr lang="en-US" altLang="zh-CN" sz="1800">
              <a:solidFill>
                <a:srgbClr val="3333CC"/>
              </a:solidFill>
              <a:latin typeface="黑体" panose="02010609060101010101" pitchFamily="49" charset="-122"/>
              <a:ea typeface="黑体" panose="02010609060101010101" pitchFamily="49" charset="-122"/>
            </a:endParaRPr>
          </a:p>
        </p:txBody>
      </p:sp>
      <p:sp>
        <p:nvSpPr>
          <p:cNvPr id="263172" name="Text Box 6"/>
          <p:cNvSpPr txBox="1">
            <a:spLocks noChangeArrowheads="1"/>
          </p:cNvSpPr>
          <p:nvPr/>
        </p:nvSpPr>
        <p:spPr bwMode="auto">
          <a:xfrm>
            <a:off x="1752600" y="2105025"/>
            <a:ext cx="1143000" cy="366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a:solidFill>
                  <a:srgbClr val="A50021"/>
                </a:solidFill>
                <a:latin typeface="黑体" panose="02010609060101010101" pitchFamily="49" charset="-122"/>
                <a:ea typeface="黑体" panose="02010609060101010101" pitchFamily="49" charset="-122"/>
              </a:rPr>
              <a:t>时间</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1981</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1982</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1985</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1989</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1993</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1997</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1999</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2000</a:t>
            </a:r>
            <a:endParaRPr lang="en-US" altLang="zh-CN" sz="1800">
              <a:solidFill>
                <a:srgbClr val="3333CC"/>
              </a:solidFill>
              <a:latin typeface="黑体" panose="02010609060101010101" pitchFamily="49" charset="-122"/>
              <a:ea typeface="黑体" panose="02010609060101010101" pitchFamily="49" charset="-122"/>
            </a:endParaRPr>
          </a:p>
        </p:txBody>
      </p:sp>
      <p:sp>
        <p:nvSpPr>
          <p:cNvPr id="263173" name="Text Box 7"/>
          <p:cNvSpPr txBox="1">
            <a:spLocks noChangeArrowheads="1"/>
          </p:cNvSpPr>
          <p:nvPr/>
        </p:nvSpPr>
        <p:spPr bwMode="auto">
          <a:xfrm>
            <a:off x="2133600" y="2081213"/>
            <a:ext cx="2057400" cy="366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rgbClr val="A50021"/>
                </a:solidFill>
                <a:latin typeface="宋体" panose="02010600030101010101" pitchFamily="2" charset="-122"/>
                <a:ea typeface="黑体" panose="02010609060101010101" pitchFamily="49" charset="-122"/>
              </a:rPr>
              <a:t>处理器</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8088</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80286</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80386</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80486</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II</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III</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Pentium 4</a:t>
            </a:r>
            <a:endParaRPr lang="en-US" altLang="zh-CN" sz="1800">
              <a:solidFill>
                <a:srgbClr val="3333CC"/>
              </a:solidFill>
              <a:latin typeface="黑体" panose="02010609060101010101" pitchFamily="49" charset="-122"/>
              <a:ea typeface="黑体" panose="02010609060101010101" pitchFamily="49" charset="-122"/>
            </a:endParaRPr>
          </a:p>
        </p:txBody>
      </p:sp>
      <p:sp>
        <p:nvSpPr>
          <p:cNvPr id="263174" name="Text Box 8"/>
          <p:cNvSpPr txBox="1">
            <a:spLocks noChangeArrowheads="1"/>
          </p:cNvSpPr>
          <p:nvPr/>
        </p:nvSpPr>
        <p:spPr bwMode="auto">
          <a:xfrm>
            <a:off x="3733800" y="2106613"/>
            <a:ext cx="1143000" cy="366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a:solidFill>
                  <a:srgbClr val="A50021"/>
                </a:solidFill>
                <a:latin typeface="黑体" panose="02010609060101010101" pitchFamily="49" charset="-122"/>
                <a:ea typeface="黑体" panose="02010609060101010101" pitchFamily="49" charset="-122"/>
              </a:rPr>
              <a:t>字宽</a:t>
            </a: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16</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16</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p:txBody>
      </p:sp>
      <p:sp>
        <p:nvSpPr>
          <p:cNvPr id="263175" name="Text Box 9"/>
          <p:cNvSpPr txBox="1">
            <a:spLocks noChangeArrowheads="1"/>
          </p:cNvSpPr>
          <p:nvPr/>
        </p:nvSpPr>
        <p:spPr bwMode="auto">
          <a:xfrm>
            <a:off x="4038600" y="2120900"/>
            <a:ext cx="2438400" cy="366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rgbClr val="A50021"/>
                </a:solidFill>
                <a:latin typeface="黑体" panose="02010609060101010101" pitchFamily="49" charset="-122"/>
                <a:ea typeface="黑体" panose="02010609060101010101" pitchFamily="49" charset="-122"/>
              </a:rPr>
              <a:t>主要</a:t>
            </a:r>
            <a:r>
              <a:rPr lang="en-US" altLang="zh-CN" sz="1800">
                <a:solidFill>
                  <a:srgbClr val="A50021"/>
                </a:solidFill>
                <a:latin typeface="黑体" panose="02010609060101010101" pitchFamily="49" charset="-122"/>
                <a:ea typeface="黑体" panose="02010609060101010101" pitchFamily="49" charset="-122"/>
              </a:rPr>
              <a:t>I/O</a:t>
            </a:r>
            <a:r>
              <a:rPr lang="zh-CN" altLang="en-US" sz="1800">
                <a:solidFill>
                  <a:srgbClr val="A50021"/>
                </a:solidFill>
                <a:latin typeface="黑体" panose="02010609060101010101" pitchFamily="49" charset="-122"/>
                <a:ea typeface="黑体" panose="02010609060101010101" pitchFamily="49" charset="-122"/>
              </a:rPr>
              <a:t>总线</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PC</a:t>
            </a:r>
            <a:r>
              <a:rPr lang="zh-CN" altLang="en-US" sz="1800">
                <a:solidFill>
                  <a:srgbClr val="3333CC"/>
                </a:solidFill>
                <a:latin typeface="宋体" panose="02010600030101010101" pitchFamily="2" charset="-122"/>
              </a:rPr>
              <a:t>总线</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AT</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ISA</a:t>
            </a:r>
            <a:r>
              <a:rPr lang="zh-CN" altLang="en-US" sz="1800">
                <a:solidFill>
                  <a:srgbClr val="3333CC"/>
                </a:solidFill>
                <a:latin typeface="宋体" panose="02010600030101010101" pitchFamily="2" charset="-122"/>
              </a:rPr>
              <a:t>）</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ISA/EISA</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ISA+VL</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ISA+PCI</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ISA+PCI+AGP</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PCI+AGP +USB</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PCI-X+AGP +USB</a:t>
            </a:r>
            <a:endParaRPr lang="en-US" altLang="zh-CN" sz="1800">
              <a:solidFill>
                <a:srgbClr val="3333CC"/>
              </a:solidFill>
              <a:latin typeface="黑体" panose="02010609060101010101" pitchFamily="49" charset="-122"/>
              <a:ea typeface="黑体" panose="02010609060101010101" pitchFamily="49" charset="-122"/>
            </a:endParaRPr>
          </a:p>
        </p:txBody>
      </p:sp>
      <p:sp>
        <p:nvSpPr>
          <p:cNvPr id="263176" name="Text Box 10"/>
          <p:cNvSpPr txBox="1">
            <a:spLocks noChangeArrowheads="1"/>
          </p:cNvSpPr>
          <p:nvPr/>
        </p:nvSpPr>
        <p:spPr bwMode="auto">
          <a:xfrm>
            <a:off x="5791200" y="2119313"/>
            <a:ext cx="1600200" cy="366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rgbClr val="A50021"/>
                </a:solidFill>
                <a:latin typeface="黑体" panose="02010609060101010101" pitchFamily="49" charset="-122"/>
                <a:ea typeface="黑体" panose="02010609060101010101" pitchFamily="49" charset="-122"/>
              </a:rPr>
              <a:t>存储空间</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20</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24</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宋体" panose="02010600030101010101" pitchFamily="2" charset="-122"/>
              <a:cs typeface="Times New Roman" panose="02020603050405020304" pitchFamily="18" charset="0"/>
            </a:endParaRP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32</a:t>
            </a:r>
            <a:r>
              <a:rPr lang="zh-CN" altLang="en-US" sz="1800">
                <a:solidFill>
                  <a:srgbClr val="3333CC"/>
                </a:solidFill>
                <a:latin typeface="宋体" panose="02010600030101010101" pitchFamily="2" charset="-122"/>
              </a:rPr>
              <a:t>位</a:t>
            </a:r>
            <a:endParaRPr lang="zh-CN" altLang="en-US" sz="1800">
              <a:solidFill>
                <a:srgbClr val="3333CC"/>
              </a:solidFill>
              <a:latin typeface="黑体" panose="02010609060101010101" pitchFamily="49" charset="-122"/>
              <a:ea typeface="黑体" panose="02010609060101010101" pitchFamily="49" charset="-122"/>
            </a:endParaRPr>
          </a:p>
        </p:txBody>
      </p:sp>
      <p:sp>
        <p:nvSpPr>
          <p:cNvPr id="263177" name="Text Box 11"/>
          <p:cNvSpPr txBox="1">
            <a:spLocks noChangeArrowheads="1"/>
          </p:cNvSpPr>
          <p:nvPr/>
        </p:nvSpPr>
        <p:spPr bwMode="auto">
          <a:xfrm>
            <a:off x="6781800" y="2106613"/>
            <a:ext cx="2743200" cy="366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rgbClr val="A50021"/>
                </a:solidFill>
                <a:latin typeface="黑体" panose="02010609060101010101" pitchFamily="49" charset="-122"/>
                <a:ea typeface="黑体" panose="02010609060101010101" pitchFamily="49" charset="-122"/>
              </a:rPr>
              <a:t>主要操作系统</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DOS</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DOS</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XENIX</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DOS</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Windows 3.0 </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DOS</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Windows 3.1</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DOS</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Windows 3.1</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Windows 95</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Windows 98</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2000</a:t>
            </a:r>
          </a:p>
          <a:p>
            <a:pPr algn="ctr" eaLnBrk="1" hangingPunct="1">
              <a:spcBef>
                <a:spcPct val="50000"/>
              </a:spcBef>
            </a:pPr>
            <a:r>
              <a:rPr lang="en-US" altLang="zh-CN" sz="1800">
                <a:solidFill>
                  <a:srgbClr val="3333CC"/>
                </a:solidFill>
                <a:latin typeface="宋体" panose="02010600030101010101" pitchFamily="2" charset="-122"/>
                <a:cs typeface="Times New Roman" panose="02020603050405020304" pitchFamily="18" charset="0"/>
              </a:rPr>
              <a:t>Windows Me</a:t>
            </a:r>
            <a:r>
              <a:rPr lang="zh-CN" altLang="en-US" sz="1800">
                <a:solidFill>
                  <a:srgbClr val="3333CC"/>
                </a:solidFill>
                <a:latin typeface="宋体" panose="02010600030101010101" pitchFamily="2" charset="-122"/>
              </a:rPr>
              <a:t>、</a:t>
            </a:r>
            <a:r>
              <a:rPr lang="en-US" altLang="zh-CN" sz="1800">
                <a:solidFill>
                  <a:srgbClr val="3333CC"/>
                </a:solidFill>
                <a:latin typeface="宋体" panose="02010600030101010101" pitchFamily="2" charset="-122"/>
                <a:cs typeface="Times New Roman" panose="02020603050405020304" pitchFamily="18" charset="0"/>
              </a:rPr>
              <a:t>XP</a:t>
            </a:r>
            <a:endParaRPr lang="en-US" altLang="zh-CN" sz="1800">
              <a:solidFill>
                <a:srgbClr val="3333CC"/>
              </a:solidFill>
              <a:latin typeface="黑体" panose="02010609060101010101" pitchFamily="49" charset="-122"/>
              <a:ea typeface="黑体" panose="02010609060101010101" pitchFamily="49" charset="-122"/>
            </a:endParaRPr>
          </a:p>
        </p:txBody>
      </p:sp>
      <p:sp>
        <p:nvSpPr>
          <p:cNvPr id="263178" name="Line 12"/>
          <p:cNvSpPr>
            <a:spLocks noChangeShapeType="1"/>
          </p:cNvSpPr>
          <p:nvPr/>
        </p:nvSpPr>
        <p:spPr bwMode="auto">
          <a:xfrm>
            <a:off x="0" y="24876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79" name="Line 13"/>
          <p:cNvSpPr>
            <a:spLocks noChangeShapeType="1"/>
          </p:cNvSpPr>
          <p:nvPr/>
        </p:nvSpPr>
        <p:spPr bwMode="auto">
          <a:xfrm>
            <a:off x="0" y="28686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0" name="Line 14"/>
          <p:cNvSpPr>
            <a:spLocks noChangeShapeType="1"/>
          </p:cNvSpPr>
          <p:nvPr/>
        </p:nvSpPr>
        <p:spPr bwMode="auto">
          <a:xfrm>
            <a:off x="0" y="32496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1" name="Line 15"/>
          <p:cNvSpPr>
            <a:spLocks noChangeShapeType="1"/>
          </p:cNvSpPr>
          <p:nvPr/>
        </p:nvSpPr>
        <p:spPr bwMode="auto">
          <a:xfrm>
            <a:off x="0" y="37068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2" name="Line 16"/>
          <p:cNvSpPr>
            <a:spLocks noChangeShapeType="1"/>
          </p:cNvSpPr>
          <p:nvPr/>
        </p:nvSpPr>
        <p:spPr bwMode="auto">
          <a:xfrm>
            <a:off x="0" y="412115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3" name="Line 17"/>
          <p:cNvSpPr>
            <a:spLocks noChangeShapeType="1"/>
          </p:cNvSpPr>
          <p:nvPr/>
        </p:nvSpPr>
        <p:spPr bwMode="auto">
          <a:xfrm>
            <a:off x="0" y="4545013"/>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4" name="Line 18"/>
          <p:cNvSpPr>
            <a:spLocks noChangeShapeType="1"/>
          </p:cNvSpPr>
          <p:nvPr/>
        </p:nvSpPr>
        <p:spPr bwMode="auto">
          <a:xfrm>
            <a:off x="0" y="495458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5" name="Line 19"/>
          <p:cNvSpPr>
            <a:spLocks noChangeShapeType="1"/>
          </p:cNvSpPr>
          <p:nvPr/>
        </p:nvSpPr>
        <p:spPr bwMode="auto">
          <a:xfrm>
            <a:off x="0" y="537845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6" name="Line 20"/>
          <p:cNvSpPr>
            <a:spLocks noChangeShapeType="1"/>
          </p:cNvSpPr>
          <p:nvPr/>
        </p:nvSpPr>
        <p:spPr bwMode="auto">
          <a:xfrm>
            <a:off x="1795463"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7" name="Line 21"/>
          <p:cNvSpPr>
            <a:spLocks noChangeShapeType="1"/>
          </p:cNvSpPr>
          <p:nvPr/>
        </p:nvSpPr>
        <p:spPr bwMode="auto">
          <a:xfrm>
            <a:off x="2409825"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8" name="Line 22"/>
          <p:cNvSpPr>
            <a:spLocks noChangeShapeType="1"/>
          </p:cNvSpPr>
          <p:nvPr/>
        </p:nvSpPr>
        <p:spPr bwMode="auto">
          <a:xfrm>
            <a:off x="3795713"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89" name="Line 23"/>
          <p:cNvSpPr>
            <a:spLocks noChangeShapeType="1"/>
          </p:cNvSpPr>
          <p:nvPr/>
        </p:nvSpPr>
        <p:spPr bwMode="auto">
          <a:xfrm>
            <a:off x="4386263"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90" name="Line 24"/>
          <p:cNvSpPr>
            <a:spLocks noChangeShapeType="1"/>
          </p:cNvSpPr>
          <p:nvPr/>
        </p:nvSpPr>
        <p:spPr bwMode="auto">
          <a:xfrm>
            <a:off x="6091238"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91" name="Line 25"/>
          <p:cNvSpPr>
            <a:spLocks noChangeShapeType="1"/>
          </p:cNvSpPr>
          <p:nvPr/>
        </p:nvSpPr>
        <p:spPr bwMode="auto">
          <a:xfrm>
            <a:off x="7143750" y="2030413"/>
            <a:ext cx="0" cy="3810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192" name="Text Box 26"/>
          <p:cNvSpPr txBox="1">
            <a:spLocks noChangeArrowheads="1"/>
          </p:cNvSpPr>
          <p:nvPr/>
        </p:nvSpPr>
        <p:spPr bwMode="auto">
          <a:xfrm>
            <a:off x="2286000" y="1268413"/>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A3A3"/>
                </a:solidFill>
                <a:latin typeface="黑体" panose="02010609060101010101" pitchFamily="49" charset="-122"/>
                <a:ea typeface="黑体" panose="02010609060101010101" pitchFamily="49" charset="-122"/>
              </a:rPr>
              <a:t>表</a:t>
            </a:r>
            <a:r>
              <a:rPr lang="en-US" altLang="zh-CN">
                <a:solidFill>
                  <a:srgbClr val="FFA3A3"/>
                </a:solidFill>
                <a:latin typeface="黑体" panose="02010609060101010101" pitchFamily="49" charset="-122"/>
                <a:ea typeface="黑体" panose="02010609060101010101" pitchFamily="49" charset="-122"/>
              </a:rPr>
              <a:t>  PC</a:t>
            </a:r>
            <a:r>
              <a:rPr lang="zh-CN" altLang="en-US">
                <a:solidFill>
                  <a:srgbClr val="FFA3A3"/>
                </a:solidFill>
                <a:latin typeface="黑体" panose="02010609060101010101" pitchFamily="49" charset="-122"/>
                <a:ea typeface="黑体" panose="02010609060101010101" pitchFamily="49" charset="-122"/>
              </a:rPr>
              <a:t>系列机典型特性比较 </a:t>
            </a:r>
          </a:p>
        </p:txBody>
      </p:sp>
    </p:spTree>
  </p:cSld>
  <p:clrMapOvr>
    <a:masterClrMapping/>
  </p:clrMapOvr>
  <p:transition spd="med">
    <p:pull dir="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4E23D60-BBF6-46B5-973F-FAE357F4F659}" type="datetime1">
              <a:rPr lang="zh-CN" altLang="en-US" sz="1200" smtClean="0"/>
              <a:pPr>
                <a:spcBef>
                  <a:spcPct val="0"/>
                </a:spcBef>
                <a:buFontTx/>
                <a:buNone/>
              </a:pPr>
              <a:t>2021/9/4</a:t>
            </a:fld>
            <a:endParaRPr lang="en-US" altLang="zh-CN" sz="1200" smtClean="0"/>
          </a:p>
        </p:txBody>
      </p:sp>
      <p:sp>
        <p:nvSpPr>
          <p:cNvPr id="172037" name="Rectangle 2"/>
          <p:cNvSpPr>
            <a:spLocks noGrp="1" noChangeArrowheads="1"/>
          </p:cNvSpPr>
          <p:nvPr>
            <p:ph type="subTitle" idx="1"/>
          </p:nvPr>
        </p:nvSpPr>
        <p:spPr>
          <a:xfrm>
            <a:off x="266700" y="228600"/>
            <a:ext cx="8610600" cy="5791200"/>
          </a:xfrm>
        </p:spPr>
        <p:txBody>
          <a:bodyPr/>
          <a:lstStyle/>
          <a:p>
            <a:pPr marL="533400" indent="-533400" algn="l" eaLnBrk="1" hangingPunct="1">
              <a:lnSpc>
                <a:spcPts val="2600"/>
              </a:lnSpc>
              <a:spcBef>
                <a:spcPct val="10000"/>
              </a:spcBef>
            </a:pPr>
            <a:r>
              <a:rPr lang="zh-CN" altLang="en-US" sz="2000" dirty="0" smtClean="0">
                <a:latin typeface="微软雅黑" panose="020B0503020204020204" pitchFamily="34" charset="-122"/>
                <a:ea typeface="微软雅黑" panose="020B0503020204020204" pitchFamily="34" charset="-122"/>
              </a:rPr>
              <a:t>相同的指令系统，采用顺序执行、重迭、流水和并行处理方式</a:t>
            </a:r>
          </a:p>
          <a:p>
            <a:pPr marL="533400" indent="-533400" algn="l" eaLnBrk="1" hangingPunct="1">
              <a:lnSpc>
                <a:spcPts val="2600"/>
              </a:lnSpc>
              <a:spcBef>
                <a:spcPct val="10000"/>
              </a:spcBef>
            </a:pPr>
            <a:r>
              <a:rPr lang="zh-CN" altLang="en-US" sz="2000" dirty="0" smtClean="0">
                <a:latin typeface="微软雅黑" panose="020B0503020204020204" pitchFamily="34" charset="-122"/>
                <a:ea typeface="微软雅黑" panose="020B0503020204020204" pitchFamily="34" charset="-122"/>
              </a:rPr>
              <a:t>相同的</a:t>
            </a:r>
            <a:r>
              <a:rPr lang="en-US" altLang="zh-CN" sz="2000" dirty="0" smtClean="0">
                <a:latin typeface="微软雅黑" panose="020B0503020204020204" pitchFamily="34" charset="-122"/>
                <a:ea typeface="微软雅黑" panose="020B0503020204020204" pitchFamily="34" charset="-122"/>
              </a:rPr>
              <a:t>32</a:t>
            </a:r>
            <a:r>
              <a:rPr lang="zh-CN" altLang="en-US" sz="2000" dirty="0" smtClean="0">
                <a:latin typeface="微软雅黑" panose="020B0503020204020204" pitchFamily="34" charset="-122"/>
                <a:ea typeface="微软雅黑" panose="020B0503020204020204" pitchFamily="34" charset="-122"/>
              </a:rPr>
              <a:t>位字长，数据通路宽度为</a:t>
            </a:r>
            <a:r>
              <a:rPr lang="en-US" altLang="zh-CN" sz="2000" dirty="0" smtClean="0">
                <a:latin typeface="微软雅黑" panose="020B0503020204020204" pitchFamily="34" charset="-122"/>
                <a:ea typeface="微软雅黑" panose="020B0503020204020204" pitchFamily="34" charset="-122"/>
              </a:rPr>
              <a:t>8</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16</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32</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64</a:t>
            </a:r>
            <a:r>
              <a:rPr lang="zh-CN" altLang="en-US" sz="2000" dirty="0" smtClean="0">
                <a:latin typeface="微软雅黑" panose="020B0503020204020204" pitchFamily="34" charset="-122"/>
                <a:ea typeface="微软雅黑" panose="020B0503020204020204" pitchFamily="34" charset="-122"/>
              </a:rPr>
              <a:t>位。</a:t>
            </a:r>
          </a:p>
          <a:p>
            <a:pPr marL="533400" indent="-533400" algn="l" eaLnBrk="1" hangingPunct="1">
              <a:lnSpc>
                <a:spcPts val="2600"/>
              </a:lnSpc>
              <a:spcBef>
                <a:spcPct val="10000"/>
              </a:spcBef>
            </a:pPr>
            <a:r>
              <a:rPr lang="zh-CN" altLang="en-US" sz="2000" b="1" dirty="0" smtClean="0">
                <a:latin typeface="微软雅黑" panose="020B0503020204020204" pitchFamily="34" charset="-122"/>
                <a:ea typeface="微软雅黑" panose="020B0503020204020204" pitchFamily="34" charset="-122"/>
              </a:rPr>
              <a:t>如</a:t>
            </a:r>
            <a:r>
              <a:rPr lang="en-US" altLang="zh-CN" sz="2000" b="1" dirty="0" smtClean="0">
                <a:latin typeface="微软雅黑" panose="020B0503020204020204" pitchFamily="34" charset="-122"/>
                <a:ea typeface="微软雅黑" panose="020B0503020204020204" pitchFamily="34" charset="-122"/>
              </a:rPr>
              <a:t>PC</a:t>
            </a:r>
            <a:r>
              <a:rPr lang="zh-CN" altLang="en-US" sz="2000" b="1" dirty="0" smtClean="0">
                <a:latin typeface="微软雅黑" panose="020B0503020204020204" pitchFamily="34" charset="-122"/>
                <a:ea typeface="微软雅黑" panose="020B0503020204020204" pitchFamily="34" charset="-122"/>
              </a:rPr>
              <a:t>系列机有：</a:t>
            </a:r>
          </a:p>
          <a:p>
            <a:pPr marL="533400" indent="-533400" algn="l" eaLnBrk="1" hangingPunct="1">
              <a:lnSpc>
                <a:spcPts val="2600"/>
              </a:lnSpc>
              <a:spcBef>
                <a:spcPct val="10000"/>
              </a:spcBef>
            </a:pPr>
            <a:r>
              <a:rPr lang="zh-CN" altLang="en-US" sz="2000" dirty="0" smtClean="0">
                <a:latin typeface="微软雅黑" panose="020B0503020204020204" pitchFamily="34" charset="-122"/>
                <a:ea typeface="微软雅黑" panose="020B0503020204020204" pitchFamily="34" charset="-122"/>
              </a:rPr>
              <a:t>     </a:t>
            </a:r>
            <a:r>
              <a:rPr lang="zh-CN" altLang="en-US" sz="2000" b="1" dirty="0" smtClean="0">
                <a:solidFill>
                  <a:schemeClr val="accent2"/>
                </a:solidFill>
                <a:latin typeface="微软雅黑" panose="020B0503020204020204" pitchFamily="34" charset="-122"/>
                <a:ea typeface="微软雅黑" panose="020B0503020204020204" pitchFamily="34" charset="-122"/>
              </a:rPr>
              <a:t>不同主频</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4.7MHz</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500MHz</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1GHz</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2.4GHz, 3GHz, …  </a:t>
            </a:r>
          </a:p>
          <a:p>
            <a:pPr marL="533400" indent="-533400" algn="l" eaLnBrk="1" hangingPunct="1">
              <a:lnSpc>
                <a:spcPts val="2600"/>
              </a:lnSpc>
              <a:spcBef>
                <a:spcPct val="10000"/>
              </a:spcBef>
            </a:pPr>
            <a:r>
              <a:rPr lang="en-US" altLang="zh-CN" sz="2000" dirty="0" smtClean="0">
                <a:latin typeface="微软雅黑" panose="020B0503020204020204" pitchFamily="34" charset="-122"/>
                <a:ea typeface="微软雅黑" panose="020B0503020204020204" pitchFamily="34" charset="-122"/>
              </a:rPr>
              <a:t>     </a:t>
            </a:r>
            <a:r>
              <a:rPr lang="zh-CN" altLang="en-US" sz="2000" b="1" dirty="0" smtClean="0">
                <a:solidFill>
                  <a:schemeClr val="accent2"/>
                </a:solidFill>
                <a:latin typeface="微软雅黑" panose="020B0503020204020204" pitchFamily="34" charset="-122"/>
                <a:ea typeface="微软雅黑" panose="020B0503020204020204" pitchFamily="34" charset="-122"/>
              </a:rPr>
              <a:t>不同扩展</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 Pro</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 MMX</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 SSE</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 SSE2</a:t>
            </a:r>
          </a:p>
          <a:p>
            <a:pPr marL="533400" indent="-533400" algn="l" eaLnBrk="1" hangingPunct="1">
              <a:lnSpc>
                <a:spcPts val="2600"/>
              </a:lnSpc>
              <a:spcBef>
                <a:spcPct val="10000"/>
              </a:spcBef>
            </a:pPr>
            <a:r>
              <a:rPr lang="en-US" altLang="zh-CN" sz="2000" dirty="0" smtClean="0">
                <a:latin typeface="微软雅黑" panose="020B0503020204020204" pitchFamily="34" charset="-122"/>
                <a:ea typeface="微软雅黑" panose="020B0503020204020204" pitchFamily="34" charset="-122"/>
              </a:rPr>
              <a:t>     </a:t>
            </a:r>
            <a:r>
              <a:rPr lang="zh-CN" altLang="en-US" sz="2000" b="1" dirty="0" smtClean="0">
                <a:solidFill>
                  <a:schemeClr val="accent2"/>
                </a:solidFill>
                <a:latin typeface="微软雅黑" panose="020B0503020204020204" pitchFamily="34" charset="-122"/>
                <a:ea typeface="微软雅黑" panose="020B0503020204020204" pitchFamily="34" charset="-122"/>
              </a:rPr>
              <a:t>不同</a:t>
            </a:r>
            <a:r>
              <a:rPr lang="en-US" altLang="zh-CN" sz="2000" b="1" dirty="0" smtClean="0">
                <a:solidFill>
                  <a:schemeClr val="accent2"/>
                </a:solidFill>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Pentium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Celeron</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Xeon</a:t>
            </a:r>
          </a:p>
          <a:p>
            <a:pPr marL="533400" indent="-533400" algn="l" eaLnBrk="1" hangingPunct="1">
              <a:lnSpc>
                <a:spcPts val="2600"/>
              </a:lnSpc>
              <a:spcBef>
                <a:spcPct val="10000"/>
              </a:spcBef>
            </a:pPr>
            <a:r>
              <a:rPr lang="en-US" altLang="zh-CN" sz="2000" dirty="0" smtClean="0">
                <a:latin typeface="微软雅黑" panose="020B0503020204020204" pitchFamily="34" charset="-122"/>
                <a:ea typeface="微软雅黑" panose="020B0503020204020204" pitchFamily="34" charset="-122"/>
              </a:rPr>
              <a:t>     </a:t>
            </a:r>
            <a:r>
              <a:rPr lang="zh-CN" altLang="en-US" sz="2000" b="1" dirty="0" smtClean="0">
                <a:solidFill>
                  <a:schemeClr val="accent2"/>
                </a:solidFill>
                <a:latin typeface="微软雅黑" panose="020B0503020204020204" pitchFamily="34" charset="-122"/>
                <a:ea typeface="微软雅黑" panose="020B0503020204020204" pitchFamily="34" charset="-122"/>
              </a:rPr>
              <a:t>不同字长</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8</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16</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32</a:t>
            </a:r>
            <a:r>
              <a:rPr lang="zh-CN" altLang="en-US" sz="2000" dirty="0" smtClean="0">
                <a:latin typeface="微软雅黑" panose="020B0503020204020204" pitchFamily="34" charset="-122"/>
                <a:ea typeface="微软雅黑" panose="020B0503020204020204" pitchFamily="34" charset="-122"/>
              </a:rPr>
              <a:t>位、</a:t>
            </a:r>
            <a:r>
              <a:rPr lang="en-US" altLang="zh-CN" sz="2000" dirty="0" smtClean="0">
                <a:latin typeface="微软雅黑" panose="020B0503020204020204" pitchFamily="34" charset="-122"/>
                <a:ea typeface="微软雅黑" panose="020B0503020204020204" pitchFamily="34" charset="-122"/>
              </a:rPr>
              <a:t>64</a:t>
            </a:r>
            <a:r>
              <a:rPr lang="zh-CN" altLang="en-US" sz="2000" dirty="0" smtClean="0">
                <a:latin typeface="微软雅黑" panose="020B0503020204020204" pitchFamily="34" charset="-122"/>
                <a:ea typeface="微软雅黑" panose="020B0503020204020204" pitchFamily="34" charset="-122"/>
              </a:rPr>
              <a:t>位</a:t>
            </a:r>
          </a:p>
        </p:txBody>
      </p:sp>
      <p:sp>
        <p:nvSpPr>
          <p:cNvPr id="6" name="Rectangle 2"/>
          <p:cNvSpPr txBox="1">
            <a:spLocks noChangeArrowheads="1"/>
          </p:cNvSpPr>
          <p:nvPr/>
        </p:nvSpPr>
        <p:spPr bwMode="auto">
          <a:xfrm>
            <a:off x="179388" y="3068638"/>
            <a:ext cx="84582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kumimoji="1" sz="2800">
                <a:solidFill>
                  <a:schemeClr val="tx1"/>
                </a:solidFill>
                <a:latin typeface="+mn-lt"/>
                <a:ea typeface="+mn-ea"/>
                <a:cs typeface="+mn-cs"/>
              </a:defRPr>
            </a:lvl1pPr>
            <a:lvl2pPr marL="457200" indent="0" algn="ctr" rtl="0" eaLnBrk="0" fontAlgn="base" hangingPunct="0">
              <a:spcBef>
                <a:spcPct val="20000"/>
              </a:spcBef>
              <a:spcAft>
                <a:spcPct val="0"/>
              </a:spcAft>
              <a:buNone/>
              <a:defRPr kumimoji="1" sz="2400">
                <a:solidFill>
                  <a:schemeClr val="tx1"/>
                </a:solidFill>
                <a:latin typeface="+mn-lt"/>
                <a:ea typeface="+mn-ea"/>
              </a:defRPr>
            </a:lvl2pPr>
            <a:lvl3pPr marL="914400" indent="0" algn="ctr" rtl="0" eaLnBrk="0" fontAlgn="base" hangingPunct="0">
              <a:spcBef>
                <a:spcPct val="20000"/>
              </a:spcBef>
              <a:spcAft>
                <a:spcPct val="0"/>
              </a:spcAft>
              <a:buNone/>
              <a:defRPr kumimoji="1" sz="2000">
                <a:solidFill>
                  <a:schemeClr val="tx1"/>
                </a:solidFill>
                <a:latin typeface="+mn-lt"/>
                <a:ea typeface="+mn-ea"/>
              </a:defRPr>
            </a:lvl3pPr>
            <a:lvl4pPr marL="1371600" indent="0" algn="ctr" rtl="0" eaLnBrk="0" fontAlgn="base" hangingPunct="0">
              <a:spcBef>
                <a:spcPct val="20000"/>
              </a:spcBef>
              <a:spcAft>
                <a:spcPct val="0"/>
              </a:spcAft>
              <a:buNone/>
              <a:defRPr kumimoji="1">
                <a:solidFill>
                  <a:schemeClr val="tx1"/>
                </a:solidFill>
                <a:latin typeface="+mn-lt"/>
                <a:ea typeface="+mn-ea"/>
              </a:defRPr>
            </a:lvl4pPr>
            <a:lvl5pPr marL="1828800" indent="0" algn="ctr" rtl="0" eaLnBrk="0" fontAlgn="base" hangingPunct="0">
              <a:spcBef>
                <a:spcPct val="20000"/>
              </a:spcBef>
              <a:spcAft>
                <a:spcPct val="0"/>
              </a:spcAft>
              <a:buNone/>
              <a:defRPr kumimoji="1">
                <a:solidFill>
                  <a:schemeClr val="tx1"/>
                </a:solidFill>
                <a:latin typeface="+mn-lt"/>
                <a:ea typeface="+mn-ea"/>
              </a:defRPr>
            </a:lvl5pPr>
            <a:lvl6pPr marL="2286000" indent="0" algn="ctr" rtl="0" fontAlgn="base">
              <a:spcBef>
                <a:spcPct val="20000"/>
              </a:spcBef>
              <a:spcAft>
                <a:spcPct val="0"/>
              </a:spcAft>
              <a:buNone/>
              <a:defRPr kumimoji="1">
                <a:solidFill>
                  <a:schemeClr val="tx1"/>
                </a:solidFill>
                <a:latin typeface="+mn-lt"/>
                <a:ea typeface="+mn-ea"/>
              </a:defRPr>
            </a:lvl6pPr>
            <a:lvl7pPr marL="2743200" indent="0" algn="ctr" rtl="0" fontAlgn="base">
              <a:spcBef>
                <a:spcPct val="20000"/>
              </a:spcBef>
              <a:spcAft>
                <a:spcPct val="0"/>
              </a:spcAft>
              <a:buNone/>
              <a:defRPr kumimoji="1">
                <a:solidFill>
                  <a:schemeClr val="tx1"/>
                </a:solidFill>
                <a:latin typeface="+mn-lt"/>
                <a:ea typeface="+mn-ea"/>
              </a:defRPr>
            </a:lvl7pPr>
            <a:lvl8pPr marL="3200400" indent="0" algn="ctr" rtl="0" fontAlgn="base">
              <a:spcBef>
                <a:spcPct val="20000"/>
              </a:spcBef>
              <a:spcAft>
                <a:spcPct val="0"/>
              </a:spcAft>
              <a:buNone/>
              <a:defRPr kumimoji="1">
                <a:solidFill>
                  <a:schemeClr val="tx1"/>
                </a:solidFill>
                <a:latin typeface="+mn-lt"/>
                <a:ea typeface="+mn-ea"/>
              </a:defRPr>
            </a:lvl8pPr>
            <a:lvl9pPr marL="3657600" indent="0" algn="ctr" rtl="0" fontAlgn="base">
              <a:spcBef>
                <a:spcPct val="20000"/>
              </a:spcBef>
              <a:spcAft>
                <a:spcPct val="0"/>
              </a:spcAft>
              <a:buNone/>
              <a:defRPr kumimoji="1">
                <a:solidFill>
                  <a:schemeClr val="tx1"/>
                </a:solidFill>
                <a:latin typeface="+mn-lt"/>
                <a:ea typeface="+mn-ea"/>
              </a:defRPr>
            </a:lvl9pPr>
          </a:lstStyle>
          <a:p>
            <a:pPr algn="l" eaLnBrk="1" hangingPunct="1">
              <a:defRPr/>
            </a:pPr>
            <a:r>
              <a:rPr lang="en-US" altLang="zh-CN" sz="2000" b="1" kern="0" dirty="0" smtClean="0">
                <a:solidFill>
                  <a:srgbClr val="FF0000"/>
                </a:solidFill>
                <a:latin typeface="微软雅黑" panose="020B0503020204020204" pitchFamily="34" charset="-122"/>
                <a:ea typeface="微软雅黑" panose="020B0503020204020204" pitchFamily="34" charset="-122"/>
              </a:rPr>
              <a:t> </a:t>
            </a:r>
            <a:r>
              <a:rPr lang="zh-CN" altLang="en-US" sz="2000" b="1" kern="0" dirty="0" smtClean="0">
                <a:solidFill>
                  <a:srgbClr val="FF0000"/>
                </a:solidFill>
                <a:latin typeface="微软雅黑" panose="020B0503020204020204" pitchFamily="34" charset="-122"/>
                <a:ea typeface="微软雅黑" panose="020B0503020204020204" pitchFamily="34" charset="-122"/>
              </a:rPr>
              <a:t>采用系列机方法的主要优点：</a:t>
            </a:r>
            <a:endParaRPr lang="zh-CN" altLang="en-US" sz="2000" b="1" kern="0" dirty="0" smtClean="0">
              <a:latin typeface="微软雅黑" panose="020B0503020204020204" pitchFamily="34" charset="-122"/>
              <a:ea typeface="微软雅黑" panose="020B0503020204020204" pitchFamily="34" charset="-122"/>
            </a:endParaRPr>
          </a:p>
          <a:p>
            <a:pPr algn="l" eaLnBrk="1" hangingPunct="1">
              <a:defRPr/>
            </a:pPr>
            <a:r>
              <a:rPr lang="zh-CN" altLang="en-US" sz="2000" kern="0" dirty="0" smtClean="0">
                <a:latin typeface="微软雅黑" panose="020B0503020204020204" pitchFamily="34" charset="-122"/>
                <a:ea typeface="微软雅黑" panose="020B0503020204020204" pitchFamily="34" charset="-122"/>
              </a:rPr>
              <a:t>   </a:t>
            </a:r>
            <a:r>
              <a:rPr lang="en-US" altLang="zh-CN" sz="2000" b="1" kern="0" dirty="0" smtClean="0">
                <a:latin typeface="微软雅黑" panose="020B0503020204020204" pitchFamily="34" charset="-122"/>
                <a:ea typeface="微软雅黑" panose="020B0503020204020204" pitchFamily="34" charset="-122"/>
              </a:rPr>
              <a:t>(1) </a:t>
            </a:r>
            <a:r>
              <a:rPr lang="zh-CN" altLang="en-US" sz="2000" b="1" kern="0" dirty="0" smtClean="0">
                <a:latin typeface="微软雅黑" panose="020B0503020204020204" pitchFamily="34" charset="-122"/>
                <a:ea typeface="微软雅黑" panose="020B0503020204020204" pitchFamily="34" charset="-122"/>
              </a:rPr>
              <a:t>系列机之间软件兼容，可移植性好</a:t>
            </a:r>
          </a:p>
          <a:p>
            <a:pPr algn="l" eaLnBrk="1" hangingPunct="1">
              <a:defRPr/>
            </a:pPr>
            <a:r>
              <a:rPr lang="zh-CN" altLang="en-US" sz="2000" b="1" kern="0" dirty="0" smtClean="0">
                <a:latin typeface="微软雅黑" panose="020B0503020204020204" pitchFamily="34" charset="-122"/>
                <a:ea typeface="微软雅黑" panose="020B0503020204020204" pitchFamily="34" charset="-122"/>
              </a:rPr>
              <a:t>   </a:t>
            </a:r>
            <a:r>
              <a:rPr lang="en-US" altLang="zh-CN" sz="2000" b="1" kern="0" dirty="0" smtClean="0">
                <a:latin typeface="微软雅黑" panose="020B0503020204020204" pitchFamily="34" charset="-122"/>
                <a:ea typeface="微软雅黑" panose="020B0503020204020204" pitchFamily="34" charset="-122"/>
              </a:rPr>
              <a:t>(2)</a:t>
            </a:r>
            <a:r>
              <a:rPr lang="zh-CN" altLang="en-US" sz="2000" b="1" kern="0" dirty="0" smtClean="0">
                <a:latin typeface="微软雅黑" panose="020B0503020204020204" pitchFamily="34" charset="-122"/>
                <a:ea typeface="微软雅黑" panose="020B0503020204020204" pitchFamily="34" charset="-122"/>
              </a:rPr>
              <a:t>在统一数据结构和指令系统的基础上，便于组成多机系统和网络；</a:t>
            </a:r>
          </a:p>
          <a:p>
            <a:pPr algn="l" eaLnBrk="1" hangingPunct="1">
              <a:defRPr/>
            </a:pPr>
            <a:r>
              <a:rPr lang="zh-CN" altLang="en-US" sz="2000" b="1" kern="0" dirty="0" smtClean="0">
                <a:latin typeface="微软雅黑" panose="020B0503020204020204" pitchFamily="34" charset="-122"/>
                <a:ea typeface="微软雅黑" panose="020B0503020204020204" pitchFamily="34" charset="-122"/>
              </a:rPr>
              <a:t>   </a:t>
            </a:r>
            <a:r>
              <a:rPr lang="en-US" altLang="zh-CN" sz="2000" b="1" kern="0" dirty="0" smtClean="0">
                <a:latin typeface="微软雅黑" panose="020B0503020204020204" pitchFamily="34" charset="-122"/>
                <a:ea typeface="微软雅黑" panose="020B0503020204020204" pitchFamily="34" charset="-122"/>
              </a:rPr>
              <a:t>(3)</a:t>
            </a:r>
            <a:r>
              <a:rPr lang="zh-CN" altLang="en-US" sz="2000" b="1" kern="0" dirty="0" smtClean="0">
                <a:latin typeface="微软雅黑" panose="020B0503020204020204" pitchFamily="34" charset="-122"/>
                <a:ea typeface="微软雅黑" panose="020B0503020204020204" pitchFamily="34" charset="-122"/>
              </a:rPr>
              <a:t>插件、接口等相互兼容</a:t>
            </a:r>
          </a:p>
          <a:p>
            <a:pPr algn="l" eaLnBrk="1" hangingPunct="1">
              <a:defRPr/>
            </a:pPr>
            <a:r>
              <a:rPr lang="zh-CN" altLang="en-US" sz="2000" b="1" kern="0" dirty="0" smtClean="0">
                <a:latin typeface="微软雅黑" panose="020B0503020204020204" pitchFamily="34" charset="-122"/>
                <a:ea typeface="微软雅黑" panose="020B0503020204020204" pitchFamily="34" charset="-122"/>
              </a:rPr>
              <a:t>   </a:t>
            </a:r>
            <a:r>
              <a:rPr lang="en-US" altLang="zh-CN" sz="2000" b="1" kern="0" dirty="0" smtClean="0">
                <a:latin typeface="微软雅黑" panose="020B0503020204020204" pitchFamily="34" charset="-122"/>
                <a:ea typeface="微软雅黑" panose="020B0503020204020204" pitchFamily="34" charset="-122"/>
              </a:rPr>
              <a:t>(4) </a:t>
            </a:r>
            <a:r>
              <a:rPr lang="zh-CN" altLang="en-US" sz="2000" b="1" kern="0" dirty="0" smtClean="0">
                <a:latin typeface="微软雅黑" panose="020B0503020204020204" pitchFamily="34" charset="-122"/>
                <a:ea typeface="微软雅黑" panose="020B0503020204020204" pitchFamily="34" charset="-122"/>
              </a:rPr>
              <a:t>便于维修、培训</a:t>
            </a:r>
          </a:p>
          <a:p>
            <a:pPr algn="l" eaLnBrk="1" hangingPunct="1">
              <a:defRPr/>
            </a:pPr>
            <a:r>
              <a:rPr lang="zh-CN" altLang="en-US" sz="2000" b="1" kern="0" dirty="0" smtClean="0">
                <a:latin typeface="微软雅黑" panose="020B0503020204020204" pitchFamily="34" charset="-122"/>
                <a:ea typeface="微软雅黑" panose="020B0503020204020204" pitchFamily="34" charset="-122"/>
              </a:rPr>
              <a:t>   </a:t>
            </a:r>
            <a:r>
              <a:rPr lang="en-US" altLang="zh-CN" sz="2000" b="1" kern="0" dirty="0" smtClean="0">
                <a:latin typeface="微软雅黑" panose="020B0503020204020204" pitchFamily="34" charset="-122"/>
                <a:ea typeface="微软雅黑" panose="020B0503020204020204" pitchFamily="34" charset="-122"/>
              </a:rPr>
              <a:t>(5) </a:t>
            </a:r>
            <a:r>
              <a:rPr lang="zh-CN" altLang="en-US" sz="2000" b="1" kern="0" dirty="0" smtClean="0">
                <a:latin typeface="微软雅黑" panose="020B0503020204020204" pitchFamily="34" charset="-122"/>
                <a:ea typeface="微软雅黑" panose="020B0503020204020204" pitchFamily="34" charset="-122"/>
              </a:rPr>
              <a:t>有利于提高产量、降低成本</a:t>
            </a:r>
          </a:p>
          <a:p>
            <a:pPr algn="l" eaLnBrk="1" hangingPunct="1">
              <a:defRPr/>
            </a:pPr>
            <a:r>
              <a:rPr lang="zh-CN" altLang="en-US" sz="2000" b="1" kern="0"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kern="0" dirty="0" smtClean="0">
                <a:solidFill>
                  <a:srgbClr val="0000FF"/>
                </a:solidFill>
                <a:latin typeface="微软雅黑" panose="020B0503020204020204" pitchFamily="34" charset="-122"/>
                <a:ea typeface="微软雅黑" panose="020B0503020204020204" pitchFamily="34" charset="-122"/>
              </a:rPr>
              <a:t>采用系列机方法的主要缺点：</a:t>
            </a:r>
          </a:p>
          <a:p>
            <a:pPr algn="l" eaLnBrk="1" hangingPunct="1">
              <a:defRPr/>
            </a:pPr>
            <a:r>
              <a:rPr lang="zh-CN" altLang="en-US" sz="2000" kern="0" dirty="0" smtClean="0">
                <a:latin typeface="微软雅黑" panose="020B0503020204020204" pitchFamily="34" charset="-122"/>
                <a:ea typeface="微软雅黑" panose="020B0503020204020204" pitchFamily="34" charset="-122"/>
              </a:rPr>
              <a:t>   </a:t>
            </a:r>
            <a:r>
              <a:rPr lang="zh-CN" altLang="en-US" sz="2000" b="1" kern="0" dirty="0" smtClean="0">
                <a:latin typeface="微软雅黑" panose="020B0503020204020204" pitchFamily="34" charset="-122"/>
                <a:ea typeface="微软雅黑" panose="020B0503020204020204" pitchFamily="34" charset="-122"/>
              </a:rPr>
              <a:t>限制了计算机系统结构的发展</a:t>
            </a:r>
          </a:p>
          <a:p>
            <a:pPr algn="l" eaLnBrk="1" hangingPunct="1">
              <a:defRPr/>
            </a:pPr>
            <a:r>
              <a:rPr lang="zh-CN" altLang="en-US" sz="2000" kern="0" dirty="0" smtClean="0">
                <a:latin typeface="微软雅黑" panose="020B0503020204020204" pitchFamily="34" charset="-122"/>
                <a:ea typeface="微软雅黑" panose="020B0503020204020204" pitchFamily="34" charset="-122"/>
              </a:rPr>
              <a:t>   如</a:t>
            </a:r>
            <a:r>
              <a:rPr lang="en-US" altLang="zh-CN" sz="2000" kern="0" dirty="0" smtClean="0">
                <a:latin typeface="微软雅黑" panose="020B0503020204020204" pitchFamily="34" charset="-122"/>
                <a:ea typeface="微软雅黑" panose="020B0503020204020204" pitchFamily="34" charset="-122"/>
              </a:rPr>
              <a:t>PC</a:t>
            </a:r>
            <a:r>
              <a:rPr lang="zh-CN" altLang="en-US" sz="2000" kern="0" dirty="0" smtClean="0">
                <a:latin typeface="微软雅黑" panose="020B0503020204020204" pitchFamily="34" charset="-122"/>
                <a:ea typeface="微软雅黑" panose="020B0503020204020204" pitchFamily="34" charset="-122"/>
              </a:rPr>
              <a:t>系列机，其系统结构非常落后，使用也最普及</a:t>
            </a:r>
          </a:p>
        </p:txBody>
      </p:sp>
      <p:sp>
        <p:nvSpPr>
          <p:cNvPr id="26419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419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FD06C40-2AB9-48B8-9306-4B3C1CE799FC}" type="slidenum">
              <a:rPr lang="en-US" altLang="zh-CN" sz="1200" smtClean="0"/>
              <a:pPr>
                <a:spcBef>
                  <a:spcPct val="0"/>
                </a:spcBef>
                <a:buFontTx/>
                <a:buNone/>
              </a:pPr>
              <a:t>168</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037">
                                            <p:txEl>
                                              <p:pRg st="0" end="0"/>
                                            </p:txEl>
                                          </p:spTgt>
                                        </p:tgtEl>
                                        <p:attrNameLst>
                                          <p:attrName>style.visibility</p:attrName>
                                        </p:attrNameLst>
                                      </p:cBhvr>
                                      <p:to>
                                        <p:strVal val="visible"/>
                                      </p:to>
                                    </p:set>
                                    <p:anim calcmode="lin" valueType="num">
                                      <p:cBhvr additive="base">
                                        <p:cTn id="7" dur="500" fill="hold"/>
                                        <p:tgtEl>
                                          <p:spTgt spid="1720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2037">
                                            <p:txEl>
                                              <p:pRg st="1" end="1"/>
                                            </p:txEl>
                                          </p:spTgt>
                                        </p:tgtEl>
                                        <p:attrNameLst>
                                          <p:attrName>style.visibility</p:attrName>
                                        </p:attrNameLst>
                                      </p:cBhvr>
                                      <p:to>
                                        <p:strVal val="visible"/>
                                      </p:to>
                                    </p:set>
                                    <p:anim calcmode="lin" valueType="num">
                                      <p:cBhvr additive="base">
                                        <p:cTn id="11" dur="500" fill="hold"/>
                                        <p:tgtEl>
                                          <p:spTgt spid="1720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20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2037">
                                            <p:txEl>
                                              <p:pRg st="2" end="2"/>
                                            </p:txEl>
                                          </p:spTgt>
                                        </p:tgtEl>
                                        <p:attrNameLst>
                                          <p:attrName>style.visibility</p:attrName>
                                        </p:attrNameLst>
                                      </p:cBhvr>
                                      <p:to>
                                        <p:strVal val="visible"/>
                                      </p:to>
                                    </p:set>
                                    <p:anim calcmode="lin" valueType="num">
                                      <p:cBhvr additive="base">
                                        <p:cTn id="15" dur="500" fill="hold"/>
                                        <p:tgtEl>
                                          <p:spTgt spid="17203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203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2037">
                                            <p:txEl>
                                              <p:pRg st="3" end="3"/>
                                            </p:txEl>
                                          </p:spTgt>
                                        </p:tgtEl>
                                        <p:attrNameLst>
                                          <p:attrName>style.visibility</p:attrName>
                                        </p:attrNameLst>
                                      </p:cBhvr>
                                      <p:to>
                                        <p:strVal val="visible"/>
                                      </p:to>
                                    </p:set>
                                    <p:anim calcmode="lin" valueType="num">
                                      <p:cBhvr additive="base">
                                        <p:cTn id="19" dur="500" fill="hold"/>
                                        <p:tgtEl>
                                          <p:spTgt spid="17203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2037">
                                            <p:txEl>
                                              <p:pRg st="4" end="4"/>
                                            </p:txEl>
                                          </p:spTgt>
                                        </p:tgtEl>
                                        <p:attrNameLst>
                                          <p:attrName>style.visibility</p:attrName>
                                        </p:attrNameLst>
                                      </p:cBhvr>
                                      <p:to>
                                        <p:strVal val="visible"/>
                                      </p:to>
                                    </p:set>
                                    <p:anim calcmode="lin" valueType="num">
                                      <p:cBhvr additive="base">
                                        <p:cTn id="23" dur="500" fill="hold"/>
                                        <p:tgtEl>
                                          <p:spTgt spid="17203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203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2037">
                                            <p:txEl>
                                              <p:pRg st="5" end="5"/>
                                            </p:txEl>
                                          </p:spTgt>
                                        </p:tgtEl>
                                        <p:attrNameLst>
                                          <p:attrName>style.visibility</p:attrName>
                                        </p:attrNameLst>
                                      </p:cBhvr>
                                      <p:to>
                                        <p:strVal val="visible"/>
                                      </p:to>
                                    </p:set>
                                    <p:anim calcmode="lin" valueType="num">
                                      <p:cBhvr additive="base">
                                        <p:cTn id="27" dur="500" fill="hold"/>
                                        <p:tgtEl>
                                          <p:spTgt spid="17203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203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2037">
                                            <p:txEl>
                                              <p:pRg st="6" end="6"/>
                                            </p:txEl>
                                          </p:spTgt>
                                        </p:tgtEl>
                                        <p:attrNameLst>
                                          <p:attrName>style.visibility</p:attrName>
                                        </p:attrNameLst>
                                      </p:cBhvr>
                                      <p:to>
                                        <p:strVal val="visible"/>
                                      </p:to>
                                    </p:set>
                                    <p:anim calcmode="lin" valueType="num">
                                      <p:cBhvr additive="base">
                                        <p:cTn id="31" dur="500" fill="hold"/>
                                        <p:tgtEl>
                                          <p:spTgt spid="17203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20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build="allAtOnce"/>
      <p:bldP spid="6"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CF0B581-0561-4076-B47A-ADA844EB5EA9}" type="datetime1">
              <a:rPr lang="zh-CN" altLang="en-US" sz="1200" smtClean="0"/>
              <a:pPr>
                <a:spcBef>
                  <a:spcPct val="0"/>
                </a:spcBef>
                <a:buFontTx/>
                <a:buNone/>
              </a:pPr>
              <a:t>2021/9/4</a:t>
            </a:fld>
            <a:endParaRPr lang="en-US" altLang="zh-CN" sz="1200" smtClean="0"/>
          </a:p>
        </p:txBody>
      </p:sp>
      <p:sp>
        <p:nvSpPr>
          <p:cNvPr id="270338" name="PPBand283"/>
          <p:cNvSpPr txBox="1">
            <a:spLocks noChangeArrowheads="1"/>
          </p:cNvSpPr>
          <p:nvPr/>
        </p:nvSpPr>
        <p:spPr bwMode="auto">
          <a:xfrm>
            <a:off x="342900" y="1457325"/>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t>    </a:t>
            </a:r>
            <a:r>
              <a:rPr lang="zh-CN" altLang="en-US" b="1"/>
              <a:t>影响：为保持软件兼容性，系列机要求系</a:t>
            </a:r>
          </a:p>
          <a:p>
            <a:pPr eaLnBrk="1" hangingPunct="1">
              <a:spcBef>
                <a:spcPct val="0"/>
              </a:spcBef>
              <a:buFontTx/>
              <a:buNone/>
            </a:pPr>
            <a:r>
              <a:rPr lang="zh-CN" altLang="en-US" b="1"/>
              <a:t>统结构基本不变，又限制了系统结构的发展。</a:t>
            </a:r>
          </a:p>
        </p:txBody>
      </p:sp>
      <p:sp>
        <p:nvSpPr>
          <p:cNvPr id="270339" name="PPBand284"/>
          <p:cNvSpPr txBox="1">
            <a:spLocks noChangeArrowheads="1"/>
          </p:cNvSpPr>
          <p:nvPr/>
        </p:nvSpPr>
        <p:spPr bwMode="auto">
          <a:xfrm>
            <a:off x="228600" y="25908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宋体" panose="02010600030101010101" pitchFamily="2" charset="-122"/>
              </a:rPr>
              <a:t>  </a:t>
            </a:r>
            <a:r>
              <a:rPr lang="zh-CN" altLang="en-US" b="1">
                <a:latin typeface="宋体" panose="02010600030101010101" pitchFamily="2" charset="-122"/>
              </a:rPr>
              <a:t>软件兼容种类：向上</a:t>
            </a:r>
            <a:r>
              <a:rPr lang="en-US" altLang="zh-CN" b="1">
                <a:latin typeface="宋体" panose="02010600030101010101" pitchFamily="2" charset="-122"/>
              </a:rPr>
              <a:t>/</a:t>
            </a:r>
            <a:r>
              <a:rPr lang="zh-CN" altLang="en-US" b="1">
                <a:latin typeface="宋体" panose="02010600030101010101" pitchFamily="2" charset="-122"/>
              </a:rPr>
              <a:t>下、向前</a:t>
            </a:r>
            <a:r>
              <a:rPr lang="en-US" altLang="zh-CN" b="1">
                <a:latin typeface="宋体" panose="02010600030101010101" pitchFamily="2" charset="-122"/>
              </a:rPr>
              <a:t>/</a:t>
            </a:r>
            <a:r>
              <a:rPr lang="zh-CN" altLang="en-US" b="1">
                <a:latin typeface="宋体" panose="02010600030101010101" pitchFamily="2" charset="-122"/>
              </a:rPr>
              <a:t>后兼容。</a:t>
            </a:r>
            <a:endParaRPr lang="zh-CN" altLang="en-US" b="1"/>
          </a:p>
        </p:txBody>
      </p:sp>
      <p:sp>
        <p:nvSpPr>
          <p:cNvPr id="265221" name="PPBand285"/>
          <p:cNvSpPr txBox="1">
            <a:spLocks noChangeArrowheads="1"/>
          </p:cNvSpPr>
          <p:nvPr/>
        </p:nvSpPr>
        <p:spPr bwMode="auto">
          <a:xfrm>
            <a:off x="228600" y="228600"/>
            <a:ext cx="8534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0066FF"/>
                </a:solidFill>
              </a:rPr>
              <a:t>    </a:t>
            </a:r>
            <a:r>
              <a:rPr lang="zh-CN" altLang="en-US" b="1">
                <a:solidFill>
                  <a:srgbClr val="0066FF"/>
                </a:solidFill>
              </a:rPr>
              <a:t>兼容机：具有相同系统结构或对原系统结构进行扩充，不同组成或实现技术，其性能不一定比系列机差。</a:t>
            </a:r>
            <a:endParaRPr lang="zh-CN" altLang="en-US" b="1"/>
          </a:p>
        </p:txBody>
      </p:sp>
      <p:grpSp>
        <p:nvGrpSpPr>
          <p:cNvPr id="2" name="Group 5"/>
          <p:cNvGrpSpPr>
            <a:grpSpLocks/>
          </p:cNvGrpSpPr>
          <p:nvPr/>
        </p:nvGrpSpPr>
        <p:grpSpPr bwMode="auto">
          <a:xfrm>
            <a:off x="914400" y="3048000"/>
            <a:ext cx="6867525" cy="2782888"/>
            <a:chOff x="806" y="286"/>
            <a:chExt cx="4326" cy="2407"/>
          </a:xfrm>
        </p:grpSpPr>
        <p:sp>
          <p:nvSpPr>
            <p:cNvPr id="265226" name="Line 6"/>
            <p:cNvSpPr>
              <a:spLocks noChangeShapeType="1"/>
            </p:cNvSpPr>
            <p:nvPr/>
          </p:nvSpPr>
          <p:spPr bwMode="auto">
            <a:xfrm>
              <a:off x="1200" y="2496"/>
              <a:ext cx="35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5227" name="Line 7"/>
            <p:cNvSpPr>
              <a:spLocks noChangeShapeType="1"/>
            </p:cNvSpPr>
            <p:nvPr/>
          </p:nvSpPr>
          <p:spPr bwMode="auto">
            <a:xfrm flipV="1">
              <a:off x="1200" y="528"/>
              <a:ext cx="0" cy="19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5228" name="Text Box 8"/>
            <p:cNvSpPr txBox="1">
              <a:spLocks noChangeArrowheads="1"/>
            </p:cNvSpPr>
            <p:nvPr/>
          </p:nvSpPr>
          <p:spPr bwMode="auto">
            <a:xfrm>
              <a:off x="4694" y="2350"/>
              <a:ext cx="43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时间</a:t>
              </a:r>
            </a:p>
          </p:txBody>
        </p:sp>
        <p:sp>
          <p:nvSpPr>
            <p:cNvPr id="265229" name="Text Box 9"/>
            <p:cNvSpPr txBox="1">
              <a:spLocks noChangeArrowheads="1"/>
            </p:cNvSpPr>
            <p:nvPr/>
          </p:nvSpPr>
          <p:spPr bwMode="auto">
            <a:xfrm>
              <a:off x="806" y="286"/>
              <a:ext cx="7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机器档次</a:t>
              </a:r>
            </a:p>
          </p:txBody>
        </p:sp>
        <p:sp>
          <p:nvSpPr>
            <p:cNvPr id="265230" name="Freeform 10"/>
            <p:cNvSpPr>
              <a:spLocks/>
            </p:cNvSpPr>
            <p:nvPr/>
          </p:nvSpPr>
          <p:spPr bwMode="auto">
            <a:xfrm>
              <a:off x="1200" y="851"/>
              <a:ext cx="214" cy="493"/>
            </a:xfrm>
            <a:custGeom>
              <a:avLst/>
              <a:gdLst>
                <a:gd name="T0" fmla="*/ 0 w 214"/>
                <a:gd name="T1" fmla="*/ 493 h 493"/>
                <a:gd name="T2" fmla="*/ 148 w 214"/>
                <a:gd name="T3" fmla="*/ 419 h 493"/>
                <a:gd name="T4" fmla="*/ 214 w 214"/>
                <a:gd name="T5" fmla="*/ 301 h 493"/>
                <a:gd name="T6" fmla="*/ 188 w 214"/>
                <a:gd name="T7" fmla="*/ 105 h 493"/>
                <a:gd name="T8" fmla="*/ 4 w 214"/>
                <a:gd name="T9" fmla="*/ 0 h 493"/>
                <a:gd name="T10" fmla="*/ 0 60000 65536"/>
                <a:gd name="T11" fmla="*/ 0 60000 65536"/>
                <a:gd name="T12" fmla="*/ 0 60000 65536"/>
                <a:gd name="T13" fmla="*/ 0 60000 65536"/>
                <a:gd name="T14" fmla="*/ 0 60000 65536"/>
                <a:gd name="T15" fmla="*/ 0 w 214"/>
                <a:gd name="T16" fmla="*/ 0 h 493"/>
                <a:gd name="T17" fmla="*/ 214 w 214"/>
                <a:gd name="T18" fmla="*/ 493 h 493"/>
              </a:gdLst>
              <a:ahLst/>
              <a:cxnLst>
                <a:cxn ang="T10">
                  <a:pos x="T0" y="T1"/>
                </a:cxn>
                <a:cxn ang="T11">
                  <a:pos x="T2" y="T3"/>
                </a:cxn>
                <a:cxn ang="T12">
                  <a:pos x="T4" y="T5"/>
                </a:cxn>
                <a:cxn ang="T13">
                  <a:pos x="T6" y="T7"/>
                </a:cxn>
                <a:cxn ang="T14">
                  <a:pos x="T8" y="T9"/>
                </a:cxn>
              </a:cxnLst>
              <a:rect l="T15" t="T16" r="T17" b="T18"/>
              <a:pathLst>
                <a:path w="214" h="493">
                  <a:moveTo>
                    <a:pt x="0" y="493"/>
                  </a:moveTo>
                  <a:lnTo>
                    <a:pt x="148" y="419"/>
                  </a:lnTo>
                  <a:lnTo>
                    <a:pt x="214" y="301"/>
                  </a:lnTo>
                  <a:lnTo>
                    <a:pt x="188" y="105"/>
                  </a:lnTo>
                  <a:lnTo>
                    <a:pt x="4"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231" name="Freeform 11"/>
            <p:cNvSpPr>
              <a:spLocks/>
            </p:cNvSpPr>
            <p:nvPr/>
          </p:nvSpPr>
          <p:spPr bwMode="auto">
            <a:xfrm>
              <a:off x="1200" y="1344"/>
              <a:ext cx="240" cy="528"/>
            </a:xfrm>
            <a:custGeom>
              <a:avLst/>
              <a:gdLst>
                <a:gd name="T0" fmla="*/ 0 w 240"/>
                <a:gd name="T1" fmla="*/ 0 h 528"/>
                <a:gd name="T2" fmla="*/ 161 w 240"/>
                <a:gd name="T3" fmla="*/ 122 h 528"/>
                <a:gd name="T4" fmla="*/ 240 w 240"/>
                <a:gd name="T5" fmla="*/ 266 h 528"/>
                <a:gd name="T6" fmla="*/ 161 w 240"/>
                <a:gd name="T7" fmla="*/ 436 h 528"/>
                <a:gd name="T8" fmla="*/ 44 w 240"/>
                <a:gd name="T9" fmla="*/ 528 h 528"/>
                <a:gd name="T10" fmla="*/ 0 60000 65536"/>
                <a:gd name="T11" fmla="*/ 0 60000 65536"/>
                <a:gd name="T12" fmla="*/ 0 60000 65536"/>
                <a:gd name="T13" fmla="*/ 0 60000 65536"/>
                <a:gd name="T14" fmla="*/ 0 60000 65536"/>
                <a:gd name="T15" fmla="*/ 0 w 240"/>
                <a:gd name="T16" fmla="*/ 0 h 528"/>
                <a:gd name="T17" fmla="*/ 240 w 240"/>
                <a:gd name="T18" fmla="*/ 528 h 528"/>
              </a:gdLst>
              <a:ahLst/>
              <a:cxnLst>
                <a:cxn ang="T10">
                  <a:pos x="T0" y="T1"/>
                </a:cxn>
                <a:cxn ang="T11">
                  <a:pos x="T2" y="T3"/>
                </a:cxn>
                <a:cxn ang="T12">
                  <a:pos x="T4" y="T5"/>
                </a:cxn>
                <a:cxn ang="T13">
                  <a:pos x="T6" y="T7"/>
                </a:cxn>
                <a:cxn ang="T14">
                  <a:pos x="T8" y="T9"/>
                </a:cxn>
              </a:cxnLst>
              <a:rect l="T15" t="T16" r="T17" b="T18"/>
              <a:pathLst>
                <a:path w="240" h="528">
                  <a:moveTo>
                    <a:pt x="0" y="0"/>
                  </a:moveTo>
                  <a:lnTo>
                    <a:pt x="161" y="122"/>
                  </a:lnTo>
                  <a:lnTo>
                    <a:pt x="240" y="266"/>
                  </a:lnTo>
                  <a:lnTo>
                    <a:pt x="161" y="436"/>
                  </a:lnTo>
                  <a:lnTo>
                    <a:pt x="44" y="528"/>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232" name="Freeform 12"/>
            <p:cNvSpPr>
              <a:spLocks/>
            </p:cNvSpPr>
            <p:nvPr/>
          </p:nvSpPr>
          <p:spPr bwMode="auto">
            <a:xfrm>
              <a:off x="3120" y="2199"/>
              <a:ext cx="742" cy="301"/>
            </a:xfrm>
            <a:custGeom>
              <a:avLst/>
              <a:gdLst>
                <a:gd name="T0" fmla="*/ 0 w 742"/>
                <a:gd name="T1" fmla="*/ 297 h 301"/>
                <a:gd name="T2" fmla="*/ 153 w 742"/>
                <a:gd name="T3" fmla="*/ 105 h 301"/>
                <a:gd name="T4" fmla="*/ 401 w 742"/>
                <a:gd name="T5" fmla="*/ 0 h 301"/>
                <a:gd name="T6" fmla="*/ 650 w 742"/>
                <a:gd name="T7" fmla="*/ 105 h 301"/>
                <a:gd name="T8" fmla="*/ 742 w 742"/>
                <a:gd name="T9" fmla="*/ 301 h 301"/>
                <a:gd name="T10" fmla="*/ 0 60000 65536"/>
                <a:gd name="T11" fmla="*/ 0 60000 65536"/>
                <a:gd name="T12" fmla="*/ 0 60000 65536"/>
                <a:gd name="T13" fmla="*/ 0 60000 65536"/>
                <a:gd name="T14" fmla="*/ 0 60000 65536"/>
                <a:gd name="T15" fmla="*/ 0 w 742"/>
                <a:gd name="T16" fmla="*/ 0 h 301"/>
                <a:gd name="T17" fmla="*/ 742 w 742"/>
                <a:gd name="T18" fmla="*/ 301 h 301"/>
              </a:gdLst>
              <a:ahLst/>
              <a:cxnLst>
                <a:cxn ang="T10">
                  <a:pos x="T0" y="T1"/>
                </a:cxn>
                <a:cxn ang="T11">
                  <a:pos x="T2" y="T3"/>
                </a:cxn>
                <a:cxn ang="T12">
                  <a:pos x="T4" y="T5"/>
                </a:cxn>
                <a:cxn ang="T13">
                  <a:pos x="T6" y="T7"/>
                </a:cxn>
                <a:cxn ang="T14">
                  <a:pos x="T8" y="T9"/>
                </a:cxn>
              </a:cxnLst>
              <a:rect l="T15" t="T16" r="T17" b="T18"/>
              <a:pathLst>
                <a:path w="742" h="301">
                  <a:moveTo>
                    <a:pt x="0" y="297"/>
                  </a:moveTo>
                  <a:lnTo>
                    <a:pt x="153" y="105"/>
                  </a:lnTo>
                  <a:lnTo>
                    <a:pt x="401" y="0"/>
                  </a:lnTo>
                  <a:lnTo>
                    <a:pt x="650" y="105"/>
                  </a:lnTo>
                  <a:lnTo>
                    <a:pt x="742" y="301"/>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233" name="Freeform 13"/>
            <p:cNvSpPr>
              <a:spLocks/>
            </p:cNvSpPr>
            <p:nvPr/>
          </p:nvSpPr>
          <p:spPr bwMode="auto">
            <a:xfrm>
              <a:off x="2317" y="2278"/>
              <a:ext cx="803" cy="222"/>
            </a:xfrm>
            <a:custGeom>
              <a:avLst/>
              <a:gdLst>
                <a:gd name="T0" fmla="*/ 803 w 803"/>
                <a:gd name="T1" fmla="*/ 218 h 222"/>
                <a:gd name="T2" fmla="*/ 550 w 803"/>
                <a:gd name="T3" fmla="*/ 52 h 222"/>
                <a:gd name="T4" fmla="*/ 275 w 803"/>
                <a:gd name="T5" fmla="*/ 0 h 222"/>
                <a:gd name="T6" fmla="*/ 66 w 803"/>
                <a:gd name="T7" fmla="*/ 78 h 222"/>
                <a:gd name="T8" fmla="*/ 0 w 803"/>
                <a:gd name="T9" fmla="*/ 222 h 222"/>
                <a:gd name="T10" fmla="*/ 0 60000 65536"/>
                <a:gd name="T11" fmla="*/ 0 60000 65536"/>
                <a:gd name="T12" fmla="*/ 0 60000 65536"/>
                <a:gd name="T13" fmla="*/ 0 60000 65536"/>
                <a:gd name="T14" fmla="*/ 0 60000 65536"/>
                <a:gd name="T15" fmla="*/ 0 w 803"/>
                <a:gd name="T16" fmla="*/ 0 h 222"/>
                <a:gd name="T17" fmla="*/ 803 w 803"/>
                <a:gd name="T18" fmla="*/ 222 h 222"/>
              </a:gdLst>
              <a:ahLst/>
              <a:cxnLst>
                <a:cxn ang="T10">
                  <a:pos x="T0" y="T1"/>
                </a:cxn>
                <a:cxn ang="T11">
                  <a:pos x="T2" y="T3"/>
                </a:cxn>
                <a:cxn ang="T12">
                  <a:pos x="T4" y="T5"/>
                </a:cxn>
                <a:cxn ang="T13">
                  <a:pos x="T6" y="T7"/>
                </a:cxn>
                <a:cxn ang="T14">
                  <a:pos x="T8" y="T9"/>
                </a:cxn>
              </a:cxnLst>
              <a:rect l="T15" t="T16" r="T17" b="T18"/>
              <a:pathLst>
                <a:path w="803" h="222">
                  <a:moveTo>
                    <a:pt x="803" y="218"/>
                  </a:moveTo>
                  <a:lnTo>
                    <a:pt x="550" y="52"/>
                  </a:lnTo>
                  <a:lnTo>
                    <a:pt x="275" y="0"/>
                  </a:lnTo>
                  <a:lnTo>
                    <a:pt x="66" y="78"/>
                  </a:lnTo>
                  <a:lnTo>
                    <a:pt x="0" y="222"/>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234" name="Line 14"/>
            <p:cNvSpPr>
              <a:spLocks noChangeShapeType="1"/>
            </p:cNvSpPr>
            <p:nvPr/>
          </p:nvSpPr>
          <p:spPr bwMode="auto">
            <a:xfrm>
              <a:off x="1248" y="1344"/>
              <a:ext cx="168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235" name="Rectangle 15"/>
            <p:cNvSpPr>
              <a:spLocks noChangeArrowheads="1"/>
            </p:cNvSpPr>
            <p:nvPr/>
          </p:nvSpPr>
          <p:spPr bwMode="auto">
            <a:xfrm>
              <a:off x="2928" y="1248"/>
              <a:ext cx="240" cy="192"/>
            </a:xfrm>
            <a:prstGeom prst="rect">
              <a:avLst/>
            </a:prstGeom>
            <a:solidFill>
              <a:srgbClr val="FFFFFF"/>
            </a:solidFill>
            <a:ln w="9525">
              <a:solidFill>
                <a:schemeClr val="tx1"/>
              </a:solidFill>
              <a:prstDash val="sysDot"/>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265236" name="Line 16"/>
            <p:cNvSpPr>
              <a:spLocks noChangeShapeType="1"/>
            </p:cNvSpPr>
            <p:nvPr/>
          </p:nvSpPr>
          <p:spPr bwMode="auto">
            <a:xfrm>
              <a:off x="3072" y="1440"/>
              <a:ext cx="0" cy="105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237" name="Text Box 17"/>
            <p:cNvSpPr txBox="1">
              <a:spLocks noChangeArrowheads="1"/>
            </p:cNvSpPr>
            <p:nvPr/>
          </p:nvSpPr>
          <p:spPr bwMode="auto">
            <a:xfrm>
              <a:off x="3182" y="993"/>
              <a:ext cx="7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当前机器</a:t>
              </a:r>
            </a:p>
          </p:txBody>
        </p:sp>
        <p:sp>
          <p:nvSpPr>
            <p:cNvPr id="265238" name="Text Box 18"/>
            <p:cNvSpPr txBox="1">
              <a:spLocks noChangeArrowheads="1"/>
            </p:cNvSpPr>
            <p:nvPr/>
          </p:nvSpPr>
          <p:spPr bwMode="auto">
            <a:xfrm>
              <a:off x="1438" y="865"/>
              <a:ext cx="76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向上兼容</a:t>
              </a:r>
            </a:p>
          </p:txBody>
        </p:sp>
        <p:sp>
          <p:nvSpPr>
            <p:cNvPr id="265239" name="Text Box 19"/>
            <p:cNvSpPr txBox="1">
              <a:spLocks noChangeArrowheads="1"/>
            </p:cNvSpPr>
            <p:nvPr/>
          </p:nvSpPr>
          <p:spPr bwMode="auto">
            <a:xfrm>
              <a:off x="1486" y="1535"/>
              <a:ext cx="76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向下兼容</a:t>
              </a:r>
            </a:p>
          </p:txBody>
        </p:sp>
        <p:sp>
          <p:nvSpPr>
            <p:cNvPr id="265240" name="Text Box 20"/>
            <p:cNvSpPr txBox="1">
              <a:spLocks noChangeArrowheads="1"/>
            </p:cNvSpPr>
            <p:nvPr/>
          </p:nvSpPr>
          <p:spPr bwMode="auto">
            <a:xfrm>
              <a:off x="1248" y="622"/>
              <a:ext cx="27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高</a:t>
              </a:r>
            </a:p>
          </p:txBody>
        </p:sp>
        <p:sp>
          <p:nvSpPr>
            <p:cNvPr id="265241" name="Text Box 21"/>
            <p:cNvSpPr txBox="1">
              <a:spLocks noChangeArrowheads="1"/>
            </p:cNvSpPr>
            <p:nvPr/>
          </p:nvSpPr>
          <p:spPr bwMode="auto">
            <a:xfrm>
              <a:off x="1344" y="1872"/>
              <a:ext cx="27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低</a:t>
              </a:r>
            </a:p>
          </p:txBody>
        </p:sp>
        <p:sp>
          <p:nvSpPr>
            <p:cNvPr id="265242" name="Text Box 22"/>
            <p:cNvSpPr txBox="1">
              <a:spLocks noChangeArrowheads="1"/>
            </p:cNvSpPr>
            <p:nvPr/>
          </p:nvSpPr>
          <p:spPr bwMode="auto">
            <a:xfrm>
              <a:off x="3310" y="1920"/>
              <a:ext cx="7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向后兼容</a:t>
              </a:r>
            </a:p>
          </p:txBody>
        </p:sp>
        <p:sp>
          <p:nvSpPr>
            <p:cNvPr id="265243" name="Text Box 23"/>
            <p:cNvSpPr txBox="1">
              <a:spLocks noChangeArrowheads="1"/>
            </p:cNvSpPr>
            <p:nvPr/>
          </p:nvSpPr>
          <p:spPr bwMode="auto">
            <a:xfrm>
              <a:off x="2110" y="1968"/>
              <a:ext cx="7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向前兼容</a:t>
              </a:r>
            </a:p>
          </p:txBody>
        </p:sp>
      </p:grpSp>
      <p:sp>
        <p:nvSpPr>
          <p:cNvPr id="270360" name="PPBand286"/>
          <p:cNvSpPr txBox="1">
            <a:spLocks noChangeArrowheads="1"/>
          </p:cNvSpPr>
          <p:nvPr/>
        </p:nvSpPr>
        <p:spPr bwMode="auto">
          <a:xfrm>
            <a:off x="228600" y="58816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latin typeface="宋体" panose="02010600030101010101" pitchFamily="2" charset="-122"/>
              </a:rPr>
              <a:t>  </a:t>
            </a:r>
            <a:r>
              <a:rPr lang="zh-CN" altLang="en-US" b="1" dirty="0">
                <a:latin typeface="宋体" panose="02010600030101010101" pitchFamily="2" charset="-122"/>
              </a:rPr>
              <a:t>系列机要求：</a:t>
            </a:r>
            <a:r>
              <a:rPr lang="zh-CN" altLang="en-US" b="1" dirty="0">
                <a:solidFill>
                  <a:srgbClr val="FF3300"/>
                </a:solidFill>
                <a:latin typeface="宋体" panose="02010600030101010101" pitchFamily="2" charset="-122"/>
              </a:rPr>
              <a:t>保证向后兼容，力争向上兼容。</a:t>
            </a:r>
            <a:endParaRPr lang="zh-CN" altLang="en-US" b="1" dirty="0">
              <a:solidFill>
                <a:srgbClr val="FF3300"/>
              </a:solidFill>
            </a:endParaRPr>
          </a:p>
        </p:txBody>
      </p:sp>
      <p:sp>
        <p:nvSpPr>
          <p:cNvPr id="265224"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522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48BD833-38C8-438C-BE06-A04E8009F2FF}" type="slidenum">
              <a:rPr lang="en-US" altLang="zh-CN" sz="1200" smtClean="0"/>
              <a:pPr>
                <a:spcBef>
                  <a:spcPct val="0"/>
                </a:spcBef>
                <a:buFontTx/>
                <a:buNone/>
              </a:pPr>
              <a:t>169</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0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autoUpdateAnimBg="0"/>
      <p:bldP spid="270339" grpId="0" autoUpdateAnimBg="0"/>
      <p:bldP spid="27036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39750" y="23813"/>
            <a:ext cx="7772400" cy="1143000"/>
          </a:xfrm>
        </p:spPr>
        <p:txBody>
          <a:bodyPr/>
          <a:lstStyle/>
          <a:p>
            <a:r>
              <a:rPr lang="en-US" altLang="zh-CN" smtClean="0"/>
              <a:t>Computer Architecture Today (I)</a:t>
            </a:r>
          </a:p>
        </p:txBody>
      </p:sp>
      <p:sp>
        <p:nvSpPr>
          <p:cNvPr id="3" name="Content Placeholder 2"/>
          <p:cNvSpPr>
            <a:spLocks noGrp="1"/>
          </p:cNvSpPr>
          <p:nvPr>
            <p:ph idx="1"/>
          </p:nvPr>
        </p:nvSpPr>
        <p:spPr>
          <a:xfrm>
            <a:off x="228600" y="914400"/>
            <a:ext cx="8763000" cy="5194300"/>
          </a:xfrm>
        </p:spPr>
        <p:txBody>
          <a:bodyPr/>
          <a:lstStyle/>
          <a:p>
            <a:r>
              <a:rPr lang="en-US" altLang="zh-CN" sz="2400" dirty="0" smtClean="0">
                <a:solidFill>
                  <a:srgbClr val="0000FF"/>
                </a:solidFill>
              </a:rPr>
              <a:t>Today is a very exciting time to study computer architecture</a:t>
            </a:r>
            <a:endParaRPr lang="en-US" altLang="zh-CN" sz="2000" dirty="0" smtClean="0"/>
          </a:p>
          <a:p>
            <a:endParaRPr lang="en-US" altLang="zh-CN" sz="1400" dirty="0" smtClean="0"/>
          </a:p>
          <a:p>
            <a:r>
              <a:rPr lang="en-US" altLang="zh-CN" sz="2400" dirty="0" smtClean="0"/>
              <a:t>Industry is in a large paradigm shift (to multi-core and beyond) – many different potential system designs possible</a:t>
            </a:r>
          </a:p>
          <a:p>
            <a:endParaRPr lang="en-US" altLang="zh-CN" sz="1400" dirty="0" smtClean="0"/>
          </a:p>
          <a:p>
            <a:r>
              <a:rPr lang="en-US" altLang="zh-CN" sz="2400" dirty="0" smtClean="0">
                <a:solidFill>
                  <a:srgbClr val="FF0000"/>
                </a:solidFill>
              </a:rPr>
              <a:t>Many difficult problems </a:t>
            </a:r>
            <a:r>
              <a:rPr lang="en-US" altLang="zh-CN" sz="2400" i="1" dirty="0" smtClean="0"/>
              <a:t>motivating</a:t>
            </a:r>
            <a:r>
              <a:rPr lang="en-US" altLang="zh-CN" sz="2400" dirty="0" smtClean="0"/>
              <a:t> and </a:t>
            </a:r>
            <a:r>
              <a:rPr lang="en-US" altLang="zh-CN" sz="2400" i="1" dirty="0" smtClean="0"/>
              <a:t>caused by </a:t>
            </a:r>
            <a:r>
              <a:rPr lang="en-US" altLang="zh-CN" sz="2400" dirty="0" smtClean="0"/>
              <a:t>the shift</a:t>
            </a:r>
          </a:p>
          <a:p>
            <a:pPr lvl="1"/>
            <a:r>
              <a:rPr lang="en-US" altLang="zh-CN" sz="1800" dirty="0" smtClean="0"/>
              <a:t>Power/energy constraints </a:t>
            </a:r>
            <a:r>
              <a:rPr lang="en-US" altLang="zh-CN" sz="1800" dirty="0" smtClean="0">
                <a:sym typeface="Wingdings" panose="05000000000000000000" pitchFamily="2" charset="2"/>
              </a:rPr>
              <a:t> multi-core?</a:t>
            </a:r>
            <a:r>
              <a:rPr lang="en-US" altLang="zh-CN" sz="1800" dirty="0" smtClean="0"/>
              <a:t> </a:t>
            </a:r>
          </a:p>
          <a:p>
            <a:pPr lvl="1"/>
            <a:r>
              <a:rPr lang="en-US" altLang="zh-CN" sz="1800" dirty="0" smtClean="0"/>
              <a:t>Complexity of design </a:t>
            </a:r>
            <a:r>
              <a:rPr lang="en-US" altLang="zh-CN" sz="1800" dirty="0" smtClean="0">
                <a:sym typeface="Wingdings" panose="05000000000000000000" pitchFamily="2" charset="2"/>
              </a:rPr>
              <a:t> multi-core?</a:t>
            </a:r>
            <a:endParaRPr lang="en-US" altLang="zh-CN" sz="1800" dirty="0" smtClean="0"/>
          </a:p>
          <a:p>
            <a:pPr lvl="1"/>
            <a:r>
              <a:rPr lang="en-US" altLang="zh-CN" sz="1800" dirty="0" smtClean="0"/>
              <a:t>Difficulties in technology scaling </a:t>
            </a:r>
            <a:r>
              <a:rPr lang="en-US" altLang="zh-CN" sz="1800" dirty="0" smtClean="0">
                <a:sym typeface="Wingdings" panose="05000000000000000000" pitchFamily="2" charset="2"/>
              </a:rPr>
              <a:t> new technologies?</a:t>
            </a:r>
            <a:endParaRPr lang="en-US" altLang="zh-CN" sz="1800" dirty="0" smtClean="0"/>
          </a:p>
          <a:p>
            <a:pPr lvl="1"/>
            <a:r>
              <a:rPr lang="en-US" altLang="zh-CN" sz="1800" dirty="0" smtClean="0"/>
              <a:t>Memory wall/gap</a:t>
            </a:r>
          </a:p>
          <a:p>
            <a:pPr lvl="1"/>
            <a:r>
              <a:rPr lang="en-US" altLang="zh-CN" sz="1800" dirty="0" smtClean="0"/>
              <a:t>Reliability wall/issues</a:t>
            </a:r>
          </a:p>
          <a:p>
            <a:pPr lvl="1"/>
            <a:r>
              <a:rPr lang="en-US" altLang="zh-CN" sz="1800" dirty="0" smtClean="0"/>
              <a:t>Programmability wall/problem</a:t>
            </a:r>
          </a:p>
          <a:p>
            <a:pPr lvl="1"/>
            <a:r>
              <a:rPr lang="en-US" altLang="zh-CN" sz="1800" dirty="0" smtClean="0"/>
              <a:t>Huge hunger for data and new data-intensive applications</a:t>
            </a:r>
          </a:p>
          <a:p>
            <a:pPr lvl="1"/>
            <a:endParaRPr lang="en-US" altLang="zh-CN" sz="1400" dirty="0" smtClean="0"/>
          </a:p>
          <a:p>
            <a:r>
              <a:rPr lang="en-US" altLang="zh-CN" sz="2400" dirty="0" smtClean="0"/>
              <a:t>No clear, definitive answers to these problems</a:t>
            </a:r>
          </a:p>
        </p:txBody>
      </p:sp>
      <p:sp>
        <p:nvSpPr>
          <p:cNvPr id="3686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6E78744-BB71-442C-9658-2FCB8038F9FE}" type="datetime1">
              <a:rPr lang="zh-CN" altLang="en-US" sz="1200" smtClean="0"/>
              <a:pPr>
                <a:spcBef>
                  <a:spcPct val="0"/>
                </a:spcBef>
                <a:buFontTx/>
                <a:buNone/>
              </a:pPr>
              <a:t>2021/9/4</a:t>
            </a:fld>
            <a:endParaRPr lang="en-US" altLang="zh-CN" sz="1200" smtClean="0"/>
          </a:p>
        </p:txBody>
      </p:sp>
      <p:sp>
        <p:nvSpPr>
          <p:cNvPr id="36869"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687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202C2F7-6A0B-418B-B4A5-26FA9BE1E8F5}" type="slidenum">
              <a:rPr lang="en-US" altLang="zh-CN" sz="1200" smtClean="0"/>
              <a:pPr>
                <a:spcBef>
                  <a:spcPct val="0"/>
                </a:spcBef>
                <a:buFontTx/>
                <a:buNone/>
              </a:pPr>
              <a:t>17</a:t>
            </a:fld>
            <a:endParaRPr lang="en-US" altLang="zh-CN" sz="1200" smtClean="0"/>
          </a:p>
        </p:txBody>
      </p:sp>
      <p:pic>
        <p:nvPicPr>
          <p:cNvPr id="2" name="图片 1"/>
          <p:cNvPicPr>
            <a:picLocks noChangeAspect="1"/>
          </p:cNvPicPr>
          <p:nvPr/>
        </p:nvPicPr>
        <p:blipFill>
          <a:blip r:embed="rId2"/>
          <a:stretch>
            <a:fillRect/>
          </a:stretch>
        </p:blipFill>
        <p:spPr>
          <a:xfrm>
            <a:off x="3995936" y="4221088"/>
            <a:ext cx="2333625" cy="866775"/>
          </a:xfrm>
          <a:prstGeom prst="rect">
            <a:avLst/>
          </a:prstGeom>
        </p:spPr>
      </p:pic>
      <p:sp>
        <p:nvSpPr>
          <p:cNvPr id="4" name="矩形 3"/>
          <p:cNvSpPr/>
          <p:nvPr/>
        </p:nvSpPr>
        <p:spPr>
          <a:xfrm>
            <a:off x="6444208" y="4164533"/>
            <a:ext cx="2931368" cy="923330"/>
          </a:xfrm>
          <a:prstGeom prst="rect">
            <a:avLst/>
          </a:prstGeom>
        </p:spPr>
        <p:txBody>
          <a:bodyPr wrap="square">
            <a:spAutoFit/>
          </a:bodyPr>
          <a:lstStyle/>
          <a:p>
            <a:r>
              <a:rPr lang="en-US" altLang="zh-CN" sz="1800" dirty="0" smtClean="0">
                <a:solidFill>
                  <a:srgbClr val="D60093"/>
                </a:solidFill>
              </a:rPr>
              <a:t>fault tolerance, on the scalability of </a:t>
            </a:r>
            <a:r>
              <a:rPr lang="en-US" altLang="zh-CN" sz="1800" dirty="0" err="1" smtClean="0">
                <a:solidFill>
                  <a:srgbClr val="D60093"/>
                </a:solidFill>
              </a:rPr>
              <a:t>peta</a:t>
            </a:r>
            <a:r>
              <a:rPr lang="en-US" altLang="zh-CN" sz="1800" dirty="0" smtClean="0">
                <a:solidFill>
                  <a:srgbClr val="D60093"/>
                </a:solidFill>
              </a:rPr>
              <a:t>/ </a:t>
            </a:r>
            <a:r>
              <a:rPr lang="en-US" altLang="zh-CN" sz="1800" dirty="0" err="1" smtClean="0">
                <a:solidFill>
                  <a:srgbClr val="D60093"/>
                </a:solidFill>
              </a:rPr>
              <a:t>exascale</a:t>
            </a:r>
            <a:r>
              <a:rPr lang="en-US" altLang="zh-CN" sz="1800" dirty="0" smtClean="0">
                <a:solidFill>
                  <a:srgbClr val="D60093"/>
                </a:solidFill>
              </a:rPr>
              <a:t> supercomputing,……</a:t>
            </a:r>
            <a:endParaRPr lang="zh-CN" altLang="en-US" sz="1800" dirty="0">
              <a:solidFill>
                <a:srgbClr val="D60093"/>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258165F-7C64-4902-B2F9-451780315AC8}" type="datetime1">
              <a:rPr lang="zh-CN" altLang="en-US" sz="1200" smtClean="0"/>
              <a:pPr>
                <a:spcBef>
                  <a:spcPct val="0"/>
                </a:spcBef>
                <a:buFontTx/>
                <a:buNone/>
              </a:pPr>
              <a:t>2021/9/4</a:t>
            </a:fld>
            <a:endParaRPr lang="en-US" altLang="zh-CN" sz="1200" smtClean="0"/>
          </a:p>
        </p:txBody>
      </p:sp>
      <p:sp>
        <p:nvSpPr>
          <p:cNvPr id="266243" name="Rectangle 2"/>
          <p:cNvSpPr>
            <a:spLocks noGrp="1" noChangeArrowheads="1"/>
          </p:cNvSpPr>
          <p:nvPr>
            <p:ph type="title"/>
          </p:nvPr>
        </p:nvSpPr>
        <p:spPr>
          <a:xfrm>
            <a:off x="685800" y="228600"/>
            <a:ext cx="7772400" cy="1143000"/>
          </a:xfrm>
        </p:spPr>
        <p:txBody>
          <a:bodyPr/>
          <a:lstStyle/>
          <a:p>
            <a:pPr eaLnBrk="1" hangingPunct="1"/>
            <a:r>
              <a:rPr lang="zh-CN" altLang="en-US" b="1" dirty="0" smtClean="0">
                <a:solidFill>
                  <a:srgbClr val="FF3300"/>
                </a:solidFill>
                <a:latin typeface="宋体" panose="02010600030101010101" pitchFamily="2" charset="-122"/>
              </a:rPr>
              <a:t>（</a:t>
            </a:r>
            <a:r>
              <a:rPr lang="en-US" altLang="zh-CN" b="1" dirty="0" smtClean="0">
                <a:solidFill>
                  <a:srgbClr val="FF3300"/>
                </a:solidFill>
                <a:latin typeface="宋体" panose="02010600030101010101" pitchFamily="2" charset="-122"/>
              </a:rPr>
              <a:t>3）</a:t>
            </a:r>
            <a:r>
              <a:rPr lang="zh-CN" altLang="en-US" b="1" dirty="0" smtClean="0">
                <a:solidFill>
                  <a:srgbClr val="FF3300"/>
                </a:solidFill>
                <a:latin typeface="宋体" panose="02010600030101010101" pitchFamily="2" charset="-122"/>
              </a:rPr>
              <a:t>模拟与仿真</a:t>
            </a:r>
            <a:r>
              <a:rPr lang="en-US" altLang="zh-CN" dirty="0" smtClean="0">
                <a:solidFill>
                  <a:srgbClr val="FF3300"/>
                </a:solidFill>
              </a:rPr>
              <a:t> </a:t>
            </a:r>
          </a:p>
        </p:txBody>
      </p:sp>
      <p:sp>
        <p:nvSpPr>
          <p:cNvPr id="266244" name="Rectangle 3"/>
          <p:cNvSpPr>
            <a:spLocks noGrp="1" noChangeArrowheads="1"/>
          </p:cNvSpPr>
          <p:nvPr>
            <p:ph type="body" idx="1"/>
          </p:nvPr>
        </p:nvSpPr>
        <p:spPr>
          <a:xfrm>
            <a:off x="179388" y="1196752"/>
            <a:ext cx="8964612" cy="4800600"/>
          </a:xfrm>
        </p:spPr>
        <p:txBody>
          <a:bodyPr/>
          <a:lstStyle/>
          <a:p>
            <a:pPr eaLnBrk="1" hangingPunct="1">
              <a:lnSpc>
                <a:spcPts val="3360"/>
              </a:lnSpc>
              <a:spcBef>
                <a:spcPts val="0"/>
              </a:spcBef>
            </a:pPr>
            <a:r>
              <a:rPr lang="zh-CN" altLang="en-US" sz="2000" b="1" dirty="0" smtClean="0">
                <a:solidFill>
                  <a:srgbClr val="00B050"/>
                </a:solidFill>
                <a:latin typeface="微软雅黑" panose="020B0503020204020204" pitchFamily="34" charset="-122"/>
                <a:ea typeface="微软雅黑" panose="020B0503020204020204" pitchFamily="34" charset="-122"/>
              </a:rPr>
              <a:t>系列机能实现程序移植，其原因在于系列机有相同的系统结构。如果要求程序能在具有不同系统结构的机器间相互移植，就要求做到在某系统结构之上实现另一种系统结构，即实现另一种机器的属性。</a:t>
            </a:r>
          </a:p>
          <a:p>
            <a:pPr eaLnBrk="1" hangingPunct="1">
              <a:lnSpc>
                <a:spcPts val="3360"/>
              </a:lnSpc>
              <a:spcBef>
                <a:spcPts val="0"/>
              </a:spcBef>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仿真是</a:t>
            </a:r>
            <a:r>
              <a:rPr lang="zh-CN" altLang="en-US" sz="2000" dirty="0" smtClean="0">
                <a:latin typeface="微软雅黑" panose="020B0503020204020204" pitchFamily="34" charset="-122"/>
                <a:ea typeface="微软雅黑" panose="020B0503020204020204" pitchFamily="34" charset="-122"/>
              </a:rPr>
              <a:t>用微程序直接解释另一种指令系统。其解释程序在微程序存储器同时还需解释操作系统、</a:t>
            </a:r>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系统的操作。</a:t>
            </a:r>
            <a:r>
              <a:rPr lang="en-US" altLang="zh-CN" sz="2000" b="1" dirty="0" smtClean="0">
                <a:latin typeface="微软雅黑" panose="020B0503020204020204" pitchFamily="34" charset="-122"/>
                <a:ea typeface="微软雅黑" panose="020B0503020204020204" pitchFamily="34" charset="-122"/>
              </a:rPr>
              <a:t>B</a:t>
            </a:r>
            <a:r>
              <a:rPr lang="zh-CN" altLang="en-US" sz="2000" b="1" dirty="0" smtClean="0">
                <a:latin typeface="微软雅黑" panose="020B0503020204020204" pitchFamily="34" charset="-122"/>
                <a:ea typeface="微软雅黑" panose="020B0503020204020204" pitchFamily="34" charset="-122"/>
              </a:rPr>
              <a:t>的一条机器指令用</a:t>
            </a:r>
            <a:r>
              <a:rPr lang="en-US" altLang="zh-CN" sz="2000" b="1" dirty="0" smtClean="0">
                <a:latin typeface="微软雅黑" panose="020B0503020204020204" pitchFamily="34" charset="-122"/>
                <a:ea typeface="微软雅黑" panose="020B0503020204020204" pitchFamily="34" charset="-122"/>
              </a:rPr>
              <a:t>A</a:t>
            </a:r>
            <a:r>
              <a:rPr lang="zh-CN" altLang="en-US" sz="2000" b="1" dirty="0" smtClean="0">
                <a:latin typeface="微软雅黑" panose="020B0503020204020204" pitchFamily="34" charset="-122"/>
                <a:ea typeface="微软雅黑" panose="020B0503020204020204" pitchFamily="34" charset="-122"/>
              </a:rPr>
              <a:t>的一段微程序去解释执行</a:t>
            </a:r>
            <a:endParaRPr lang="zh-CN" altLang="en-US" sz="2000" dirty="0" smtClean="0">
              <a:latin typeface="微软雅黑" panose="020B0503020204020204" pitchFamily="34" charset="-122"/>
              <a:ea typeface="微软雅黑" panose="020B0503020204020204" pitchFamily="34" charset="-122"/>
            </a:endParaRPr>
          </a:p>
          <a:p>
            <a:pPr eaLnBrk="1" hangingPunct="1">
              <a:lnSpc>
                <a:spcPts val="3360"/>
              </a:lnSpc>
              <a:spcBef>
                <a:spcPts val="0"/>
              </a:spcBef>
            </a:pPr>
            <a:r>
              <a:rPr lang="zh-CN" altLang="en-US" sz="2000" dirty="0" smtClean="0">
                <a:latin typeface="微软雅黑" panose="020B0503020204020204" pitchFamily="34" charset="-122"/>
                <a:ea typeface="微软雅黑" panose="020B0503020204020204" pitchFamily="34" charset="-122"/>
              </a:rPr>
              <a:t>模拟用机器语言解释实现软件移植</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其解释程序在主存储器。同时模拟机器语言、存储系统、</a:t>
            </a:r>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系统、控制台操作及形成虚拟操作系统。</a:t>
            </a:r>
            <a:r>
              <a:rPr lang="en-US" altLang="zh-CN" sz="2000" b="1" dirty="0" smtClean="0">
                <a:latin typeface="微软雅黑" panose="020B0503020204020204" pitchFamily="34" charset="-122"/>
                <a:ea typeface="微软雅黑" panose="020B0503020204020204" pitchFamily="34" charset="-122"/>
              </a:rPr>
              <a:t> B</a:t>
            </a:r>
            <a:r>
              <a:rPr lang="zh-CN" altLang="en-US" sz="2000" b="1" dirty="0" smtClean="0">
                <a:latin typeface="微软雅黑" panose="020B0503020204020204" pitchFamily="34" charset="-122"/>
                <a:ea typeface="微软雅黑" panose="020B0503020204020204" pitchFamily="34" charset="-122"/>
              </a:rPr>
              <a:t>的一条机器指令用</a:t>
            </a:r>
            <a:r>
              <a:rPr lang="en-US" altLang="zh-CN" sz="2000" b="1" dirty="0" smtClean="0">
                <a:latin typeface="微软雅黑" panose="020B0503020204020204" pitchFamily="34" charset="-122"/>
                <a:ea typeface="微软雅黑" panose="020B0503020204020204" pitchFamily="34" charset="-122"/>
              </a:rPr>
              <a:t>A</a:t>
            </a:r>
            <a:r>
              <a:rPr lang="zh-CN" altLang="en-US" sz="2000" b="1" dirty="0" smtClean="0">
                <a:latin typeface="微软雅黑" panose="020B0503020204020204" pitchFamily="34" charset="-122"/>
                <a:ea typeface="微软雅黑" panose="020B0503020204020204" pitchFamily="34" charset="-122"/>
              </a:rPr>
              <a:t>的一段机器语言程序去解释执行</a:t>
            </a:r>
            <a:endParaRPr lang="zh-CN" altLang="en-US" sz="2000" dirty="0" smtClean="0">
              <a:latin typeface="微软雅黑" panose="020B0503020204020204" pitchFamily="34" charset="-122"/>
              <a:ea typeface="微软雅黑" panose="020B0503020204020204" pitchFamily="34" charset="-122"/>
            </a:endParaRPr>
          </a:p>
        </p:txBody>
      </p:sp>
      <p:sp>
        <p:nvSpPr>
          <p:cNvPr id="26624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624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1A47010-720E-41EA-A5A9-CAF1582F38CB}" type="slidenum">
              <a:rPr lang="en-US" altLang="zh-CN" sz="1200" smtClean="0"/>
              <a:pPr>
                <a:spcBef>
                  <a:spcPct val="0"/>
                </a:spcBef>
                <a:buFontTx/>
                <a:buNone/>
              </a:pPr>
              <a:t>170</a:t>
            </a:fld>
            <a:endParaRPr lang="en-US" altLang="zh-CN" sz="1200" smtClean="0"/>
          </a:p>
        </p:txBody>
      </p:sp>
      <p:sp>
        <p:nvSpPr>
          <p:cNvPr id="2" name="矩形 1"/>
          <p:cNvSpPr/>
          <p:nvPr/>
        </p:nvSpPr>
        <p:spPr>
          <a:xfrm>
            <a:off x="395536" y="5072678"/>
            <a:ext cx="8568952" cy="1477328"/>
          </a:xfrm>
          <a:prstGeom prst="rect">
            <a:avLst/>
          </a:prstGeom>
        </p:spPr>
        <p:txBody>
          <a:bodyPr wrap="square">
            <a:spAutoFit/>
          </a:bodyPr>
          <a:lstStyle/>
          <a:p>
            <a:pPr eaLnBrk="1" hangingPunct="1">
              <a:buFontTx/>
              <a:buNone/>
            </a:pPr>
            <a:r>
              <a:rPr lang="zh-CN" altLang="en-US" sz="1800" b="1" dirty="0">
                <a:solidFill>
                  <a:srgbClr val="0000FF"/>
                </a:solidFill>
                <a:latin typeface="微软雅黑" panose="020B0503020204020204" pitchFamily="34" charset="-122"/>
                <a:ea typeface="微软雅黑" panose="020B0503020204020204" pitchFamily="34" charset="-122"/>
              </a:rPr>
              <a:t>优缺点比较</a:t>
            </a:r>
            <a:endParaRPr lang="zh-CN" altLang="en-US" sz="1800" dirty="0">
              <a:solidFill>
                <a:srgbClr val="0000FF"/>
              </a:solidFill>
              <a:latin typeface="微软雅黑" panose="020B0503020204020204" pitchFamily="34" charset="-122"/>
              <a:ea typeface="微软雅黑" panose="020B0503020204020204" pitchFamily="34" charset="-122"/>
            </a:endParaRPr>
          </a:p>
          <a:p>
            <a:pPr eaLnBrk="1" hangingPunct="1">
              <a:buFontTx/>
              <a:buNone/>
            </a:pPr>
            <a:r>
              <a:rPr lang="zh-CN" altLang="en-US" sz="1800" dirty="0">
                <a:solidFill>
                  <a:srgbClr val="7030A0"/>
                </a:solidFill>
                <a:latin typeface="微软雅黑" panose="020B0503020204020204" pitchFamily="34" charset="-122"/>
                <a:ea typeface="微软雅黑" panose="020B0503020204020204" pitchFamily="34" charset="-122"/>
              </a:rPr>
              <a:t>   模拟方法速度低，仿真方法速度高</a:t>
            </a:r>
          </a:p>
          <a:p>
            <a:pPr eaLnBrk="1" hangingPunct="1">
              <a:buFontTx/>
              <a:buNone/>
            </a:pPr>
            <a:r>
              <a:rPr lang="zh-CN" altLang="en-US" sz="1800" dirty="0">
                <a:solidFill>
                  <a:srgbClr val="7030A0"/>
                </a:solidFill>
                <a:latin typeface="微软雅黑" panose="020B0503020204020204" pitchFamily="34" charset="-122"/>
                <a:ea typeface="微软雅黑" panose="020B0503020204020204" pitchFamily="34" charset="-122"/>
              </a:rPr>
              <a:t>   仿真需要较多的硬件（包括控制存储器）</a:t>
            </a:r>
          </a:p>
          <a:p>
            <a:pPr eaLnBrk="1" hangingPunct="1">
              <a:buFontTx/>
              <a:buNone/>
            </a:pPr>
            <a:r>
              <a:rPr lang="zh-CN" altLang="en-US" sz="1800" dirty="0">
                <a:solidFill>
                  <a:srgbClr val="7030A0"/>
                </a:solidFill>
                <a:latin typeface="微软雅黑" panose="020B0503020204020204" pitchFamily="34" charset="-122"/>
                <a:ea typeface="微软雅黑" panose="020B0503020204020204" pitchFamily="34" charset="-122"/>
              </a:rPr>
              <a:t>   系统结构差别大的机器难于用仿真方法实现</a:t>
            </a:r>
          </a:p>
          <a:p>
            <a:pPr eaLnBrk="1" hangingPunct="1">
              <a:buFontTx/>
              <a:buNone/>
            </a:pPr>
            <a:r>
              <a:rPr lang="zh-CN" altLang="en-US" sz="1800" dirty="0">
                <a:solidFill>
                  <a:srgbClr val="7030A0"/>
                </a:solidFill>
                <a:latin typeface="微软雅黑" panose="020B0503020204020204" pitchFamily="34" charset="-122"/>
                <a:ea typeface="微软雅黑" panose="020B0503020204020204" pitchFamily="34" charset="-122"/>
              </a:rPr>
              <a:t>   除了指令系统之外，还有存储系统、</a:t>
            </a:r>
            <a:r>
              <a:rPr lang="en-US" altLang="zh-CN" sz="1800" dirty="0">
                <a:solidFill>
                  <a:srgbClr val="7030A0"/>
                </a:solidFill>
                <a:latin typeface="微软雅黑" panose="020B0503020204020204" pitchFamily="34" charset="-122"/>
                <a:ea typeface="微软雅黑" panose="020B0503020204020204" pitchFamily="34" charset="-122"/>
              </a:rPr>
              <a:t>I/O</a:t>
            </a:r>
            <a:r>
              <a:rPr lang="zh-CN" altLang="en-US" sz="1800" dirty="0">
                <a:solidFill>
                  <a:srgbClr val="7030A0"/>
                </a:solidFill>
                <a:latin typeface="微软雅黑" panose="020B0503020204020204" pitchFamily="34" charset="-122"/>
                <a:ea typeface="微软雅黑" panose="020B0503020204020204" pitchFamily="34" charset="-122"/>
              </a:rPr>
              <a:t>系统、中断系统、控制台的操作等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E97C8A8-06DA-4E69-8F05-305A7F4ADC62}" type="datetime1">
              <a:rPr lang="zh-CN" altLang="en-US" sz="1200" smtClean="0"/>
              <a:pPr>
                <a:spcBef>
                  <a:spcPct val="0"/>
                </a:spcBef>
                <a:buFontTx/>
                <a:buNone/>
              </a:pPr>
              <a:t>2021/9/4</a:t>
            </a:fld>
            <a:endParaRPr lang="en-US" altLang="zh-CN" sz="1200" smtClean="0"/>
          </a:p>
        </p:txBody>
      </p:sp>
      <p:sp>
        <p:nvSpPr>
          <p:cNvPr id="267267" name="Rectangle 2"/>
          <p:cNvSpPr>
            <a:spLocks noGrp="1" noChangeArrowheads="1"/>
          </p:cNvSpPr>
          <p:nvPr>
            <p:ph type="title"/>
          </p:nvPr>
        </p:nvSpPr>
        <p:spPr/>
        <p:txBody>
          <a:bodyPr/>
          <a:lstStyle/>
          <a:p>
            <a:pPr eaLnBrk="1" hangingPunct="1"/>
            <a:r>
              <a:rPr lang="zh-CN" altLang="en-US" b="1" smtClean="0">
                <a:latin typeface="宋体" panose="02010600030101010101" pitchFamily="2" charset="-122"/>
              </a:rPr>
              <a:t>模拟与仿真</a:t>
            </a:r>
            <a:r>
              <a:rPr lang="en-US" altLang="zh-CN" b="1" smtClean="0">
                <a:latin typeface="宋体" panose="02010600030101010101" pitchFamily="2" charset="-122"/>
              </a:rPr>
              <a:t>-2</a:t>
            </a:r>
          </a:p>
        </p:txBody>
      </p:sp>
      <p:sp>
        <p:nvSpPr>
          <p:cNvPr id="267268" name="Rectangle 3"/>
          <p:cNvSpPr>
            <a:spLocks noGrp="1" noChangeArrowheads="1"/>
          </p:cNvSpPr>
          <p:nvPr>
            <p:ph type="body" idx="1"/>
          </p:nvPr>
        </p:nvSpPr>
        <p:spPr/>
        <p:txBody>
          <a:bodyPr/>
          <a:lstStyle/>
          <a:p>
            <a:pPr eaLnBrk="1" hangingPunct="1">
              <a:buFontTx/>
              <a:buNone/>
            </a:pPr>
            <a:r>
              <a:rPr lang="zh-CN" altLang="en-US" sz="3200" b="1" smtClean="0">
                <a:solidFill>
                  <a:schemeClr val="tx2"/>
                </a:solidFill>
                <a:latin typeface="宋体" panose="02010600030101010101" pitchFamily="2" charset="-122"/>
              </a:rPr>
              <a:t>模拟（</a:t>
            </a:r>
            <a:r>
              <a:rPr lang="en-US" altLang="zh-CN" sz="3200" b="1" smtClean="0">
                <a:solidFill>
                  <a:schemeClr val="tx2"/>
                </a:solidFill>
                <a:latin typeface="宋体" panose="02010600030101010101" pitchFamily="2" charset="-122"/>
              </a:rPr>
              <a:t>Simulation</a:t>
            </a:r>
            <a:r>
              <a:rPr lang="zh-CN" altLang="en-US" sz="3200" b="1" smtClean="0">
                <a:solidFill>
                  <a:schemeClr val="tx2"/>
                </a:solidFill>
                <a:latin typeface="宋体" panose="02010600030101010101" pitchFamily="2" charset="-122"/>
              </a:rPr>
              <a:t>）</a:t>
            </a:r>
          </a:p>
          <a:p>
            <a:pPr eaLnBrk="1" hangingPunct="1">
              <a:buFontTx/>
              <a:buNone/>
            </a:pPr>
            <a:r>
              <a:rPr lang="zh-CN" altLang="en-US" sz="3200" b="1" smtClean="0">
                <a:latin typeface="宋体" panose="02010600030101010101" pitchFamily="2" charset="-122"/>
              </a:rPr>
              <a:t>    </a:t>
            </a:r>
            <a:r>
              <a:rPr lang="en-US" altLang="zh-CN" sz="3200" b="1" smtClean="0">
                <a:latin typeface="宋体" panose="02010600030101010101" pitchFamily="2" charset="-122"/>
              </a:rPr>
              <a:t>B</a:t>
            </a:r>
            <a:r>
              <a:rPr lang="zh-CN" altLang="en-US" sz="3200" b="1" smtClean="0">
                <a:latin typeface="宋体" panose="02010600030101010101" pitchFamily="2" charset="-122"/>
              </a:rPr>
              <a:t>虚拟机（</a:t>
            </a:r>
            <a:r>
              <a:rPr lang="en-US" altLang="zh-CN" sz="3200" b="1" smtClean="0">
                <a:latin typeface="宋体" panose="02010600030101010101" pitchFamily="2" charset="-122"/>
              </a:rPr>
              <a:t>Virtual Machine</a:t>
            </a:r>
            <a:r>
              <a:rPr lang="zh-CN" altLang="en-US" sz="3200" b="1" smtClean="0">
                <a:latin typeface="宋体" panose="02010600030101010101" pitchFamily="2" charset="-122"/>
              </a:rPr>
              <a:t>） </a:t>
            </a:r>
            <a:r>
              <a:rPr lang="en-US" altLang="zh-CN" sz="3200" b="1" smtClean="0">
                <a:latin typeface="宋体" panose="02010600030101010101" pitchFamily="2" charset="-122"/>
              </a:rPr>
              <a:t>A</a:t>
            </a:r>
            <a:r>
              <a:rPr lang="zh-CN" altLang="en-US" sz="3200" b="1" smtClean="0">
                <a:latin typeface="宋体" panose="02010600030101010101" pitchFamily="2" charset="-122"/>
              </a:rPr>
              <a:t>宿主机（</a:t>
            </a:r>
            <a:r>
              <a:rPr lang="en-US" altLang="zh-CN" sz="3200" b="1" smtClean="0">
                <a:latin typeface="宋体" panose="02010600030101010101" pitchFamily="2" charset="-122"/>
              </a:rPr>
              <a:t>Host Machine</a:t>
            </a:r>
            <a:r>
              <a:rPr lang="zh-CN" altLang="en-US" sz="3200" b="1" smtClean="0">
                <a:latin typeface="宋体" panose="02010600030101010101" pitchFamily="2" charset="-122"/>
              </a:rPr>
              <a:t>）</a:t>
            </a:r>
            <a:r>
              <a:rPr lang="zh-CN" altLang="en-US" sz="3200" b="1" smtClean="0"/>
              <a:t> </a:t>
            </a:r>
            <a:endParaRPr lang="zh-CN" altLang="en-US" sz="3200" b="1" smtClean="0">
              <a:latin typeface="宋体" panose="02010600030101010101" pitchFamily="2" charset="-122"/>
            </a:endParaRPr>
          </a:p>
          <a:p>
            <a:pPr eaLnBrk="1" hangingPunct="1">
              <a:buFontTx/>
              <a:buNone/>
            </a:pPr>
            <a:r>
              <a:rPr lang="zh-CN" altLang="en-US" sz="3200" b="1" smtClean="0">
                <a:latin typeface="宋体" panose="02010600030101010101" pitchFamily="2" charset="-122"/>
              </a:rPr>
              <a:t>    </a:t>
            </a:r>
            <a:r>
              <a:rPr lang="en-US" altLang="zh-CN" sz="3200" b="1" smtClean="0">
                <a:latin typeface="宋体" panose="02010600030101010101" pitchFamily="2" charset="-122"/>
              </a:rPr>
              <a:t>B</a:t>
            </a:r>
            <a:r>
              <a:rPr lang="zh-CN" altLang="en-US" sz="3200" b="1" smtClean="0">
                <a:latin typeface="宋体" panose="02010600030101010101" pitchFamily="2" charset="-122"/>
              </a:rPr>
              <a:t>的一条机器指令用</a:t>
            </a:r>
            <a:r>
              <a:rPr lang="en-US" altLang="zh-CN" sz="3200" b="1" smtClean="0">
                <a:latin typeface="宋体" panose="02010600030101010101" pitchFamily="2" charset="-122"/>
              </a:rPr>
              <a:t>A</a:t>
            </a:r>
            <a:r>
              <a:rPr lang="zh-CN" altLang="en-US" sz="3200" b="1" smtClean="0">
                <a:latin typeface="宋体" panose="02010600030101010101" pitchFamily="2" charset="-122"/>
              </a:rPr>
              <a:t>的一段机器语言程序去解释执行</a:t>
            </a:r>
            <a:r>
              <a:rPr lang="en-US" altLang="zh-CN" sz="3200" b="1" smtClean="0">
                <a:latin typeface="宋体" panose="02010600030101010101" pitchFamily="2" charset="-122"/>
              </a:rPr>
              <a:t>--&gt;</a:t>
            </a:r>
            <a:r>
              <a:rPr lang="zh-CN" altLang="en-US" sz="3200" b="1" smtClean="0">
                <a:solidFill>
                  <a:schemeClr val="tx2"/>
                </a:solidFill>
                <a:latin typeface="宋体" panose="02010600030101010101" pitchFamily="2" charset="-122"/>
              </a:rPr>
              <a:t>模拟</a:t>
            </a:r>
            <a:r>
              <a:rPr lang="zh-CN" altLang="en-US" sz="3200" b="1" smtClean="0">
                <a:latin typeface="宋体" panose="02010600030101010101" pitchFamily="2" charset="-122"/>
              </a:rPr>
              <a:t>。</a:t>
            </a:r>
          </a:p>
          <a:p>
            <a:pPr eaLnBrk="1" hangingPunct="1"/>
            <a:endParaRPr lang="zh-CN" altLang="en-US" sz="3200" smtClean="0">
              <a:latin typeface="宋体" panose="02010600030101010101" pitchFamily="2" charset="-122"/>
            </a:endParaRPr>
          </a:p>
        </p:txBody>
      </p:sp>
      <p:sp>
        <p:nvSpPr>
          <p:cNvPr id="26726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727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90D61A2-54F8-4E7A-9C42-B10BE5A69271}" type="slidenum">
              <a:rPr lang="en-US" altLang="zh-CN" sz="1200" smtClean="0"/>
              <a:pPr>
                <a:spcBef>
                  <a:spcPct val="0"/>
                </a:spcBef>
                <a:buFontTx/>
                <a:buNone/>
              </a:pPr>
              <a:t>171</a:t>
            </a:fld>
            <a:endParaRPr lang="en-US" altLang="zh-CN" sz="1200" smtClean="0"/>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2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0921340-8B62-4DB8-8356-7489AF36208A}" type="datetime1">
              <a:rPr lang="zh-CN" altLang="en-US" sz="1200" smtClean="0"/>
              <a:pPr>
                <a:spcBef>
                  <a:spcPct val="0"/>
                </a:spcBef>
                <a:buFontTx/>
                <a:buNone/>
              </a:pPr>
              <a:t>2021/9/4</a:t>
            </a:fld>
            <a:endParaRPr lang="en-US" altLang="zh-CN" sz="1200" smtClean="0"/>
          </a:p>
        </p:txBody>
      </p:sp>
      <p:sp>
        <p:nvSpPr>
          <p:cNvPr id="268291" name="Rectangle 2"/>
          <p:cNvSpPr>
            <a:spLocks noGrp="1" noChangeArrowheads="1"/>
          </p:cNvSpPr>
          <p:nvPr>
            <p:ph type="title"/>
          </p:nvPr>
        </p:nvSpPr>
        <p:spPr/>
        <p:txBody>
          <a:bodyPr/>
          <a:lstStyle/>
          <a:p>
            <a:pPr eaLnBrk="1" hangingPunct="1"/>
            <a:r>
              <a:rPr lang="zh-CN" altLang="en-US" b="1" smtClean="0">
                <a:latin typeface="宋体" panose="02010600030101010101" pitchFamily="2" charset="-122"/>
              </a:rPr>
              <a:t>模拟与仿真</a:t>
            </a:r>
            <a:r>
              <a:rPr lang="en-US" altLang="zh-CN" b="1" smtClean="0">
                <a:latin typeface="宋体" panose="02010600030101010101" pitchFamily="2" charset="-122"/>
              </a:rPr>
              <a:t>-3</a:t>
            </a:r>
          </a:p>
        </p:txBody>
      </p:sp>
      <p:sp>
        <p:nvSpPr>
          <p:cNvPr id="268292" name="Rectangle 3"/>
          <p:cNvSpPr>
            <a:spLocks noGrp="1" noChangeArrowheads="1"/>
          </p:cNvSpPr>
          <p:nvPr>
            <p:ph type="body" idx="1"/>
          </p:nvPr>
        </p:nvSpPr>
        <p:spPr/>
        <p:txBody>
          <a:bodyPr/>
          <a:lstStyle/>
          <a:p>
            <a:pPr eaLnBrk="1" hangingPunct="1">
              <a:buFontTx/>
              <a:buNone/>
            </a:pPr>
            <a:r>
              <a:rPr lang="zh-CN" altLang="en-US" sz="3600" b="1" smtClean="0">
                <a:solidFill>
                  <a:schemeClr val="tx2"/>
                </a:solidFill>
                <a:latin typeface="宋体" panose="02010600030101010101" pitchFamily="2" charset="-122"/>
              </a:rPr>
              <a:t>仿真（</a:t>
            </a:r>
            <a:r>
              <a:rPr lang="en-US" altLang="zh-CN" sz="3600" b="1" smtClean="0">
                <a:solidFill>
                  <a:schemeClr val="tx2"/>
                </a:solidFill>
                <a:latin typeface="宋体" panose="02010600030101010101" pitchFamily="2" charset="-122"/>
              </a:rPr>
              <a:t>Emulation</a:t>
            </a:r>
            <a:r>
              <a:rPr lang="zh-CN" altLang="en-US" sz="3600" b="1" smtClean="0">
                <a:solidFill>
                  <a:schemeClr val="tx2"/>
                </a:solidFill>
                <a:latin typeface="宋体" panose="02010600030101010101" pitchFamily="2" charset="-122"/>
              </a:rPr>
              <a:t>）</a:t>
            </a:r>
            <a:r>
              <a:rPr lang="zh-CN" altLang="en-US" sz="3600" b="1" smtClean="0">
                <a:latin typeface="宋体" panose="02010600030101010101" pitchFamily="2" charset="-122"/>
              </a:rPr>
              <a:t> </a:t>
            </a:r>
          </a:p>
          <a:p>
            <a:pPr eaLnBrk="1" hangingPunct="1">
              <a:buFontTx/>
              <a:buNone/>
            </a:pPr>
            <a:r>
              <a:rPr lang="zh-CN" altLang="en-US" sz="3600" b="1" smtClean="0">
                <a:latin typeface="宋体" panose="02010600030101010101" pitchFamily="2" charset="-122"/>
              </a:rPr>
              <a:t>    </a:t>
            </a:r>
            <a:r>
              <a:rPr lang="en-US" altLang="zh-CN" sz="3600" b="1" smtClean="0">
                <a:latin typeface="宋体" panose="02010600030101010101" pitchFamily="2" charset="-122"/>
              </a:rPr>
              <a:t>B</a:t>
            </a:r>
            <a:r>
              <a:rPr lang="zh-CN" altLang="en-US" sz="3600" b="1" smtClean="0">
                <a:latin typeface="宋体" panose="02010600030101010101" pitchFamily="2" charset="-122"/>
              </a:rPr>
              <a:t>目的机（</a:t>
            </a:r>
            <a:r>
              <a:rPr lang="en-US" altLang="zh-CN" sz="3600" b="1" smtClean="0">
                <a:latin typeface="宋体" panose="02010600030101010101" pitchFamily="2" charset="-122"/>
              </a:rPr>
              <a:t>Target Machine</a:t>
            </a:r>
            <a:r>
              <a:rPr lang="zh-CN" altLang="en-US" sz="3600" b="1" smtClean="0">
                <a:latin typeface="宋体" panose="02010600030101010101" pitchFamily="2" charset="-122"/>
              </a:rPr>
              <a:t>） </a:t>
            </a:r>
            <a:r>
              <a:rPr lang="en-US" altLang="zh-CN" sz="3600" b="1" smtClean="0">
                <a:latin typeface="宋体" panose="02010600030101010101" pitchFamily="2" charset="-122"/>
              </a:rPr>
              <a:t>A</a:t>
            </a:r>
            <a:r>
              <a:rPr lang="zh-CN" altLang="en-US" sz="3600" b="1" smtClean="0">
                <a:latin typeface="宋体" panose="02010600030101010101" pitchFamily="2" charset="-122"/>
              </a:rPr>
              <a:t>宿主机（</a:t>
            </a:r>
            <a:r>
              <a:rPr lang="en-US" altLang="zh-CN" sz="3600" b="1" smtClean="0">
                <a:latin typeface="宋体" panose="02010600030101010101" pitchFamily="2" charset="-122"/>
              </a:rPr>
              <a:t>Host Machine</a:t>
            </a:r>
            <a:r>
              <a:rPr lang="zh-CN" altLang="en-US" sz="3600" b="1" smtClean="0">
                <a:latin typeface="宋体" panose="02010600030101010101" pitchFamily="2" charset="-122"/>
              </a:rPr>
              <a:t>）</a:t>
            </a:r>
          </a:p>
          <a:p>
            <a:pPr eaLnBrk="1" hangingPunct="1">
              <a:buFontTx/>
              <a:buNone/>
            </a:pPr>
            <a:r>
              <a:rPr lang="zh-CN" altLang="en-US" sz="3600" b="1" smtClean="0">
                <a:latin typeface="宋体" panose="02010600030101010101" pitchFamily="2" charset="-122"/>
              </a:rPr>
              <a:t>    </a:t>
            </a:r>
            <a:r>
              <a:rPr lang="en-US" altLang="zh-CN" sz="3600" b="1" smtClean="0">
                <a:latin typeface="宋体" panose="02010600030101010101" pitchFamily="2" charset="-122"/>
              </a:rPr>
              <a:t>B</a:t>
            </a:r>
            <a:r>
              <a:rPr lang="zh-CN" altLang="en-US" sz="3600" b="1" smtClean="0">
                <a:latin typeface="宋体" panose="02010600030101010101" pitchFamily="2" charset="-122"/>
              </a:rPr>
              <a:t>的一条机器指令用</a:t>
            </a:r>
            <a:r>
              <a:rPr lang="en-US" altLang="zh-CN" sz="3600" b="1" smtClean="0">
                <a:latin typeface="宋体" panose="02010600030101010101" pitchFamily="2" charset="-122"/>
              </a:rPr>
              <a:t>A</a:t>
            </a:r>
            <a:r>
              <a:rPr lang="zh-CN" altLang="en-US" sz="3600" b="1" smtClean="0">
                <a:latin typeface="宋体" panose="02010600030101010101" pitchFamily="2" charset="-122"/>
              </a:rPr>
              <a:t>的一段微程序去解释执行</a:t>
            </a:r>
            <a:r>
              <a:rPr lang="en-US" altLang="zh-CN" sz="3600" b="1" smtClean="0">
                <a:latin typeface="宋体" panose="02010600030101010101" pitchFamily="2" charset="-122"/>
              </a:rPr>
              <a:t>--&gt;</a:t>
            </a:r>
            <a:r>
              <a:rPr lang="zh-CN" altLang="en-US" sz="3600" b="1" smtClean="0">
                <a:solidFill>
                  <a:schemeClr val="tx2"/>
                </a:solidFill>
                <a:latin typeface="宋体" panose="02010600030101010101" pitchFamily="2" charset="-122"/>
              </a:rPr>
              <a:t>仿真</a:t>
            </a:r>
            <a:r>
              <a:rPr lang="zh-CN" altLang="en-US" sz="3600" b="1" smtClean="0">
                <a:latin typeface="宋体" panose="02010600030101010101" pitchFamily="2" charset="-122"/>
              </a:rPr>
              <a:t>。</a:t>
            </a:r>
          </a:p>
        </p:txBody>
      </p:sp>
      <p:sp>
        <p:nvSpPr>
          <p:cNvPr id="26829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829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BD18D25-E167-4007-8C73-C8DB74A3E13F}" type="slidenum">
              <a:rPr lang="en-US" altLang="zh-CN" sz="1200" smtClean="0"/>
              <a:pPr>
                <a:spcBef>
                  <a:spcPct val="0"/>
                </a:spcBef>
                <a:buFontTx/>
                <a:buNone/>
              </a:pPr>
              <a:t>172</a:t>
            </a:fld>
            <a:endParaRPr lang="en-US" altLang="zh-CN" sz="1200" smtClean="0"/>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3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5C83D93-E5DE-42B5-8496-0F97EE5A6BD8}" type="datetime1">
              <a:rPr lang="zh-CN" altLang="en-US" sz="1200" smtClean="0"/>
              <a:pPr>
                <a:spcBef>
                  <a:spcPct val="0"/>
                </a:spcBef>
                <a:buFontTx/>
                <a:buNone/>
              </a:pPr>
              <a:t>2021/9/4</a:t>
            </a:fld>
            <a:endParaRPr lang="en-US" altLang="zh-CN" sz="1200" smtClean="0"/>
          </a:p>
        </p:txBody>
      </p:sp>
      <p:sp>
        <p:nvSpPr>
          <p:cNvPr id="269315" name="Rectangle 2"/>
          <p:cNvSpPr>
            <a:spLocks noChangeArrowheads="1"/>
          </p:cNvSpPr>
          <p:nvPr/>
        </p:nvSpPr>
        <p:spPr bwMode="auto">
          <a:xfrm>
            <a:off x="533400" y="1600200"/>
            <a:ext cx="2209800" cy="36576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269316" name="Rectangle 3"/>
          <p:cNvSpPr>
            <a:spLocks noChangeArrowheads="1"/>
          </p:cNvSpPr>
          <p:nvPr/>
        </p:nvSpPr>
        <p:spPr bwMode="auto">
          <a:xfrm>
            <a:off x="5410200" y="685800"/>
            <a:ext cx="2209800" cy="55626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269317" name="Rectangle 4"/>
          <p:cNvSpPr>
            <a:spLocks noChangeArrowheads="1"/>
          </p:cNvSpPr>
          <p:nvPr/>
        </p:nvSpPr>
        <p:spPr bwMode="auto">
          <a:xfrm>
            <a:off x="762000" y="2667000"/>
            <a:ext cx="16764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M3</a:t>
            </a:r>
            <a:r>
              <a:rPr lang="zh-CN" altLang="en-US" sz="2400" b="1">
                <a:latin typeface="幼圆" panose="02010509060101010101" pitchFamily="49" charset="-122"/>
                <a:ea typeface="幼圆" panose="02010509060101010101" pitchFamily="49" charset="-122"/>
              </a:rPr>
              <a:t>：</a:t>
            </a:r>
            <a:r>
              <a:rPr lang="en-US" altLang="zh-CN" sz="2400" b="1">
                <a:latin typeface="幼圆" panose="02010509060101010101" pitchFamily="49" charset="-122"/>
                <a:ea typeface="幼圆" panose="02010509060101010101" pitchFamily="49" charset="-122"/>
              </a:rPr>
              <a:t>OS</a:t>
            </a:r>
          </a:p>
        </p:txBody>
      </p:sp>
      <p:sp>
        <p:nvSpPr>
          <p:cNvPr id="269318" name="Rectangle 5"/>
          <p:cNvSpPr>
            <a:spLocks noChangeArrowheads="1"/>
          </p:cNvSpPr>
          <p:nvPr/>
        </p:nvSpPr>
        <p:spPr bwMode="auto">
          <a:xfrm>
            <a:off x="762000" y="1828800"/>
            <a:ext cx="16764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M4</a:t>
            </a:r>
            <a:r>
              <a:rPr lang="zh-CN" altLang="en-US" sz="2400" b="1">
                <a:latin typeface="幼圆" panose="02010509060101010101" pitchFamily="49" charset="-122"/>
                <a:ea typeface="幼圆" panose="02010509060101010101" pitchFamily="49" charset="-122"/>
              </a:rPr>
              <a:t>以上应用</a:t>
            </a:r>
          </a:p>
        </p:txBody>
      </p:sp>
      <p:sp>
        <p:nvSpPr>
          <p:cNvPr id="269319" name="Rectangle 6"/>
          <p:cNvSpPr>
            <a:spLocks noChangeArrowheads="1"/>
          </p:cNvSpPr>
          <p:nvPr/>
        </p:nvSpPr>
        <p:spPr bwMode="auto">
          <a:xfrm>
            <a:off x="762000" y="3581400"/>
            <a:ext cx="19050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M2</a:t>
            </a:r>
            <a:r>
              <a:rPr lang="zh-CN" altLang="en-US" sz="2400" b="1">
                <a:latin typeface="幼圆" panose="02010509060101010101" pitchFamily="49" charset="-122"/>
                <a:ea typeface="幼圆" panose="02010509060101010101" pitchFamily="49" charset="-122"/>
              </a:rPr>
              <a:t>：机器语言</a:t>
            </a:r>
          </a:p>
        </p:txBody>
      </p:sp>
      <p:sp>
        <p:nvSpPr>
          <p:cNvPr id="269320" name="Rectangle 7"/>
          <p:cNvSpPr>
            <a:spLocks noChangeArrowheads="1"/>
          </p:cNvSpPr>
          <p:nvPr/>
        </p:nvSpPr>
        <p:spPr bwMode="auto">
          <a:xfrm>
            <a:off x="762000" y="4572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B </a:t>
            </a:r>
            <a:r>
              <a:rPr lang="zh-CN" altLang="en-US" sz="2400" b="1">
                <a:latin typeface="幼圆" panose="02010509060101010101" pitchFamily="49" charset="-122"/>
                <a:ea typeface="幼圆" panose="02010509060101010101" pitchFamily="49" charset="-122"/>
              </a:rPr>
              <a:t>虚拟机</a:t>
            </a:r>
          </a:p>
        </p:txBody>
      </p:sp>
      <p:sp>
        <p:nvSpPr>
          <p:cNvPr id="269321" name="Rectangle 8"/>
          <p:cNvSpPr>
            <a:spLocks noChangeArrowheads="1"/>
          </p:cNvSpPr>
          <p:nvPr/>
        </p:nvSpPr>
        <p:spPr bwMode="auto">
          <a:xfrm>
            <a:off x="5486400" y="914400"/>
            <a:ext cx="19050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M5</a:t>
            </a:r>
            <a:r>
              <a:rPr lang="zh-CN" altLang="en-US" sz="2400" b="1">
                <a:latin typeface="幼圆" panose="02010509060101010101" pitchFamily="49" charset="-122"/>
                <a:ea typeface="幼圆" panose="02010509060101010101" pitchFamily="49" charset="-122"/>
              </a:rPr>
              <a:t>：高级语言</a:t>
            </a:r>
          </a:p>
        </p:txBody>
      </p:sp>
      <p:sp>
        <p:nvSpPr>
          <p:cNvPr id="269322" name="Rectangle 9"/>
          <p:cNvSpPr>
            <a:spLocks noChangeArrowheads="1"/>
          </p:cNvSpPr>
          <p:nvPr/>
        </p:nvSpPr>
        <p:spPr bwMode="auto">
          <a:xfrm>
            <a:off x="5715000" y="1752600"/>
            <a:ext cx="16764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M4</a:t>
            </a:r>
            <a:r>
              <a:rPr lang="zh-CN" altLang="en-US" sz="2400" b="1">
                <a:latin typeface="幼圆" panose="02010509060101010101" pitchFamily="49" charset="-122"/>
                <a:ea typeface="幼圆" panose="02010509060101010101" pitchFamily="49" charset="-122"/>
              </a:rPr>
              <a:t>：汇编</a:t>
            </a:r>
          </a:p>
        </p:txBody>
      </p:sp>
      <p:sp>
        <p:nvSpPr>
          <p:cNvPr id="269323" name="Rectangle 10"/>
          <p:cNvSpPr>
            <a:spLocks noChangeArrowheads="1"/>
          </p:cNvSpPr>
          <p:nvPr/>
        </p:nvSpPr>
        <p:spPr bwMode="auto">
          <a:xfrm>
            <a:off x="5791200" y="2667000"/>
            <a:ext cx="16764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M3</a:t>
            </a:r>
            <a:r>
              <a:rPr lang="zh-CN" altLang="en-US" sz="2400" b="1">
                <a:latin typeface="幼圆" panose="02010509060101010101" pitchFamily="49" charset="-122"/>
                <a:ea typeface="幼圆" panose="02010509060101010101" pitchFamily="49" charset="-122"/>
              </a:rPr>
              <a:t>：</a:t>
            </a:r>
            <a:r>
              <a:rPr lang="en-US" altLang="zh-CN" sz="2400" b="1">
                <a:latin typeface="幼圆" panose="02010509060101010101" pitchFamily="49" charset="-122"/>
                <a:ea typeface="幼圆" panose="02010509060101010101" pitchFamily="49" charset="-122"/>
              </a:rPr>
              <a:t>OS</a:t>
            </a:r>
          </a:p>
        </p:txBody>
      </p:sp>
      <p:sp>
        <p:nvSpPr>
          <p:cNvPr id="269324" name="Rectangle 11"/>
          <p:cNvSpPr>
            <a:spLocks noChangeArrowheads="1"/>
          </p:cNvSpPr>
          <p:nvPr/>
        </p:nvSpPr>
        <p:spPr bwMode="auto">
          <a:xfrm>
            <a:off x="5562600" y="3581400"/>
            <a:ext cx="19050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M2</a:t>
            </a:r>
            <a:r>
              <a:rPr lang="zh-CN" altLang="en-US" sz="2400" b="1">
                <a:latin typeface="幼圆" panose="02010509060101010101" pitchFamily="49" charset="-122"/>
                <a:ea typeface="幼圆" panose="02010509060101010101" pitchFamily="49" charset="-122"/>
              </a:rPr>
              <a:t>：机器语言</a:t>
            </a:r>
          </a:p>
        </p:txBody>
      </p:sp>
      <p:sp>
        <p:nvSpPr>
          <p:cNvPr id="269325" name="Rectangle 12"/>
          <p:cNvSpPr>
            <a:spLocks noChangeArrowheads="1"/>
          </p:cNvSpPr>
          <p:nvPr/>
        </p:nvSpPr>
        <p:spPr bwMode="auto">
          <a:xfrm>
            <a:off x="5715000" y="4572000"/>
            <a:ext cx="16764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M1</a:t>
            </a:r>
            <a:r>
              <a:rPr lang="zh-CN" altLang="en-US" sz="2400" b="1">
                <a:latin typeface="幼圆" panose="02010509060101010101" pitchFamily="49" charset="-122"/>
                <a:ea typeface="幼圆" panose="02010509060101010101" pitchFamily="49" charset="-122"/>
              </a:rPr>
              <a:t>：微程序</a:t>
            </a:r>
          </a:p>
        </p:txBody>
      </p:sp>
      <p:sp>
        <p:nvSpPr>
          <p:cNvPr id="269326" name="Rectangle 13"/>
          <p:cNvSpPr>
            <a:spLocks noChangeArrowheads="1"/>
          </p:cNvSpPr>
          <p:nvPr/>
        </p:nvSpPr>
        <p:spPr bwMode="auto">
          <a:xfrm>
            <a:off x="5715000" y="5562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en-US" altLang="zh-CN" sz="2400" b="1">
                <a:latin typeface="幼圆" panose="02010509060101010101" pitchFamily="49" charset="-122"/>
                <a:ea typeface="幼圆" panose="02010509060101010101" pitchFamily="49" charset="-122"/>
              </a:rPr>
              <a:t>A </a:t>
            </a:r>
            <a:r>
              <a:rPr lang="zh-CN" altLang="en-US" sz="2400" b="1">
                <a:latin typeface="幼圆" panose="02010509060101010101" pitchFamily="49" charset="-122"/>
                <a:ea typeface="幼圆" panose="02010509060101010101" pitchFamily="49" charset="-122"/>
              </a:rPr>
              <a:t>宿主机</a:t>
            </a:r>
          </a:p>
        </p:txBody>
      </p:sp>
      <p:sp>
        <p:nvSpPr>
          <p:cNvPr id="269327" name="Line 14"/>
          <p:cNvSpPr>
            <a:spLocks noChangeShapeType="1"/>
          </p:cNvSpPr>
          <p:nvPr/>
        </p:nvSpPr>
        <p:spPr bwMode="auto">
          <a:xfrm flipH="1" flipV="1">
            <a:off x="2438400" y="2819400"/>
            <a:ext cx="3352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28" name="Line 15"/>
          <p:cNvSpPr>
            <a:spLocks noChangeShapeType="1"/>
          </p:cNvSpPr>
          <p:nvPr/>
        </p:nvSpPr>
        <p:spPr bwMode="auto">
          <a:xfrm>
            <a:off x="6477000" y="12954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29" name="Line 16"/>
          <p:cNvSpPr>
            <a:spLocks noChangeShapeType="1"/>
          </p:cNvSpPr>
          <p:nvPr/>
        </p:nvSpPr>
        <p:spPr bwMode="auto">
          <a:xfrm>
            <a:off x="6477000" y="21336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0" name="Line 17"/>
          <p:cNvSpPr>
            <a:spLocks noChangeShapeType="1"/>
          </p:cNvSpPr>
          <p:nvPr/>
        </p:nvSpPr>
        <p:spPr bwMode="auto">
          <a:xfrm>
            <a:off x="6553200" y="30480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1" name="Line 18"/>
          <p:cNvSpPr>
            <a:spLocks noChangeShapeType="1"/>
          </p:cNvSpPr>
          <p:nvPr/>
        </p:nvSpPr>
        <p:spPr bwMode="auto">
          <a:xfrm>
            <a:off x="6553200" y="3962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2" name="Line 19"/>
          <p:cNvSpPr>
            <a:spLocks noChangeShapeType="1"/>
          </p:cNvSpPr>
          <p:nvPr/>
        </p:nvSpPr>
        <p:spPr bwMode="auto">
          <a:xfrm>
            <a:off x="1600200" y="22098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3" name="Line 20"/>
          <p:cNvSpPr>
            <a:spLocks noChangeShapeType="1"/>
          </p:cNvSpPr>
          <p:nvPr/>
        </p:nvSpPr>
        <p:spPr bwMode="auto">
          <a:xfrm>
            <a:off x="1600200" y="30480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4" name="Line 21"/>
          <p:cNvSpPr>
            <a:spLocks noChangeShapeType="1"/>
          </p:cNvSpPr>
          <p:nvPr/>
        </p:nvSpPr>
        <p:spPr bwMode="auto">
          <a:xfrm>
            <a:off x="1600200" y="3962400"/>
            <a:ext cx="0" cy="45720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9335" name="Line 22"/>
          <p:cNvSpPr>
            <a:spLocks noChangeShapeType="1"/>
          </p:cNvSpPr>
          <p:nvPr/>
        </p:nvSpPr>
        <p:spPr bwMode="auto">
          <a:xfrm flipV="1">
            <a:off x="1600200" y="4419600"/>
            <a:ext cx="4953000"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336" name="Line 23"/>
          <p:cNvSpPr>
            <a:spLocks noChangeShapeType="1"/>
          </p:cNvSpPr>
          <p:nvPr/>
        </p:nvSpPr>
        <p:spPr bwMode="auto">
          <a:xfrm>
            <a:off x="2057400" y="3962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9337" name="Line 24"/>
          <p:cNvSpPr>
            <a:spLocks noChangeShapeType="1"/>
          </p:cNvSpPr>
          <p:nvPr/>
        </p:nvSpPr>
        <p:spPr bwMode="auto">
          <a:xfrm>
            <a:off x="2057400" y="4191000"/>
            <a:ext cx="198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9338" name="Line 25"/>
          <p:cNvSpPr>
            <a:spLocks noChangeShapeType="1"/>
          </p:cNvSpPr>
          <p:nvPr/>
        </p:nvSpPr>
        <p:spPr bwMode="auto">
          <a:xfrm flipV="1">
            <a:off x="4038600" y="32766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9339" name="Line 26"/>
          <p:cNvSpPr>
            <a:spLocks noChangeShapeType="1"/>
          </p:cNvSpPr>
          <p:nvPr/>
        </p:nvSpPr>
        <p:spPr bwMode="auto">
          <a:xfrm>
            <a:off x="4038600" y="3276600"/>
            <a:ext cx="2514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50587" name="Rectangle 27"/>
          <p:cNvSpPr>
            <a:spLocks noChangeArrowheads="1"/>
          </p:cNvSpPr>
          <p:nvPr/>
        </p:nvSpPr>
        <p:spPr bwMode="auto">
          <a:xfrm>
            <a:off x="3276600" y="45720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zh-CN" altLang="en-US" sz="2400" b="1">
                <a:solidFill>
                  <a:srgbClr val="FF0725"/>
                </a:solidFill>
                <a:latin typeface="幼圆" panose="02010509060101010101" pitchFamily="49" charset="-122"/>
                <a:ea typeface="幼圆" panose="02010509060101010101" pitchFamily="49" charset="-122"/>
              </a:rPr>
              <a:t>仿真</a:t>
            </a:r>
          </a:p>
        </p:txBody>
      </p:sp>
      <p:sp>
        <p:nvSpPr>
          <p:cNvPr id="450588" name="Rectangle 28"/>
          <p:cNvSpPr>
            <a:spLocks noChangeArrowheads="1"/>
          </p:cNvSpPr>
          <p:nvPr/>
        </p:nvSpPr>
        <p:spPr bwMode="auto">
          <a:xfrm>
            <a:off x="3200400" y="36576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FontTx/>
              <a:buNone/>
            </a:pPr>
            <a:r>
              <a:rPr lang="zh-CN" altLang="en-US" sz="2400" b="1">
                <a:latin typeface="幼圆" panose="02010509060101010101" pitchFamily="49" charset="-122"/>
                <a:ea typeface="幼圆" panose="02010509060101010101" pitchFamily="49" charset="-122"/>
              </a:rPr>
              <a:t>模拟</a:t>
            </a:r>
          </a:p>
        </p:txBody>
      </p:sp>
      <p:sp>
        <p:nvSpPr>
          <p:cNvPr id="26934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934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10886BF-006E-4240-A922-8A2A09AF3C88}" type="slidenum">
              <a:rPr lang="en-US" altLang="zh-CN" sz="1200" smtClean="0"/>
              <a:pPr>
                <a:spcBef>
                  <a:spcPct val="0"/>
                </a:spcBef>
                <a:buFontTx/>
                <a:buNone/>
              </a:pPr>
              <a:t>173</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50588"/>
                                        </p:tgtEl>
                                        <p:attrNameLst>
                                          <p:attrName>style.visibility</p:attrName>
                                        </p:attrNameLst>
                                      </p:cBhvr>
                                      <p:to>
                                        <p:strVal val="visible"/>
                                      </p:to>
                                    </p:set>
                                    <p:animEffect transition="in" filter="barn(outHorizontal)">
                                      <p:cBhvr>
                                        <p:cTn id="7" dur="500"/>
                                        <p:tgtEl>
                                          <p:spTgt spid="450588"/>
                                        </p:tgtEl>
                                      </p:cBhvr>
                                    </p:animEffect>
                                  </p:childTnLst>
                                </p:cTn>
                              </p:par>
                            </p:childTnLst>
                          </p:cTn>
                        </p:par>
                        <p:par>
                          <p:cTn id="8" fill="hold" nodeType="afterGroup">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450587"/>
                                        </p:tgtEl>
                                        <p:attrNameLst>
                                          <p:attrName>style.visibility</p:attrName>
                                        </p:attrNameLst>
                                      </p:cBhvr>
                                      <p:to>
                                        <p:strVal val="visible"/>
                                      </p:to>
                                    </p:set>
                                    <p:anim calcmode="lin" valueType="num">
                                      <p:cBhvr>
                                        <p:cTn id="11" dur="500" fill="hold"/>
                                        <p:tgtEl>
                                          <p:spTgt spid="450587"/>
                                        </p:tgtEl>
                                        <p:attrNameLst>
                                          <p:attrName>ppt_x</p:attrName>
                                        </p:attrNameLst>
                                      </p:cBhvr>
                                      <p:tavLst>
                                        <p:tav tm="0">
                                          <p:val>
                                            <p:strVal val="#ppt_x"/>
                                          </p:val>
                                        </p:tav>
                                        <p:tav tm="100000">
                                          <p:val>
                                            <p:strVal val="#ppt_x"/>
                                          </p:val>
                                        </p:tav>
                                      </p:tavLst>
                                    </p:anim>
                                    <p:anim calcmode="lin" valueType="num">
                                      <p:cBhvr>
                                        <p:cTn id="12" dur="500" fill="hold"/>
                                        <p:tgtEl>
                                          <p:spTgt spid="450587"/>
                                        </p:tgtEl>
                                        <p:attrNameLst>
                                          <p:attrName>ppt_y</p:attrName>
                                        </p:attrNameLst>
                                      </p:cBhvr>
                                      <p:tavLst>
                                        <p:tav tm="0">
                                          <p:val>
                                            <p:strVal val="#ppt_y-#ppt_h/2"/>
                                          </p:val>
                                        </p:tav>
                                        <p:tav tm="100000">
                                          <p:val>
                                            <p:strVal val="#ppt_y"/>
                                          </p:val>
                                        </p:tav>
                                      </p:tavLst>
                                    </p:anim>
                                    <p:anim calcmode="lin" valueType="num">
                                      <p:cBhvr>
                                        <p:cTn id="13" dur="500" fill="hold"/>
                                        <p:tgtEl>
                                          <p:spTgt spid="450587"/>
                                        </p:tgtEl>
                                        <p:attrNameLst>
                                          <p:attrName>ppt_w</p:attrName>
                                        </p:attrNameLst>
                                      </p:cBhvr>
                                      <p:tavLst>
                                        <p:tav tm="0">
                                          <p:val>
                                            <p:strVal val="#ppt_w"/>
                                          </p:val>
                                        </p:tav>
                                        <p:tav tm="100000">
                                          <p:val>
                                            <p:strVal val="#ppt_w"/>
                                          </p:val>
                                        </p:tav>
                                      </p:tavLst>
                                    </p:anim>
                                    <p:anim calcmode="lin" valueType="num">
                                      <p:cBhvr>
                                        <p:cTn id="14" dur="500" fill="hold"/>
                                        <p:tgtEl>
                                          <p:spTgt spid="4505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7" grpId="0" autoUpdateAnimBg="0"/>
      <p:bldP spid="450588"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29394A8-940F-45BF-AD27-241C3031EFC9}" type="datetime1">
              <a:rPr lang="zh-CN" altLang="en-US" sz="1200" smtClean="0"/>
              <a:pPr>
                <a:spcBef>
                  <a:spcPct val="0"/>
                </a:spcBef>
                <a:buFontTx/>
                <a:buNone/>
              </a:pPr>
              <a:t>2021/9/4</a:t>
            </a:fld>
            <a:endParaRPr lang="en-US" altLang="zh-CN" sz="1200" smtClean="0"/>
          </a:p>
        </p:txBody>
      </p:sp>
      <p:sp>
        <p:nvSpPr>
          <p:cNvPr id="271363" name="Rectangle 2"/>
          <p:cNvSpPr>
            <a:spLocks noGrp="1" noChangeArrowheads="1"/>
          </p:cNvSpPr>
          <p:nvPr>
            <p:ph type="subTitle" idx="1"/>
          </p:nvPr>
        </p:nvSpPr>
        <p:spPr>
          <a:xfrm>
            <a:off x="381000" y="523156"/>
            <a:ext cx="8382000" cy="5791200"/>
          </a:xfrm>
        </p:spPr>
        <p:txBody>
          <a:bodyPr/>
          <a:lstStyle/>
          <a:p>
            <a:pPr algn="l" eaLnBrk="1" hangingPunct="1">
              <a:lnSpc>
                <a:spcPts val="3600"/>
              </a:lnSpc>
              <a:spcBef>
                <a:spcPct val="10000"/>
              </a:spcBef>
            </a:pPr>
            <a:r>
              <a:rPr lang="zh-CN" altLang="en-US" b="1" dirty="0" smtClean="0">
                <a:latin typeface="微软雅黑" panose="020B0503020204020204" pitchFamily="34" charset="-122"/>
                <a:ea typeface="微软雅黑" panose="020B0503020204020204" pitchFamily="34" charset="-122"/>
              </a:rPr>
              <a:t>三种方法比较：</a:t>
            </a:r>
          </a:p>
          <a:p>
            <a:pPr algn="l" eaLnBrk="1" hangingPunct="1">
              <a:lnSpc>
                <a:spcPts val="3600"/>
              </a:lnSpc>
              <a:spcBef>
                <a:spcPct val="10000"/>
              </a:spcBef>
            </a:pPr>
            <a:r>
              <a:rPr lang="zh-CN" altLang="en-US" dirty="0" smtClean="0">
                <a:latin typeface="微软雅黑" panose="020B0503020204020204" pitchFamily="34" charset="-122"/>
                <a:ea typeface="微软雅黑" panose="020B0503020204020204" pitchFamily="34" charset="-122"/>
              </a:rPr>
              <a:t>    </a:t>
            </a:r>
            <a:r>
              <a:rPr lang="zh-CN" altLang="en-US" b="1" dirty="0" smtClean="0">
                <a:solidFill>
                  <a:srgbClr val="FF00FF"/>
                </a:solidFill>
                <a:latin typeface="微软雅黑" panose="020B0503020204020204" pitchFamily="34" charset="-122"/>
                <a:ea typeface="微软雅黑" panose="020B0503020204020204" pitchFamily="34" charset="-122"/>
              </a:rPr>
              <a:t>采用统一高级语言最好，是努力的目标</a:t>
            </a:r>
          </a:p>
          <a:p>
            <a:pPr algn="l" eaLnBrk="1" hangingPunct="1">
              <a:lnSpc>
                <a:spcPts val="3600"/>
              </a:lnSpc>
              <a:spcBef>
                <a:spcPct val="10000"/>
              </a:spcBef>
            </a:pPr>
            <a:r>
              <a:rPr lang="zh-CN" altLang="en-US" b="1" dirty="0" smtClean="0">
                <a:solidFill>
                  <a:srgbClr val="FF00FF"/>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系列机是暂时性方法，也是目前最好的方法</a:t>
            </a:r>
          </a:p>
          <a:p>
            <a:pPr algn="l" eaLnBrk="1" hangingPunct="1">
              <a:lnSpc>
                <a:spcPts val="3600"/>
              </a:lnSpc>
              <a:spcBef>
                <a:spcPct val="10000"/>
              </a:spcBef>
            </a:pPr>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00B050"/>
                </a:solidFill>
                <a:latin typeface="微软雅黑" panose="020B0503020204020204" pitchFamily="34" charset="-122"/>
                <a:ea typeface="微软雅黑" panose="020B0503020204020204" pitchFamily="34" charset="-122"/>
              </a:rPr>
              <a:t>仿真的速度低，芯片设计的负担重，目前用于同一系列机内的兼容。</a:t>
            </a:r>
          </a:p>
        </p:txBody>
      </p:sp>
      <p:sp>
        <p:nvSpPr>
          <p:cNvPr id="27136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136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C977387-5BBA-425B-8B01-BB3A636F8F02}" type="slidenum">
              <a:rPr lang="en-US" altLang="zh-CN" sz="1200" smtClean="0"/>
              <a:pPr>
                <a:spcBef>
                  <a:spcPct val="0"/>
                </a:spcBef>
                <a:buFontTx/>
                <a:buNone/>
              </a:pPr>
              <a:t>174</a:t>
            </a:fld>
            <a:endParaRPr lang="en-US" altLang="zh-CN" sz="1200" smtClean="0"/>
          </a:p>
        </p:txBody>
      </p:sp>
      <p:sp>
        <p:nvSpPr>
          <p:cNvPr id="2" name="右箭头 1"/>
          <p:cNvSpPr/>
          <p:nvPr/>
        </p:nvSpPr>
        <p:spPr bwMode="auto">
          <a:xfrm>
            <a:off x="4067944" y="5013176"/>
            <a:ext cx="2232248"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A6EA133-D4D4-403E-9A52-975A56440D2A}" type="datetime1">
              <a:rPr lang="zh-CN" altLang="en-US" sz="1200" smtClean="0"/>
              <a:pPr>
                <a:spcBef>
                  <a:spcPct val="0"/>
                </a:spcBef>
                <a:buFontTx/>
                <a:buNone/>
              </a:pPr>
              <a:t>2021/9/4</a:t>
            </a:fld>
            <a:endParaRPr lang="en-US" altLang="zh-CN" sz="1200" smtClean="0"/>
          </a:p>
        </p:txBody>
      </p:sp>
      <p:sp>
        <p:nvSpPr>
          <p:cNvPr id="181253" name="Rectangle 2"/>
          <p:cNvSpPr>
            <a:spLocks noGrp="1" noChangeArrowheads="1"/>
          </p:cNvSpPr>
          <p:nvPr>
            <p:ph type="subTitle" idx="1"/>
          </p:nvPr>
        </p:nvSpPr>
        <p:spPr>
          <a:xfrm>
            <a:off x="228600" y="914400"/>
            <a:ext cx="8686800" cy="5943600"/>
          </a:xfrm>
        </p:spPr>
        <p:txBody>
          <a:bodyPr/>
          <a:lstStyle/>
          <a:p>
            <a:pPr algn="l" eaLnBrk="1" hangingPunct="1">
              <a:spcBef>
                <a:spcPct val="10000"/>
              </a:spcBef>
            </a:pPr>
            <a:r>
              <a:rPr lang="zh-CN" altLang="en-US" sz="2400" b="1" dirty="0" smtClean="0">
                <a:solidFill>
                  <a:srgbClr val="0000FF"/>
                </a:solidFill>
                <a:latin typeface="Arial" panose="020B0604020202020204" pitchFamily="34" charset="0"/>
              </a:rPr>
              <a:t>方法四：目标代码的并行编译技术</a:t>
            </a:r>
          </a:p>
          <a:p>
            <a:pPr algn="l" eaLnBrk="1" hangingPunct="1">
              <a:spcBef>
                <a:spcPct val="10000"/>
              </a:spcBef>
            </a:pPr>
            <a:r>
              <a:rPr lang="zh-CN" altLang="en-US" sz="2400" b="1" dirty="0" smtClean="0">
                <a:latin typeface="Arial" panose="020B0604020202020204" pitchFamily="34" charset="0"/>
              </a:rPr>
              <a:t>  </a:t>
            </a:r>
            <a:r>
              <a:rPr lang="zh-CN" altLang="en-US" sz="2400" dirty="0" smtClean="0">
                <a:latin typeface="Arial" panose="020B0604020202020204" pitchFamily="34" charset="0"/>
              </a:rPr>
              <a:t>    </a:t>
            </a:r>
            <a:r>
              <a:rPr lang="zh-CN" altLang="en-US" sz="2400" b="1" dirty="0" smtClean="0">
                <a:latin typeface="Arial" panose="020B0604020202020204" pitchFamily="34" charset="0"/>
              </a:rPr>
              <a:t>一种机器的目标代码重新编译到另一种机器的并行目标代码</a:t>
            </a:r>
          </a:p>
          <a:p>
            <a:pPr algn="l" eaLnBrk="1" hangingPunct="1">
              <a:spcBef>
                <a:spcPct val="10000"/>
              </a:spcBef>
            </a:pPr>
            <a:r>
              <a:rPr lang="zh-CN" altLang="en-US" sz="2400" b="1" dirty="0" smtClean="0">
                <a:latin typeface="Arial" panose="020B0604020202020204" pitchFamily="34" charset="0"/>
              </a:rPr>
              <a:t>  两种方法：</a:t>
            </a:r>
          </a:p>
          <a:p>
            <a:pPr algn="l" eaLnBrk="1" hangingPunct="1">
              <a:spcBef>
                <a:spcPct val="10000"/>
              </a:spcBef>
            </a:pPr>
            <a:r>
              <a:rPr lang="zh-CN" altLang="en-US" sz="2400" b="1" dirty="0" smtClean="0">
                <a:solidFill>
                  <a:srgbClr val="FF3300"/>
                </a:solidFill>
                <a:latin typeface="Arial" panose="020B0604020202020204" pitchFamily="34" charset="0"/>
              </a:rPr>
              <a:t>   </a:t>
            </a:r>
            <a:r>
              <a:rPr lang="en-US" altLang="zh-CN" sz="2400" b="1" dirty="0" smtClean="0">
                <a:solidFill>
                  <a:srgbClr val="FF3300"/>
                </a:solidFill>
                <a:latin typeface="Arial" panose="020B0604020202020204" pitchFamily="34" charset="0"/>
              </a:rPr>
              <a:t>(1) </a:t>
            </a:r>
            <a:r>
              <a:rPr lang="zh-CN" altLang="en-US" sz="2400" b="1" dirty="0" smtClean="0">
                <a:solidFill>
                  <a:srgbClr val="FF3300"/>
                </a:solidFill>
                <a:latin typeface="Arial" panose="020B0604020202020204" pitchFamily="34" charset="0"/>
              </a:rPr>
              <a:t>动态代码转换</a:t>
            </a:r>
            <a:endParaRPr lang="en-US" altLang="zh-CN" sz="2400" b="1" dirty="0" smtClean="0">
              <a:solidFill>
                <a:srgbClr val="FF3300"/>
              </a:solidFill>
              <a:latin typeface="Arial" panose="020B0604020202020204" pitchFamily="34" charset="0"/>
            </a:endParaRPr>
          </a:p>
          <a:p>
            <a:pPr algn="l" eaLnBrk="1" hangingPunct="1">
              <a:spcBef>
                <a:spcPct val="10000"/>
              </a:spcBef>
            </a:pPr>
            <a:r>
              <a:rPr lang="zh-CN" altLang="en-US" sz="2400" dirty="0" smtClean="0">
                <a:latin typeface="Arial" panose="020B0604020202020204" pitchFamily="34" charset="0"/>
              </a:rPr>
              <a:t>   采用</a:t>
            </a:r>
            <a:r>
              <a:rPr lang="zh-CN" altLang="en-US" sz="2400" b="1" dirty="0" smtClean="0">
                <a:solidFill>
                  <a:srgbClr val="FF3300"/>
                </a:solidFill>
                <a:latin typeface="Arial" panose="020B0604020202020204" pitchFamily="34" charset="0"/>
              </a:rPr>
              <a:t>动态二进制转换技术</a:t>
            </a:r>
            <a:r>
              <a:rPr lang="zh-CN" altLang="en-US" sz="2400" dirty="0" smtClean="0">
                <a:latin typeface="Arial" panose="020B0604020202020204" pitchFamily="34" charset="0"/>
              </a:rPr>
              <a:t>实现与</a:t>
            </a:r>
            <a:r>
              <a:rPr lang="en-US" altLang="zh-CN" sz="2400" dirty="0" smtClean="0">
                <a:latin typeface="Arial" panose="020B0604020202020204" pitchFamily="34" charset="0"/>
              </a:rPr>
              <a:t>X86</a:t>
            </a:r>
            <a:r>
              <a:rPr lang="zh-CN" altLang="en-US" sz="2400" dirty="0" smtClean="0">
                <a:latin typeface="Arial" panose="020B0604020202020204" pitchFamily="34" charset="0"/>
              </a:rPr>
              <a:t>等处理机兼容，把</a:t>
            </a:r>
            <a:r>
              <a:rPr lang="en-US" altLang="zh-CN" sz="2400" dirty="0" smtClean="0">
                <a:latin typeface="Arial" panose="020B0604020202020204" pitchFamily="34" charset="0"/>
              </a:rPr>
              <a:t>X86</a:t>
            </a:r>
            <a:r>
              <a:rPr lang="zh-CN" altLang="en-US" sz="2400" dirty="0" smtClean="0">
                <a:latin typeface="Arial" panose="020B0604020202020204" pitchFamily="34" charset="0"/>
              </a:rPr>
              <a:t>等通用处理机的程序直接映射到</a:t>
            </a:r>
            <a:r>
              <a:rPr lang="en-US" altLang="zh-CN" sz="2400" dirty="0" smtClean="0">
                <a:latin typeface="Arial" panose="020B0604020202020204" pitchFamily="34" charset="0"/>
              </a:rPr>
              <a:t>VLIW</a:t>
            </a:r>
            <a:r>
              <a:rPr lang="zh-CN" altLang="en-US" sz="2400" dirty="0" smtClean="0">
                <a:latin typeface="Arial" panose="020B0604020202020204" pitchFamily="34" charset="0"/>
              </a:rPr>
              <a:t>处理机中执行。</a:t>
            </a:r>
            <a:endParaRPr lang="zh-CN" altLang="en-US" sz="2400" b="1" dirty="0" smtClean="0">
              <a:solidFill>
                <a:srgbClr val="FF3300"/>
              </a:solidFill>
              <a:latin typeface="Arial" panose="020B0604020202020204" pitchFamily="34" charset="0"/>
            </a:endParaRPr>
          </a:p>
          <a:p>
            <a:pPr algn="l" eaLnBrk="1" hangingPunct="1">
              <a:spcBef>
                <a:spcPct val="10000"/>
              </a:spcBef>
            </a:pPr>
            <a:r>
              <a:rPr lang="zh-CN" altLang="en-US" sz="2400" b="1" dirty="0" smtClean="0">
                <a:solidFill>
                  <a:srgbClr val="0000FF"/>
                </a:solidFill>
                <a:latin typeface="Arial" panose="020B0604020202020204" pitchFamily="34" charset="0"/>
              </a:rPr>
              <a:t>    例</a:t>
            </a:r>
            <a:r>
              <a:rPr lang="en-US" altLang="zh-CN" sz="2400" b="1" dirty="0" smtClean="0">
                <a:solidFill>
                  <a:srgbClr val="0000FF"/>
                </a:solidFill>
                <a:latin typeface="Arial" panose="020B0604020202020204" pitchFamily="34" charset="0"/>
              </a:rPr>
              <a:t>1</a:t>
            </a:r>
            <a:r>
              <a:rPr lang="zh-CN" altLang="en-US" sz="2400" b="1" dirty="0" smtClean="0">
                <a:solidFill>
                  <a:srgbClr val="0000FF"/>
                </a:solidFill>
                <a:latin typeface="Arial" panose="020B0604020202020204" pitchFamily="34" charset="0"/>
              </a:rPr>
              <a:t>：</a:t>
            </a:r>
            <a:r>
              <a:rPr lang="en-US" altLang="zh-CN" sz="2400" dirty="0" smtClean="0">
                <a:latin typeface="Arial" panose="020B0604020202020204" pitchFamily="34" charset="0"/>
              </a:rPr>
              <a:t>IBM</a:t>
            </a:r>
            <a:r>
              <a:rPr lang="zh-CN" altLang="en-US" sz="2400" dirty="0" smtClean="0">
                <a:latin typeface="Arial" panose="020B0604020202020204" pitchFamily="34" charset="0"/>
              </a:rPr>
              <a:t>公司研制 </a:t>
            </a:r>
            <a:r>
              <a:rPr lang="en-US" altLang="zh-CN" sz="2400" b="1" dirty="0" smtClean="0">
                <a:solidFill>
                  <a:srgbClr val="FF0000"/>
                </a:solidFill>
                <a:latin typeface="Arial" panose="020B0604020202020204" pitchFamily="34" charset="0"/>
              </a:rPr>
              <a:t>DAISY</a:t>
            </a:r>
            <a:r>
              <a:rPr lang="en-US" altLang="zh-CN" sz="2400" dirty="0" smtClean="0">
                <a:latin typeface="Arial" panose="020B0604020202020204" pitchFamily="34" charset="0"/>
              </a:rPr>
              <a:t>(Dynamically Architected Instruction Set from Yorktown) </a:t>
            </a:r>
            <a:r>
              <a:rPr lang="zh-CN" altLang="en-US" sz="2400" b="1" dirty="0" smtClean="0">
                <a:solidFill>
                  <a:srgbClr val="FF0000"/>
                </a:solidFill>
                <a:latin typeface="Arial" panose="020B0604020202020204" pitchFamily="34" charset="0"/>
              </a:rPr>
              <a:t>处理机</a:t>
            </a:r>
            <a:endParaRPr lang="zh-CN" altLang="en-US" sz="2400" dirty="0" smtClean="0">
              <a:latin typeface="Arial" panose="020B0604020202020204" pitchFamily="34" charset="0"/>
            </a:endParaRPr>
          </a:p>
          <a:p>
            <a:pPr algn="l" eaLnBrk="1" hangingPunct="1">
              <a:spcBef>
                <a:spcPct val="10000"/>
              </a:spcBef>
            </a:pPr>
            <a:r>
              <a:rPr lang="zh-CN" altLang="en-US" sz="2400" b="1" dirty="0" smtClean="0">
                <a:solidFill>
                  <a:srgbClr val="0000FF"/>
                </a:solidFill>
                <a:latin typeface="Arial" panose="020B0604020202020204" pitchFamily="34" charset="0"/>
              </a:rPr>
              <a:t>    例</a:t>
            </a:r>
            <a:r>
              <a:rPr lang="en-US" altLang="zh-CN" sz="2400" b="1" dirty="0" smtClean="0">
                <a:solidFill>
                  <a:srgbClr val="0000FF"/>
                </a:solidFill>
                <a:latin typeface="Arial" panose="020B0604020202020204" pitchFamily="34" charset="0"/>
              </a:rPr>
              <a:t>2</a:t>
            </a:r>
            <a:r>
              <a:rPr lang="zh-CN" altLang="en-US" sz="2400" b="1" dirty="0" smtClean="0">
                <a:solidFill>
                  <a:srgbClr val="0000FF"/>
                </a:solidFill>
                <a:latin typeface="Arial" panose="020B0604020202020204" pitchFamily="34" charset="0"/>
              </a:rPr>
              <a:t>：</a:t>
            </a:r>
            <a:r>
              <a:rPr lang="en-US" altLang="zh-CN" sz="2400" dirty="0" err="1" smtClean="0">
                <a:latin typeface="Arial" panose="020B0604020202020204" pitchFamily="34" charset="0"/>
              </a:rPr>
              <a:t>Transmeta</a:t>
            </a:r>
            <a:r>
              <a:rPr lang="zh-CN" altLang="en-US" sz="2400" dirty="0" smtClean="0">
                <a:latin typeface="Arial" panose="020B0604020202020204" pitchFamily="34" charset="0"/>
              </a:rPr>
              <a:t>公司研制</a:t>
            </a:r>
            <a:r>
              <a:rPr lang="en-US" altLang="zh-CN" sz="2400" b="1" dirty="0" smtClean="0">
                <a:solidFill>
                  <a:srgbClr val="FF0000"/>
                </a:solidFill>
                <a:latin typeface="Arial" panose="020B0604020202020204" pitchFamily="34" charset="0"/>
              </a:rPr>
              <a:t>Crusoe</a:t>
            </a:r>
            <a:r>
              <a:rPr lang="zh-CN" altLang="en-US" sz="2400" b="1" dirty="0" smtClean="0">
                <a:solidFill>
                  <a:srgbClr val="FF0000"/>
                </a:solidFill>
                <a:latin typeface="Arial" panose="020B0604020202020204" pitchFamily="34" charset="0"/>
              </a:rPr>
              <a:t>处理机</a:t>
            </a:r>
            <a:endParaRPr lang="zh-CN" altLang="en-US" sz="2400" dirty="0" smtClean="0">
              <a:latin typeface="Arial" panose="020B0604020202020204" pitchFamily="34" charset="0"/>
            </a:endParaRPr>
          </a:p>
          <a:p>
            <a:pPr algn="l" eaLnBrk="1" hangingPunct="1">
              <a:spcBef>
                <a:spcPct val="10000"/>
              </a:spcBef>
            </a:pPr>
            <a:r>
              <a:rPr lang="zh-CN" altLang="en-US" sz="2400" dirty="0" smtClean="0">
                <a:latin typeface="Arial" panose="020B0604020202020204" pitchFamily="34" charset="0"/>
              </a:rPr>
              <a:t>    已经大量应用于笔记本计算机，其功耗很低。</a:t>
            </a:r>
          </a:p>
          <a:p>
            <a:pPr algn="l" eaLnBrk="1" hangingPunct="1">
              <a:spcBef>
                <a:spcPct val="10000"/>
              </a:spcBef>
            </a:pPr>
            <a:r>
              <a:rPr lang="zh-CN" altLang="en-US" sz="2400" b="1" dirty="0" smtClean="0">
                <a:solidFill>
                  <a:srgbClr val="FF3300"/>
                </a:solidFill>
                <a:latin typeface="Arial" panose="020B0604020202020204" pitchFamily="34" charset="0"/>
              </a:rPr>
              <a:t>   </a:t>
            </a:r>
            <a:r>
              <a:rPr lang="en-US" altLang="zh-CN" sz="2400" b="1" dirty="0" smtClean="0">
                <a:solidFill>
                  <a:srgbClr val="FF3300"/>
                </a:solidFill>
                <a:latin typeface="Arial" panose="020B0604020202020204" pitchFamily="34" charset="0"/>
              </a:rPr>
              <a:t>(2) </a:t>
            </a:r>
            <a:r>
              <a:rPr lang="zh-CN" altLang="en-US" sz="2400" b="1" dirty="0" smtClean="0">
                <a:solidFill>
                  <a:srgbClr val="FF3300"/>
                </a:solidFill>
                <a:latin typeface="Arial" panose="020B0604020202020204" pitchFamily="34" charset="0"/>
              </a:rPr>
              <a:t>静态重编译</a:t>
            </a:r>
            <a:r>
              <a:rPr lang="zh-CN" altLang="en-US" sz="2400" b="1" dirty="0" smtClean="0">
                <a:solidFill>
                  <a:srgbClr val="0000FF"/>
                </a:solidFill>
                <a:latin typeface="Arial" panose="020B0604020202020204" pitchFamily="34" charset="0"/>
              </a:rPr>
              <a:t>：正在研究过程中，难度很大</a:t>
            </a:r>
          </a:p>
        </p:txBody>
      </p:sp>
      <p:sp>
        <p:nvSpPr>
          <p:cNvPr id="272388" name="矩形 1"/>
          <p:cNvSpPr>
            <a:spLocks noChangeArrowheads="1"/>
          </p:cNvSpPr>
          <p:nvPr/>
        </p:nvSpPr>
        <p:spPr bwMode="auto">
          <a:xfrm>
            <a:off x="1973263" y="227013"/>
            <a:ext cx="2041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buFontTx/>
              <a:buNone/>
            </a:pPr>
            <a:r>
              <a:rPr lang="zh-CN" altLang="en-US" sz="2400" b="1">
                <a:latin typeface="Arial" panose="020B0604020202020204" pitchFamily="34" charset="0"/>
              </a:rPr>
              <a:t>新的研究课题</a:t>
            </a:r>
          </a:p>
        </p:txBody>
      </p:sp>
      <p:sp>
        <p:nvSpPr>
          <p:cNvPr id="27238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239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B68D01A-4DB2-4A42-9990-E8AC4F20671D}" type="slidenum">
              <a:rPr lang="en-US" altLang="zh-CN" sz="1200" smtClean="0"/>
              <a:pPr>
                <a:spcBef>
                  <a:spcPct val="0"/>
                </a:spcBef>
                <a:buFontTx/>
                <a:buNone/>
              </a:pPr>
              <a:t>175</a:t>
            </a:fld>
            <a:endParaRPr lang="en-US" altLang="zh-CN" sz="1200" smtClean="0"/>
          </a:p>
        </p:txBody>
      </p:sp>
      <p:sp>
        <p:nvSpPr>
          <p:cNvPr id="7" name="PPBand291"/>
          <p:cNvSpPr txBox="1">
            <a:spLocks noChangeArrowheads="1"/>
          </p:cNvSpPr>
          <p:nvPr/>
        </p:nvSpPr>
        <p:spPr bwMode="auto">
          <a:xfrm>
            <a:off x="246856" y="5339482"/>
            <a:ext cx="86685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smtClean="0">
                <a:solidFill>
                  <a:srgbClr val="D60093"/>
                </a:solidFill>
              </a:rPr>
              <a:t>方法五</a:t>
            </a:r>
            <a:r>
              <a:rPr lang="zh-CN" altLang="en-US" sz="2400" b="1" dirty="0">
                <a:solidFill>
                  <a:srgbClr val="D60093"/>
                </a:solidFill>
              </a:rPr>
              <a:t>、联网</a:t>
            </a:r>
          </a:p>
          <a:p>
            <a:pPr eaLnBrk="1" hangingPunct="1">
              <a:spcBef>
                <a:spcPct val="0"/>
              </a:spcBef>
              <a:buFontTx/>
              <a:buNone/>
            </a:pPr>
            <a:r>
              <a:rPr lang="zh-CN" altLang="en-US" sz="2400" b="1" dirty="0">
                <a:solidFill>
                  <a:srgbClr val="D60093"/>
                </a:solidFill>
              </a:rPr>
              <a:t>      采用异种机联网组成分布式系统，用分布处理方法解决软件移植问题。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1253">
                                            <p:txEl>
                                              <p:pRg st="3" end="3"/>
                                            </p:txEl>
                                          </p:spTgt>
                                        </p:tgtEl>
                                        <p:attrNameLst>
                                          <p:attrName>style.visibility</p:attrName>
                                        </p:attrNameLst>
                                      </p:cBhvr>
                                      <p:to>
                                        <p:strVal val="visible"/>
                                      </p:to>
                                    </p:set>
                                    <p:anim calcmode="lin" valueType="num">
                                      <p:cBhvr additive="base">
                                        <p:cTn id="7" dur="500" fill="hold"/>
                                        <p:tgtEl>
                                          <p:spTgt spid="18125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25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1253">
                                            <p:txEl>
                                              <p:pRg st="4" end="4"/>
                                            </p:txEl>
                                          </p:spTgt>
                                        </p:tgtEl>
                                        <p:attrNameLst>
                                          <p:attrName>style.visibility</p:attrName>
                                        </p:attrNameLst>
                                      </p:cBhvr>
                                      <p:to>
                                        <p:strVal val="visible"/>
                                      </p:to>
                                    </p:set>
                                    <p:anim calcmode="lin" valueType="num">
                                      <p:cBhvr additive="base">
                                        <p:cTn id="11" dur="500" fill="hold"/>
                                        <p:tgtEl>
                                          <p:spTgt spid="18125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125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1253">
                                            <p:txEl>
                                              <p:pRg st="5" end="5"/>
                                            </p:txEl>
                                          </p:spTgt>
                                        </p:tgtEl>
                                        <p:attrNameLst>
                                          <p:attrName>style.visibility</p:attrName>
                                        </p:attrNameLst>
                                      </p:cBhvr>
                                      <p:to>
                                        <p:strVal val="visible"/>
                                      </p:to>
                                    </p:set>
                                    <p:anim calcmode="lin" valueType="num">
                                      <p:cBhvr additive="base">
                                        <p:cTn id="15" dur="500" fill="hold"/>
                                        <p:tgtEl>
                                          <p:spTgt spid="18125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125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1253">
                                            <p:txEl>
                                              <p:pRg st="6" end="6"/>
                                            </p:txEl>
                                          </p:spTgt>
                                        </p:tgtEl>
                                        <p:attrNameLst>
                                          <p:attrName>style.visibility</p:attrName>
                                        </p:attrNameLst>
                                      </p:cBhvr>
                                      <p:to>
                                        <p:strVal val="visible"/>
                                      </p:to>
                                    </p:set>
                                    <p:anim calcmode="lin" valueType="num">
                                      <p:cBhvr additive="base">
                                        <p:cTn id="19" dur="500" fill="hold"/>
                                        <p:tgtEl>
                                          <p:spTgt spid="18125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125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1253">
                                            <p:txEl>
                                              <p:pRg st="7" end="7"/>
                                            </p:txEl>
                                          </p:spTgt>
                                        </p:tgtEl>
                                        <p:attrNameLst>
                                          <p:attrName>style.visibility</p:attrName>
                                        </p:attrNameLst>
                                      </p:cBhvr>
                                      <p:to>
                                        <p:strVal val="visible"/>
                                      </p:to>
                                    </p:set>
                                    <p:anim calcmode="lin" valueType="num">
                                      <p:cBhvr additive="base">
                                        <p:cTn id="23" dur="500" fill="hold"/>
                                        <p:tgtEl>
                                          <p:spTgt spid="18125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125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966989-5371-4AC1-BF71-76520562FCDB}" type="datetime1">
              <a:rPr lang="zh-CN" altLang="en-US" sz="1200" smtClean="0"/>
              <a:pPr>
                <a:spcBef>
                  <a:spcPct val="0"/>
                </a:spcBef>
                <a:buFontTx/>
                <a:buNone/>
              </a:pPr>
              <a:t>2021/9/4</a:t>
            </a:fld>
            <a:endParaRPr lang="en-US" altLang="zh-CN" sz="1200" smtClean="0"/>
          </a:p>
        </p:txBody>
      </p:sp>
      <p:sp>
        <p:nvSpPr>
          <p:cNvPr id="273411" name="Rectangle 2"/>
          <p:cNvSpPr>
            <a:spLocks noGrp="1" noChangeArrowheads="1"/>
          </p:cNvSpPr>
          <p:nvPr>
            <p:ph type="title"/>
          </p:nvPr>
        </p:nvSpPr>
        <p:spPr>
          <a:xfrm>
            <a:off x="827088" y="404813"/>
            <a:ext cx="7772400" cy="898525"/>
          </a:xfrm>
        </p:spPr>
        <p:txBody>
          <a:bodyPr/>
          <a:lstStyle/>
          <a:p>
            <a:pPr eaLnBrk="1" hangingPunct="1"/>
            <a:r>
              <a:rPr lang="zh-CN" altLang="en-US" sz="4400" b="1" smtClean="0">
                <a:solidFill>
                  <a:srgbClr val="0000FF"/>
                </a:solidFill>
                <a:latin typeface="Arial" panose="020B0604020202020204" pitchFamily="34" charset="0"/>
              </a:rPr>
              <a:t>动态代码转换技术</a:t>
            </a:r>
          </a:p>
        </p:txBody>
      </p:sp>
      <p:sp>
        <p:nvSpPr>
          <p:cNvPr id="273412" name="Rectangle 3"/>
          <p:cNvSpPr>
            <a:spLocks noGrp="1" noChangeArrowheads="1"/>
          </p:cNvSpPr>
          <p:nvPr>
            <p:ph type="body" idx="1"/>
          </p:nvPr>
        </p:nvSpPr>
        <p:spPr>
          <a:xfrm>
            <a:off x="304800" y="1143000"/>
            <a:ext cx="8610600" cy="5257800"/>
          </a:xfrm>
        </p:spPr>
        <p:txBody>
          <a:bodyPr/>
          <a:lstStyle/>
          <a:p>
            <a:pPr eaLnBrk="1" hangingPunct="1">
              <a:lnSpc>
                <a:spcPct val="110000"/>
              </a:lnSpc>
              <a:buFontTx/>
              <a:buNone/>
            </a:pPr>
            <a:r>
              <a:rPr lang="zh-CN" altLang="en-US" sz="2400" smtClean="0">
                <a:latin typeface="Arial" panose="020B0604020202020204" pitchFamily="34" charset="0"/>
              </a:rPr>
              <a:t>采用</a:t>
            </a:r>
            <a:r>
              <a:rPr lang="zh-CN" altLang="en-US" sz="2400" b="1" smtClean="0">
                <a:solidFill>
                  <a:srgbClr val="FF3300"/>
                </a:solidFill>
                <a:latin typeface="Arial" panose="020B0604020202020204" pitchFamily="34" charset="0"/>
              </a:rPr>
              <a:t>动态二进制转换技术</a:t>
            </a:r>
            <a:r>
              <a:rPr lang="zh-CN" altLang="en-US" sz="2400" smtClean="0">
                <a:latin typeface="Arial" panose="020B0604020202020204" pitchFamily="34" charset="0"/>
              </a:rPr>
              <a:t>实现与</a:t>
            </a:r>
            <a:r>
              <a:rPr lang="en-US" altLang="zh-CN" sz="2400" smtClean="0">
                <a:latin typeface="Arial" panose="020B0604020202020204" pitchFamily="34" charset="0"/>
              </a:rPr>
              <a:t>X86</a:t>
            </a:r>
            <a:r>
              <a:rPr lang="zh-CN" altLang="en-US" sz="2400" smtClean="0">
                <a:latin typeface="Arial" panose="020B0604020202020204" pitchFamily="34" charset="0"/>
              </a:rPr>
              <a:t>等处理机兼容，把</a:t>
            </a:r>
            <a:r>
              <a:rPr lang="en-US" altLang="zh-CN" sz="2400" smtClean="0">
                <a:latin typeface="Arial" panose="020B0604020202020204" pitchFamily="34" charset="0"/>
              </a:rPr>
              <a:t>X86</a:t>
            </a:r>
            <a:r>
              <a:rPr lang="zh-CN" altLang="en-US" sz="2400" smtClean="0">
                <a:latin typeface="Arial" panose="020B0604020202020204" pitchFamily="34" charset="0"/>
              </a:rPr>
              <a:t>等通用处理机的程序直接映射到</a:t>
            </a:r>
            <a:r>
              <a:rPr lang="en-US" altLang="zh-CN" sz="2400" smtClean="0">
                <a:latin typeface="Arial" panose="020B0604020202020204" pitchFamily="34" charset="0"/>
              </a:rPr>
              <a:t>VLIW</a:t>
            </a:r>
            <a:r>
              <a:rPr lang="zh-CN" altLang="en-US" sz="2400" smtClean="0">
                <a:latin typeface="Arial" panose="020B0604020202020204" pitchFamily="34" charset="0"/>
              </a:rPr>
              <a:t>处理机中执行。</a:t>
            </a:r>
          </a:p>
          <a:p>
            <a:pPr eaLnBrk="1" hangingPunct="1">
              <a:lnSpc>
                <a:spcPct val="110000"/>
              </a:lnSpc>
              <a:buFontTx/>
              <a:buNone/>
            </a:pPr>
            <a:r>
              <a:rPr lang="en-US" altLang="zh-CN" sz="2400" smtClean="0">
                <a:latin typeface="Arial" panose="020B0604020202020204" pitchFamily="34" charset="0"/>
              </a:rPr>
              <a:t>IBM</a:t>
            </a:r>
            <a:r>
              <a:rPr lang="zh-CN" altLang="en-US" sz="2400" smtClean="0">
                <a:latin typeface="Arial" panose="020B0604020202020204" pitchFamily="34" charset="0"/>
              </a:rPr>
              <a:t>公司推出了开放源代码</a:t>
            </a:r>
            <a:r>
              <a:rPr lang="en-US" altLang="zh-CN" sz="2400" smtClean="0">
                <a:latin typeface="Arial" panose="020B0604020202020204" pitchFamily="34" charset="0"/>
              </a:rPr>
              <a:t>DAISY</a:t>
            </a:r>
            <a:r>
              <a:rPr lang="zh-CN" altLang="en-US" sz="2400" smtClean="0">
                <a:latin typeface="Arial" panose="020B0604020202020204" pitchFamily="34" charset="0"/>
              </a:rPr>
              <a:t>，它不仅可以实现</a:t>
            </a:r>
            <a:r>
              <a:rPr lang="en-US" altLang="zh-CN" sz="2400" smtClean="0">
                <a:latin typeface="Arial" panose="020B0604020202020204" pitchFamily="34" charset="0"/>
              </a:rPr>
              <a:t>IBM</a:t>
            </a:r>
            <a:r>
              <a:rPr lang="zh-CN" altLang="en-US" sz="2400" smtClean="0">
                <a:latin typeface="Arial" panose="020B0604020202020204" pitchFamily="34" charset="0"/>
              </a:rPr>
              <a:t>的</a:t>
            </a:r>
            <a:r>
              <a:rPr lang="en-US" altLang="zh-CN" sz="2400" smtClean="0">
                <a:latin typeface="Arial" panose="020B0604020202020204" pitchFamily="34" charset="0"/>
              </a:rPr>
              <a:t>VLIW</a:t>
            </a:r>
            <a:r>
              <a:rPr lang="zh-CN" altLang="en-US" sz="2400" smtClean="0">
                <a:latin typeface="Arial" panose="020B0604020202020204" pitchFamily="34" charset="0"/>
              </a:rPr>
              <a:t>处理器与</a:t>
            </a:r>
            <a:r>
              <a:rPr lang="en-US" altLang="zh-CN" sz="2400" smtClean="0">
                <a:latin typeface="Arial" panose="020B0604020202020204" pitchFamily="34" charset="0"/>
              </a:rPr>
              <a:t>X86</a:t>
            </a:r>
            <a:r>
              <a:rPr lang="zh-CN" altLang="en-US" sz="2400" smtClean="0">
                <a:latin typeface="Arial" panose="020B0604020202020204" pitchFamily="34" charset="0"/>
              </a:rPr>
              <a:t>处理机之间的二进制兼容，还可以实现</a:t>
            </a:r>
            <a:r>
              <a:rPr lang="en-US" altLang="zh-CN" sz="2400" smtClean="0">
                <a:latin typeface="Arial" panose="020B0604020202020204" pitchFamily="34" charset="0"/>
              </a:rPr>
              <a:t>PowerPC</a:t>
            </a:r>
            <a:r>
              <a:rPr lang="zh-CN" altLang="en-US" sz="2400" smtClean="0">
                <a:latin typeface="Arial" panose="020B0604020202020204" pitchFamily="34" charset="0"/>
              </a:rPr>
              <a:t>、</a:t>
            </a:r>
            <a:r>
              <a:rPr lang="en-US" altLang="zh-CN" sz="2400" smtClean="0">
                <a:latin typeface="Arial" panose="020B0604020202020204" pitchFamily="34" charset="0"/>
              </a:rPr>
              <a:t>S/390</a:t>
            </a:r>
            <a:r>
              <a:rPr lang="zh-CN" altLang="en-US" sz="2400" smtClean="0">
                <a:latin typeface="Arial" panose="020B0604020202020204" pitchFamily="34" charset="0"/>
              </a:rPr>
              <a:t>、</a:t>
            </a:r>
            <a:r>
              <a:rPr lang="en-US" altLang="zh-CN" sz="2400" smtClean="0">
                <a:latin typeface="Arial" panose="020B0604020202020204" pitchFamily="34" charset="0"/>
              </a:rPr>
              <a:t>IBM</a:t>
            </a:r>
            <a:r>
              <a:rPr lang="zh-CN" altLang="en-US" sz="2400" smtClean="0">
                <a:latin typeface="Arial" panose="020B0604020202020204" pitchFamily="34" charset="0"/>
              </a:rPr>
              <a:t>的</a:t>
            </a:r>
            <a:r>
              <a:rPr lang="en-US" altLang="zh-CN" sz="2400" smtClean="0">
                <a:latin typeface="Arial" panose="020B0604020202020204" pitchFamily="34" charset="0"/>
              </a:rPr>
              <a:t>Java</a:t>
            </a:r>
            <a:r>
              <a:rPr lang="zh-CN" altLang="en-US" sz="2400" smtClean="0">
                <a:latin typeface="Arial" panose="020B0604020202020204" pitchFamily="34" charset="0"/>
              </a:rPr>
              <a:t>虚拟机与</a:t>
            </a:r>
            <a:r>
              <a:rPr lang="en-US" altLang="zh-CN" sz="2400" smtClean="0">
                <a:latin typeface="Arial" panose="020B0604020202020204" pitchFamily="34" charset="0"/>
              </a:rPr>
              <a:t>VLIW</a:t>
            </a:r>
            <a:r>
              <a:rPr lang="zh-CN" altLang="en-US" sz="2400" smtClean="0">
                <a:latin typeface="Arial" panose="020B0604020202020204" pitchFamily="34" charset="0"/>
              </a:rPr>
              <a:t>处理器之间的二进制兼容</a:t>
            </a:r>
          </a:p>
          <a:p>
            <a:pPr eaLnBrk="1" hangingPunct="1">
              <a:lnSpc>
                <a:spcPct val="110000"/>
              </a:lnSpc>
              <a:buFontTx/>
              <a:buNone/>
            </a:pPr>
            <a:r>
              <a:rPr lang="en-US" altLang="zh-CN" sz="2400" smtClean="0">
                <a:latin typeface="Arial" panose="020B0604020202020204" pitchFamily="34" charset="0"/>
              </a:rPr>
              <a:t>Transmeta</a:t>
            </a:r>
            <a:r>
              <a:rPr lang="zh-CN" altLang="en-US" sz="2400" smtClean="0">
                <a:latin typeface="Arial" panose="020B0604020202020204" pitchFamily="34" charset="0"/>
              </a:rPr>
              <a:t>公司推出了</a:t>
            </a:r>
            <a:r>
              <a:rPr lang="zh-CN" altLang="en-US" sz="2400" b="1" smtClean="0">
                <a:solidFill>
                  <a:srgbClr val="FF3300"/>
                </a:solidFill>
                <a:latin typeface="Arial" panose="020B0604020202020204" pitchFamily="34" charset="0"/>
              </a:rPr>
              <a:t>“</a:t>
            </a:r>
            <a:r>
              <a:rPr lang="en-US" altLang="zh-CN" sz="2400" b="1" smtClean="0">
                <a:solidFill>
                  <a:srgbClr val="FF3300"/>
                </a:solidFill>
                <a:latin typeface="Arial" panose="020B0604020202020204" pitchFamily="34" charset="0"/>
              </a:rPr>
              <a:t>Code Morphing Software”</a:t>
            </a:r>
            <a:r>
              <a:rPr lang="zh-CN" altLang="en-US" sz="2400" smtClean="0">
                <a:latin typeface="Arial" panose="020B0604020202020204" pitchFamily="34" charset="0"/>
              </a:rPr>
              <a:t>，这种软件可以保证</a:t>
            </a:r>
            <a:r>
              <a:rPr lang="en-US" altLang="zh-CN" sz="2400" smtClean="0">
                <a:latin typeface="Arial" panose="020B0604020202020204" pitchFamily="34" charset="0"/>
              </a:rPr>
              <a:t>Transmeta</a:t>
            </a:r>
            <a:r>
              <a:rPr lang="zh-CN" altLang="en-US" sz="2400" smtClean="0">
                <a:latin typeface="Arial" panose="020B0604020202020204" pitchFamily="34" charset="0"/>
              </a:rPr>
              <a:t>公司的</a:t>
            </a:r>
            <a:r>
              <a:rPr lang="en-US" altLang="zh-CN" sz="2400" smtClean="0">
                <a:latin typeface="Arial" panose="020B0604020202020204" pitchFamily="34" charset="0"/>
              </a:rPr>
              <a:t>VLIW</a:t>
            </a:r>
            <a:r>
              <a:rPr lang="zh-CN" altLang="en-US" sz="2400" smtClean="0">
                <a:latin typeface="Arial" panose="020B0604020202020204" pitchFamily="34" charset="0"/>
              </a:rPr>
              <a:t>处理机</a:t>
            </a:r>
            <a:r>
              <a:rPr lang="en-US" altLang="zh-CN" sz="2400" smtClean="0">
                <a:latin typeface="Arial" panose="020B0604020202020204" pitchFamily="34" charset="0"/>
              </a:rPr>
              <a:t>Crusoe</a:t>
            </a:r>
            <a:r>
              <a:rPr lang="zh-CN" altLang="en-US" sz="2400" smtClean="0">
                <a:latin typeface="Arial" panose="020B0604020202020204" pitchFamily="34" charset="0"/>
              </a:rPr>
              <a:t>能够与</a:t>
            </a:r>
            <a:r>
              <a:rPr lang="en-US" altLang="zh-CN" sz="2400" smtClean="0">
                <a:latin typeface="Arial" panose="020B0604020202020204" pitchFamily="34" charset="0"/>
              </a:rPr>
              <a:t>X86</a:t>
            </a:r>
            <a:r>
              <a:rPr lang="zh-CN" altLang="en-US" sz="2400" smtClean="0">
                <a:latin typeface="Arial" panose="020B0604020202020204" pitchFamily="34" charset="0"/>
              </a:rPr>
              <a:t>处理机之间实现二进制代码兼容</a:t>
            </a:r>
          </a:p>
        </p:txBody>
      </p:sp>
      <p:sp>
        <p:nvSpPr>
          <p:cNvPr id="27341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341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75A37B9-212A-43D3-96AF-F78A0F6418DF}" type="slidenum">
              <a:rPr lang="en-US" altLang="zh-CN" sz="1200" smtClean="0"/>
              <a:pPr>
                <a:spcBef>
                  <a:spcPct val="0"/>
                </a:spcBef>
                <a:buFontTx/>
                <a:buNone/>
              </a:pPr>
              <a:t>176</a:t>
            </a:fld>
            <a:endParaRPr lang="en-US" altLang="zh-CN" sz="1200" smtClean="0"/>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709613" y="333375"/>
            <a:ext cx="7772400" cy="685800"/>
          </a:xfrm>
        </p:spPr>
        <p:txBody>
          <a:bodyPr/>
          <a:lstStyle/>
          <a:p>
            <a:r>
              <a:rPr lang="zh-CN" altLang="en-US" smtClean="0">
                <a:solidFill>
                  <a:srgbClr val="800000"/>
                </a:solidFill>
                <a:latin typeface="Arial" panose="020B0604020202020204" pitchFamily="34" charset="0"/>
              </a:rPr>
              <a:t>改进算法的影响</a:t>
            </a:r>
          </a:p>
        </p:txBody>
      </p:sp>
      <p:sp>
        <p:nvSpPr>
          <p:cNvPr id="278531" name="Rectangle 3"/>
          <p:cNvSpPr>
            <a:spLocks noGrp="1" noChangeArrowheads="1"/>
          </p:cNvSpPr>
          <p:nvPr>
            <p:ph type="body" idx="1"/>
          </p:nvPr>
        </p:nvSpPr>
        <p:spPr>
          <a:xfrm>
            <a:off x="468313" y="1271588"/>
            <a:ext cx="8458200" cy="5486400"/>
          </a:xfrm>
        </p:spPr>
        <p:txBody>
          <a:bodyPr/>
          <a:lstStyle/>
          <a:p>
            <a:pPr>
              <a:lnSpc>
                <a:spcPts val="3500"/>
              </a:lnSpc>
              <a:spcBef>
                <a:spcPct val="15000"/>
              </a:spcBef>
              <a:buClr>
                <a:schemeClr val="tx1"/>
              </a:buClr>
              <a:buFont typeface="Wingdings" panose="05000000000000000000" pitchFamily="2" charset="2"/>
              <a:buChar char="l"/>
            </a:pPr>
            <a:r>
              <a:rPr lang="en-US" altLang="zh-CN" b="1" dirty="0" smtClean="0">
                <a:solidFill>
                  <a:srgbClr val="FF0000"/>
                </a:solidFill>
                <a:latin typeface="微软雅黑" panose="020B0503020204020204" pitchFamily="34" charset="-122"/>
                <a:ea typeface="微软雅黑" panose="020B0503020204020204" pitchFamily="34" charset="-122"/>
              </a:rPr>
              <a:t> </a:t>
            </a:r>
            <a:r>
              <a:rPr lang="zh-CN" altLang="en-US" dirty="0">
                <a:solidFill>
                  <a:srgbClr val="D60093"/>
                </a:solidFill>
                <a:latin typeface="微软雅黑" panose="020B0503020204020204" pitchFamily="34" charset="-122"/>
                <a:ea typeface="微软雅黑" panose="020B0503020204020204" pitchFamily="34" charset="-122"/>
              </a:rPr>
              <a:t>在多个层次上，算法影响着系统结构</a:t>
            </a:r>
            <a:r>
              <a:rPr lang="zh-CN" altLang="en-US" dirty="0">
                <a:latin typeface="微软雅黑" panose="020B0503020204020204" pitchFamily="34" charset="-122"/>
                <a:ea typeface="微软雅黑" panose="020B0503020204020204" pitchFamily="34" charset="-122"/>
              </a:rPr>
              <a:t>，例如：</a:t>
            </a:r>
          </a:p>
          <a:p>
            <a:pPr lvl="1">
              <a:lnSpc>
                <a:spcPts val="3500"/>
              </a:lnSpc>
              <a:spcBef>
                <a:spcPct val="15000"/>
              </a:spcBef>
              <a:buClr>
                <a:schemeClr val="tx1"/>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快速乘法、除法、开平方等的实现：</a:t>
            </a:r>
          </a:p>
          <a:p>
            <a:pPr lvl="1">
              <a:lnSpc>
                <a:spcPts val="3500"/>
              </a:lnSpc>
              <a:spcBef>
                <a:spcPct val="15000"/>
              </a:spcBef>
              <a:buClr>
                <a:schemeClr val="tx1"/>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记分板算法、</a:t>
            </a:r>
            <a:r>
              <a:rPr lang="en-US" altLang="zh-CN" dirty="0" err="1" smtClean="0">
                <a:latin typeface="微软雅黑" panose="020B0503020204020204" pitchFamily="34" charset="-122"/>
                <a:ea typeface="微软雅黑" panose="020B0503020204020204" pitchFamily="34" charset="-122"/>
              </a:rPr>
              <a:t>Tomasulo</a:t>
            </a:r>
            <a:r>
              <a:rPr lang="zh-CN" altLang="en-US" dirty="0" smtClean="0">
                <a:latin typeface="微软雅黑" panose="020B0503020204020204" pitchFamily="34" charset="-122"/>
                <a:ea typeface="微软雅黑" panose="020B0503020204020204" pitchFamily="34" charset="-122"/>
              </a:rPr>
              <a:t>算法提高指令级并行性</a:t>
            </a:r>
          </a:p>
          <a:p>
            <a:pPr lvl="1">
              <a:lnSpc>
                <a:spcPts val="3500"/>
              </a:lnSpc>
              <a:spcBef>
                <a:spcPct val="15000"/>
              </a:spcBef>
              <a:buClr>
                <a:schemeClr val="tx1"/>
              </a:buClr>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消除名字相关、数据相关、控制相关的算法</a:t>
            </a:r>
          </a:p>
          <a:p>
            <a:pPr>
              <a:lnSpc>
                <a:spcPts val="3500"/>
              </a:lnSpc>
              <a:spcBef>
                <a:spcPct val="15000"/>
              </a:spcBef>
              <a:buClr>
                <a:schemeClr val="tx1"/>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有些问题，如果算法上有突破，不需要高性能的系统结构，而在普通系统上就能得到解决。</a:t>
            </a:r>
          </a:p>
          <a:p>
            <a:pPr>
              <a:lnSpc>
                <a:spcPts val="3500"/>
              </a:lnSpc>
              <a:spcBef>
                <a:spcPct val="15000"/>
              </a:spcBef>
              <a:buClr>
                <a:schemeClr val="tx1"/>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许多算法还有改进的余地，通过算法的研究能够大幅度提高系统的性能。</a:t>
            </a:r>
          </a:p>
          <a:p>
            <a:pPr>
              <a:lnSpc>
                <a:spcPts val="3500"/>
              </a:lnSpc>
              <a:spcBef>
                <a:spcPct val="15000"/>
              </a:spcBef>
              <a:buClr>
                <a:schemeClr val="tx1"/>
              </a:buClr>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系统结构设计者要研究算法，应该研究一系列算法，使所有同类问题都能很好解决。</a:t>
            </a:r>
          </a:p>
        </p:txBody>
      </p:sp>
      <p:sp>
        <p:nvSpPr>
          <p:cNvPr id="2785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A97E015-C09B-4701-A84E-85DD4D09BA39}" type="datetime1">
              <a:rPr lang="zh-CN" altLang="en-US" sz="1200" smtClean="0"/>
              <a:pPr>
                <a:spcBef>
                  <a:spcPct val="0"/>
                </a:spcBef>
                <a:buFontTx/>
                <a:buNone/>
              </a:pPr>
              <a:t>2021/9/4</a:t>
            </a:fld>
            <a:endParaRPr lang="en-US" altLang="zh-CN" sz="1200" smtClean="0"/>
          </a:p>
        </p:txBody>
      </p:sp>
      <p:sp>
        <p:nvSpPr>
          <p:cNvPr id="27853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853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6F2D78E-27D2-4C93-95A6-EA91065539FC}" type="slidenum">
              <a:rPr lang="en-US" altLang="zh-CN" sz="1200" smtClean="0"/>
              <a:pPr>
                <a:spcBef>
                  <a:spcPct val="0"/>
                </a:spcBef>
                <a:buFontTx/>
                <a:buNone/>
              </a:pPr>
              <a:t>177</a:t>
            </a:fld>
            <a:endParaRPr lang="en-US" altLang="zh-CN" sz="1200" smtClean="0"/>
          </a:p>
        </p:txBody>
      </p:sp>
    </p:spTree>
    <p:extLst>
      <p:ext uri="{BB962C8B-B14F-4D97-AF65-F5344CB8AC3E}">
        <p14:creationId xmlns:p14="http://schemas.microsoft.com/office/powerpoint/2010/main" val="442313366"/>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85D4CD2-D350-4203-B844-704132C5928B}" type="datetime1">
              <a:rPr lang="zh-CN" altLang="en-US" sz="1200" smtClean="0"/>
              <a:pPr>
                <a:spcBef>
                  <a:spcPct val="0"/>
                </a:spcBef>
                <a:buFontTx/>
                <a:buNone/>
              </a:pPr>
              <a:t>2021/9/4</a:t>
            </a:fld>
            <a:endParaRPr lang="en-US" altLang="zh-CN" sz="1200" smtClean="0"/>
          </a:p>
        </p:txBody>
      </p:sp>
      <p:sp>
        <p:nvSpPr>
          <p:cNvPr id="275459" name="PPBand293"/>
          <p:cNvSpPr txBox="1">
            <a:spLocks noChangeArrowheads="1"/>
          </p:cNvSpPr>
          <p:nvPr/>
        </p:nvSpPr>
        <p:spPr bwMode="auto">
          <a:xfrm>
            <a:off x="228600" y="228600"/>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solidFill>
                  <a:srgbClr val="FF3399"/>
                </a:solidFill>
              </a:rPr>
              <a:t>2</a:t>
            </a:r>
            <a:r>
              <a:rPr lang="en-US" altLang="zh-CN" b="1" dirty="0" smtClean="0">
                <a:solidFill>
                  <a:srgbClr val="FF3399"/>
                </a:solidFill>
              </a:rPr>
              <a:t>. </a:t>
            </a:r>
            <a:r>
              <a:rPr lang="zh-CN" altLang="en-US" b="1" dirty="0" smtClean="0">
                <a:solidFill>
                  <a:srgbClr val="FF3399"/>
                </a:solidFill>
              </a:rPr>
              <a:t>应用</a:t>
            </a:r>
            <a:r>
              <a:rPr lang="zh-CN" altLang="en-US" b="1" dirty="0">
                <a:solidFill>
                  <a:srgbClr val="FF3399"/>
                </a:solidFill>
              </a:rPr>
              <a:t>对系统结构发展的影响</a:t>
            </a:r>
          </a:p>
        </p:txBody>
      </p:sp>
      <p:sp>
        <p:nvSpPr>
          <p:cNvPr id="272387" name="PPBand294"/>
          <p:cNvSpPr txBox="1">
            <a:spLocks noChangeArrowheads="1"/>
          </p:cNvSpPr>
          <p:nvPr/>
        </p:nvSpPr>
        <p:spPr bwMode="auto">
          <a:xfrm>
            <a:off x="228600" y="700088"/>
            <a:ext cx="85502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00B050"/>
                </a:solidFill>
                <a:latin typeface="微软雅黑" panose="020B0503020204020204" pitchFamily="34" charset="-122"/>
                <a:ea typeface="微软雅黑" panose="020B0503020204020204" pitchFamily="34" charset="-122"/>
              </a:rPr>
              <a:t>  </a:t>
            </a:r>
            <a:r>
              <a:rPr lang="zh-CN" altLang="en-US" sz="2400" b="1">
                <a:solidFill>
                  <a:srgbClr val="00B050"/>
                </a:solidFill>
                <a:latin typeface="微软雅黑" panose="020B0503020204020204" pitchFamily="34" charset="-122"/>
                <a:ea typeface="微软雅黑" panose="020B0503020204020204" pitchFamily="34" charset="-122"/>
              </a:rPr>
              <a:t>应用要求：高速度、大容量、大吞吐率</a:t>
            </a:r>
          </a:p>
          <a:p>
            <a:pPr eaLnBrk="1" hangingPunct="1">
              <a:spcBef>
                <a:spcPct val="0"/>
              </a:spcBef>
              <a:buFontTx/>
              <a:buNone/>
            </a:pPr>
            <a:r>
              <a:rPr lang="zh-CN" altLang="en-US" sz="2400" b="1">
                <a:solidFill>
                  <a:srgbClr val="00B050"/>
                </a:solidFill>
                <a:latin typeface="微软雅黑" panose="020B0503020204020204" pitchFamily="34" charset="-122"/>
                <a:ea typeface="微软雅黑" panose="020B0503020204020204" pitchFamily="34" charset="-122"/>
              </a:rPr>
              <a:t>  应用场合：大、中、小、巨、微型机</a:t>
            </a:r>
          </a:p>
        </p:txBody>
      </p:sp>
      <p:sp>
        <p:nvSpPr>
          <p:cNvPr id="272388" name="PPBand295"/>
          <p:cNvSpPr txBox="1">
            <a:spLocks noChangeArrowheads="1"/>
          </p:cNvSpPr>
          <p:nvPr/>
        </p:nvSpPr>
        <p:spPr bwMode="auto">
          <a:xfrm>
            <a:off x="228600" y="1546225"/>
            <a:ext cx="868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大、巨型机趋势：研究新的系统结构、组成技术，性能基本不变，价格迅速下降，向通用结构发展；</a:t>
            </a:r>
          </a:p>
        </p:txBody>
      </p:sp>
      <p:sp>
        <p:nvSpPr>
          <p:cNvPr id="272389" name="PPBand296"/>
          <p:cNvSpPr txBox="1">
            <a:spLocks noChangeArrowheads="1"/>
          </p:cNvSpPr>
          <p:nvPr/>
        </p:nvSpPr>
        <p:spPr bwMode="auto">
          <a:xfrm>
            <a:off x="323850" y="2439988"/>
            <a:ext cx="868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微软雅黑" panose="020B0503020204020204" pitchFamily="34" charset="-122"/>
                <a:ea typeface="微软雅黑" panose="020B0503020204020204" pitchFamily="34" charset="-122"/>
              </a:rPr>
              <a:t>  </a:t>
            </a:r>
            <a:r>
              <a:rPr lang="zh-CN" altLang="en-US" sz="2400" b="1">
                <a:solidFill>
                  <a:srgbClr val="CC3300"/>
                </a:solidFill>
                <a:latin typeface="微软雅黑" panose="020B0503020204020204" pitchFamily="34" charset="-122"/>
                <a:ea typeface="微软雅黑" panose="020B0503020204020204" pitchFamily="34" charset="-122"/>
              </a:rPr>
              <a:t>中、小、微型机趋势：保持价格基本不变，提高性能；保持性能基本不变，降低价格。</a:t>
            </a:r>
            <a:endParaRPr lang="zh-CN" altLang="en-US" sz="2400" b="1">
              <a:latin typeface="微软雅黑" panose="020B0503020204020204" pitchFamily="34" charset="-122"/>
              <a:ea typeface="微软雅黑" panose="020B0503020204020204" pitchFamily="34" charset="-122"/>
            </a:endParaRPr>
          </a:p>
        </p:txBody>
      </p:sp>
      <p:sp>
        <p:nvSpPr>
          <p:cNvPr id="272390" name="PPBand297"/>
          <p:cNvSpPr txBox="1">
            <a:spLocks noChangeArrowheads="1"/>
          </p:cNvSpPr>
          <p:nvPr/>
        </p:nvSpPr>
        <p:spPr bwMode="auto">
          <a:xfrm>
            <a:off x="228600" y="5722938"/>
            <a:ext cx="85502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80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6600"/>
                </a:solidFill>
                <a:latin typeface="微软雅黑" panose="020B0503020204020204" pitchFamily="34" charset="-122"/>
                <a:ea typeface="微软雅黑" panose="020B0503020204020204" pitchFamily="34" charset="-122"/>
              </a:rPr>
              <a:t>  </a:t>
            </a:r>
            <a:r>
              <a:rPr lang="zh-CN" altLang="en-US" sz="2400" b="1">
                <a:solidFill>
                  <a:srgbClr val="CC6600"/>
                </a:solidFill>
                <a:latin typeface="微软雅黑" panose="020B0503020204020204" pitchFamily="34" charset="-122"/>
                <a:ea typeface="微软雅黑" panose="020B0503020204020204" pitchFamily="34" charset="-122"/>
              </a:rPr>
              <a:t>应用是促使计算机系统结构发展最根本的动力。</a:t>
            </a:r>
            <a:endParaRPr lang="en-US" altLang="zh-CN" sz="2400" b="1">
              <a:solidFill>
                <a:srgbClr val="CC66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2400" b="1">
              <a:solidFill>
                <a:srgbClr val="CC6600"/>
              </a:solidFill>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323850" y="3341688"/>
            <a:ext cx="74707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一般先推出中间机型，然后再分别向高端和低端两个方向发展</a:t>
            </a:r>
          </a:p>
          <a:p>
            <a:pPr>
              <a:spcBef>
                <a:spcPct val="0"/>
              </a:spcBef>
              <a:buFontTx/>
              <a:buNone/>
            </a:pPr>
            <a:r>
              <a:rPr lang="zh-CN" altLang="en-US" sz="2400" b="1">
                <a:solidFill>
                  <a:srgbClr val="800000"/>
                </a:solidFill>
                <a:latin typeface="微软雅黑" panose="020B0503020204020204" pitchFamily="34" charset="-122"/>
                <a:ea typeface="微软雅黑" panose="020B0503020204020204" pitchFamily="34" charset="-122"/>
              </a:rPr>
              <a:t>三种设计思想</a:t>
            </a:r>
          </a:p>
          <a:p>
            <a:pPr lvl="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最高性能价格比</a:t>
            </a:r>
            <a:r>
              <a:rPr lang="zh-CN" altLang="en-US" sz="1800">
                <a:latin typeface="微软雅黑" panose="020B0503020204020204" pitchFamily="34" charset="-122"/>
                <a:ea typeface="微软雅黑" panose="020B0503020204020204" pitchFamily="34" charset="-122"/>
              </a:rPr>
              <a:t>：商用机。主要发展方向</a:t>
            </a:r>
          </a:p>
          <a:p>
            <a:pPr lvl="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最高性能：</a:t>
            </a:r>
            <a:r>
              <a:rPr lang="zh-CN" altLang="en-US" sz="1800">
                <a:latin typeface="微软雅黑" panose="020B0503020204020204" pitchFamily="34" charset="-122"/>
                <a:ea typeface="微软雅黑" panose="020B0503020204020204" pitchFamily="34" charset="-122"/>
              </a:rPr>
              <a:t>国家安全需要，科技发展需要</a:t>
            </a:r>
          </a:p>
          <a:p>
            <a:pPr lvl="1">
              <a:spcBef>
                <a:spcPct val="0"/>
              </a:spcBef>
              <a:buFontTx/>
              <a:buNone/>
            </a:pPr>
            <a:r>
              <a:rPr lang="zh-CN" altLang="en-US" sz="1800">
                <a:latin typeface="微软雅黑" panose="020B0503020204020204" pitchFamily="34" charset="-122"/>
                <a:ea typeface="微软雅黑" panose="020B0503020204020204" pitchFamily="34" charset="-122"/>
              </a:rPr>
              <a:t>   例如：银河计算机、神州计算机、</a:t>
            </a:r>
            <a:r>
              <a:rPr lang="en-US" altLang="zh-CN" sz="1800">
                <a:latin typeface="微软雅黑" panose="020B0503020204020204" pitchFamily="34" charset="-122"/>
                <a:ea typeface="微软雅黑" panose="020B0503020204020204" pitchFamily="34" charset="-122"/>
              </a:rPr>
              <a:t>…</a:t>
            </a:r>
          </a:p>
          <a:p>
            <a:pPr lvl="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最低价格：</a:t>
            </a:r>
            <a:r>
              <a:rPr lang="zh-CN" altLang="en-US" sz="1800">
                <a:latin typeface="微软雅黑" panose="020B0503020204020204" pitchFamily="34" charset="-122"/>
                <a:ea typeface="微软雅黑" panose="020B0503020204020204" pitchFamily="34" charset="-122"/>
              </a:rPr>
              <a:t>家用学习机等</a:t>
            </a:r>
          </a:p>
        </p:txBody>
      </p:sp>
      <p:sp>
        <p:nvSpPr>
          <p:cNvPr id="275465"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54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1F92810-AF2B-4631-B408-7A9D0328F310}" type="slidenum">
              <a:rPr lang="en-US" altLang="zh-CN" sz="1200" smtClean="0"/>
              <a:pPr>
                <a:spcBef>
                  <a:spcPct val="0"/>
                </a:spcBef>
                <a:buFontTx/>
                <a:buNone/>
              </a:pPr>
              <a:t>178</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2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23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7238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2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autoUpdateAnimBg="0"/>
      <p:bldP spid="272388" grpId="0" autoUpdateAnimBg="0"/>
      <p:bldP spid="272389" grpId="0" autoUpdateAnimBg="0"/>
      <p:bldP spid="272390" grpId="0" autoUpdateAnimBg="0"/>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5033963"/>
            <a:ext cx="20288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DD58A3E-876C-4ACC-9448-8D77665075AA}" type="datetime1">
              <a:rPr lang="zh-CN" altLang="en-US" sz="1200" smtClean="0"/>
              <a:pPr>
                <a:spcBef>
                  <a:spcPct val="0"/>
                </a:spcBef>
                <a:buFontTx/>
                <a:buNone/>
              </a:pPr>
              <a:t>2021/9/4</a:t>
            </a:fld>
            <a:endParaRPr lang="en-US" altLang="zh-CN" sz="1200" smtClean="0"/>
          </a:p>
        </p:txBody>
      </p:sp>
      <p:sp>
        <p:nvSpPr>
          <p:cNvPr id="247812"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781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F09F171-8FCB-43F7-AC8E-ABB70310A032}" type="slidenum">
              <a:rPr lang="en-US" altLang="zh-CN" sz="1200" smtClean="0"/>
              <a:pPr>
                <a:spcBef>
                  <a:spcPct val="0"/>
                </a:spcBef>
                <a:buFontTx/>
                <a:buNone/>
              </a:pPr>
              <a:t>179</a:t>
            </a:fld>
            <a:endParaRPr lang="en-US" altLang="zh-CN" sz="1200" smtClean="0"/>
          </a:p>
        </p:txBody>
      </p:sp>
      <p:sp>
        <p:nvSpPr>
          <p:cNvPr id="5" name="object 3"/>
          <p:cNvSpPr txBox="1"/>
          <p:nvPr/>
        </p:nvSpPr>
        <p:spPr>
          <a:xfrm>
            <a:off x="549275" y="1247775"/>
            <a:ext cx="6445250" cy="423863"/>
          </a:xfrm>
          <a:prstGeom prst="rect">
            <a:avLst/>
          </a:prstGeom>
        </p:spPr>
        <p:txBody>
          <a:bodyPr lIns="0" tIns="0" rIns="0" bIns="0">
            <a:spAutoFit/>
          </a:bodyPr>
          <a:lstStyle/>
          <a:p>
            <a:pPr>
              <a:lnSpc>
                <a:spcPts val="3339"/>
              </a:lnSpc>
              <a:spcBef>
                <a:spcPts val="0"/>
              </a:spcBef>
              <a:spcAft>
                <a:spcPts val="0"/>
              </a:spcAft>
              <a:defRPr/>
            </a:pPr>
            <a:r>
              <a:rPr sz="2800" dirty="0">
                <a:solidFill>
                  <a:srgbClr val="000000"/>
                </a:solidFill>
                <a:latin typeface="微软雅黑" panose="020B0503020204020204" pitchFamily="34" charset="-122"/>
                <a:ea typeface="微软雅黑" panose="020B0503020204020204" pitchFamily="34" charset="-122"/>
                <a:cs typeface="LHSQFD+ArialMT"/>
              </a:rPr>
              <a:t>•</a:t>
            </a:r>
            <a:r>
              <a:rPr sz="2800" spc="515" dirty="0">
                <a:solidFill>
                  <a:srgbClr val="000000"/>
                </a:solidFill>
                <a:latin typeface="微软雅黑" panose="020B0503020204020204" pitchFamily="34" charset="-122"/>
                <a:ea typeface="微软雅黑" panose="020B0503020204020204" pitchFamily="34" charset="-122"/>
                <a:cs typeface="LHSQFD+ArialMT"/>
              </a:rPr>
              <a:t> </a:t>
            </a:r>
            <a:r>
              <a:rPr sz="2800" dirty="0">
                <a:solidFill>
                  <a:srgbClr val="D60093"/>
                </a:solidFill>
                <a:latin typeface="微软雅黑" panose="020B0503020204020204" pitchFamily="34" charset="-122"/>
                <a:ea typeface="微软雅黑" panose="020B0503020204020204" pitchFamily="34" charset="-122"/>
                <a:cs typeface="JDQINB+MicrosoftYaHei-Bold"/>
              </a:rPr>
              <a:t>应用需求驱动硬件技术的发展</a:t>
            </a:r>
          </a:p>
        </p:txBody>
      </p:sp>
      <p:sp>
        <p:nvSpPr>
          <p:cNvPr id="6" name="object 4"/>
          <p:cNvSpPr txBox="1"/>
          <p:nvPr/>
        </p:nvSpPr>
        <p:spPr>
          <a:xfrm>
            <a:off x="949325" y="1900238"/>
            <a:ext cx="6735763" cy="371475"/>
          </a:xfrm>
          <a:prstGeom prst="rect">
            <a:avLst/>
          </a:prstGeom>
        </p:spPr>
        <p:txBody>
          <a:bodyPr lIns="0" tIns="0" rIns="0" bIns="0">
            <a:spAutoFit/>
          </a:bodyPr>
          <a:lstStyle/>
          <a:p>
            <a:pPr>
              <a:lnSpc>
                <a:spcPts val="2912"/>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89" dirty="0">
                <a:solidFill>
                  <a:srgbClr val="000000"/>
                </a:solidFill>
                <a:latin typeface="微软雅黑" panose="020B0503020204020204" pitchFamily="34" charset="-122"/>
                <a:ea typeface="微软雅黑" panose="020B0503020204020204" pitchFamily="34" charset="-122"/>
                <a:cs typeface="LHSQFD+ArialMT"/>
              </a:rPr>
              <a:t> </a:t>
            </a:r>
            <a:r>
              <a:rPr dirty="0" err="1" smtClean="0">
                <a:solidFill>
                  <a:srgbClr val="000000"/>
                </a:solidFill>
                <a:latin typeface="微软雅黑" panose="020B0503020204020204" pitchFamily="34" charset="-122"/>
                <a:ea typeface="微软雅黑" panose="020B0503020204020204" pitchFamily="34" charset="-122"/>
                <a:cs typeface="IJGNPI+MicrosoftYaHei"/>
              </a:rPr>
              <a:t>科学计算</a:t>
            </a:r>
            <a:r>
              <a:rPr lang="en-US" dirty="0" smtClean="0">
                <a:solidFill>
                  <a:srgbClr val="000000"/>
                </a:solidFill>
                <a:latin typeface="微软雅黑" panose="020B0503020204020204" pitchFamily="34" charset="-122"/>
                <a:ea typeface="微软雅黑" panose="020B0503020204020204" pitchFamily="34" charset="-122"/>
                <a:cs typeface="UOSGEF+Wingdings-Regular"/>
              </a:rPr>
              <a:t>、</a:t>
            </a:r>
            <a:r>
              <a:rPr spc="132" dirty="0" smtClean="0">
                <a:solidFill>
                  <a:srgbClr val="000000"/>
                </a:solidFill>
                <a:latin typeface="微软雅黑" panose="020B0503020204020204" pitchFamily="34" charset="-122"/>
                <a:ea typeface="微软雅黑" panose="020B0503020204020204" pitchFamily="34" charset="-122"/>
                <a:cs typeface="Times New Roman"/>
              </a:rPr>
              <a:t> </a:t>
            </a:r>
            <a:r>
              <a:rPr dirty="0">
                <a:solidFill>
                  <a:srgbClr val="000000"/>
                </a:solidFill>
                <a:latin typeface="微软雅黑" panose="020B0503020204020204" pitchFamily="34" charset="-122"/>
                <a:ea typeface="微软雅黑" panose="020B0503020204020204" pitchFamily="34" charset="-122"/>
                <a:cs typeface="IJGNPI+MicrosoftYaHei"/>
              </a:rPr>
              <a:t>网络服务、移动计算…..</a:t>
            </a:r>
          </a:p>
        </p:txBody>
      </p:sp>
      <p:sp>
        <p:nvSpPr>
          <p:cNvPr id="7" name="object 5"/>
          <p:cNvSpPr txBox="1"/>
          <p:nvPr/>
        </p:nvSpPr>
        <p:spPr>
          <a:xfrm>
            <a:off x="549275" y="2527300"/>
            <a:ext cx="6445250" cy="423863"/>
          </a:xfrm>
          <a:prstGeom prst="rect">
            <a:avLst/>
          </a:prstGeom>
        </p:spPr>
        <p:txBody>
          <a:bodyPr lIns="0" tIns="0" rIns="0" bIns="0">
            <a:spAutoFit/>
          </a:bodyPr>
          <a:lstStyle/>
          <a:p>
            <a:pPr>
              <a:lnSpc>
                <a:spcPts val="3339"/>
              </a:lnSpc>
              <a:spcBef>
                <a:spcPts val="0"/>
              </a:spcBef>
              <a:spcAft>
                <a:spcPts val="0"/>
              </a:spcAft>
              <a:defRPr/>
            </a:pPr>
            <a:r>
              <a:rPr sz="2800" dirty="0">
                <a:solidFill>
                  <a:srgbClr val="0070C0"/>
                </a:solidFill>
                <a:latin typeface="微软雅黑" panose="020B0503020204020204" pitchFamily="34" charset="-122"/>
                <a:ea typeface="微软雅黑" panose="020B0503020204020204" pitchFamily="34" charset="-122"/>
                <a:cs typeface="LHSQFD+ArialMT"/>
              </a:rPr>
              <a:t>•</a:t>
            </a:r>
            <a:r>
              <a:rPr sz="2800" spc="515" dirty="0">
                <a:solidFill>
                  <a:srgbClr val="0070C0"/>
                </a:solidFill>
                <a:latin typeface="微软雅黑" panose="020B0503020204020204" pitchFamily="34" charset="-122"/>
                <a:ea typeface="微软雅黑" panose="020B0503020204020204" pitchFamily="34" charset="-122"/>
                <a:cs typeface="LHSQFD+ArialMT"/>
              </a:rPr>
              <a:t> </a:t>
            </a:r>
            <a:r>
              <a:rPr sz="2800" dirty="0">
                <a:solidFill>
                  <a:srgbClr val="0070C0"/>
                </a:solidFill>
                <a:latin typeface="微软雅黑" panose="020B0503020204020204" pitchFamily="34" charset="-122"/>
                <a:ea typeface="微软雅黑" panose="020B0503020204020204" pitchFamily="34" charset="-122"/>
                <a:cs typeface="JDQINB+MicrosoftYaHei-Bold"/>
              </a:rPr>
              <a:t>硬件技术的发展催生新的应用</a:t>
            </a:r>
          </a:p>
        </p:txBody>
      </p:sp>
      <p:sp>
        <p:nvSpPr>
          <p:cNvPr id="8" name="object 6"/>
          <p:cNvSpPr txBox="1"/>
          <p:nvPr/>
        </p:nvSpPr>
        <p:spPr>
          <a:xfrm>
            <a:off x="949325" y="3179763"/>
            <a:ext cx="7727950" cy="371475"/>
          </a:xfrm>
          <a:prstGeom prst="rect">
            <a:avLst/>
          </a:prstGeom>
        </p:spPr>
        <p:txBody>
          <a:bodyPr lIns="0" tIns="0" rIns="0" bIns="0">
            <a:spAutoFit/>
          </a:bodyPr>
          <a:lstStyle/>
          <a:p>
            <a:pPr>
              <a:lnSpc>
                <a:spcPts val="2912"/>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89"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IJGNPI+MicrosoftYaHei"/>
              </a:rPr>
              <a:t>微处理器的性能随着主频的提升大幅提高</a:t>
            </a:r>
          </a:p>
        </p:txBody>
      </p:sp>
      <p:sp>
        <p:nvSpPr>
          <p:cNvPr id="9" name="object 7"/>
          <p:cNvSpPr txBox="1"/>
          <p:nvPr/>
        </p:nvSpPr>
        <p:spPr>
          <a:xfrm>
            <a:off x="949325" y="3776663"/>
            <a:ext cx="7727950" cy="371475"/>
          </a:xfrm>
          <a:prstGeom prst="rect">
            <a:avLst/>
          </a:prstGeom>
        </p:spPr>
        <p:txBody>
          <a:bodyPr lIns="0" tIns="0" rIns="0" bIns="0">
            <a:spAutoFit/>
          </a:bodyPr>
          <a:lstStyle/>
          <a:p>
            <a:pPr>
              <a:lnSpc>
                <a:spcPts val="2912"/>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89"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IJGNPI+MicrosoftYaHei"/>
              </a:rPr>
              <a:t>对性能的需求推动着并行体系结构的发展</a:t>
            </a:r>
          </a:p>
        </p:txBody>
      </p:sp>
      <p:sp>
        <p:nvSpPr>
          <p:cNvPr id="10" name="object 8"/>
          <p:cNvSpPr txBox="1"/>
          <p:nvPr/>
        </p:nvSpPr>
        <p:spPr>
          <a:xfrm>
            <a:off x="1482725" y="4341813"/>
            <a:ext cx="5984875" cy="320675"/>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852"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IJGNPI+MicrosoftYaHei"/>
              </a:rPr>
              <a:t>For most demanding applications</a:t>
            </a:r>
          </a:p>
        </p:txBody>
      </p:sp>
      <p:sp>
        <p:nvSpPr>
          <p:cNvPr id="11" name="object 9"/>
          <p:cNvSpPr txBox="1"/>
          <p:nvPr/>
        </p:nvSpPr>
        <p:spPr>
          <a:xfrm>
            <a:off x="3295650" y="5518150"/>
            <a:ext cx="4735513" cy="538163"/>
          </a:xfrm>
          <a:prstGeom prst="rect">
            <a:avLst/>
          </a:prstGeom>
        </p:spPr>
        <p:txBody>
          <a:bodyPr lIns="0" tIns="0" rIns="0" bIns="0">
            <a:spAutoFit/>
          </a:bodyPr>
          <a:lstStyle/>
          <a:p>
            <a:pPr>
              <a:lnSpc>
                <a:spcPts val="1724"/>
              </a:lnSpc>
              <a:spcBef>
                <a:spcPts val="0"/>
              </a:spcBef>
              <a:spcAft>
                <a:spcPts val="0"/>
              </a:spcAft>
              <a:defRPr/>
            </a:pPr>
            <a:r>
              <a:rPr sz="1600" dirty="0">
                <a:solidFill>
                  <a:srgbClr val="0332B7"/>
                </a:solidFill>
                <a:latin typeface="微软雅黑" panose="020B0503020204020204" pitchFamily="34" charset="-122"/>
                <a:ea typeface="微软雅黑" panose="020B0503020204020204" pitchFamily="34" charset="-122"/>
                <a:cs typeface="JDQINB+MicrosoftYaHei-Bold"/>
              </a:rPr>
              <a:t>New Applications</a:t>
            </a:r>
          </a:p>
          <a:p>
            <a:pPr marL="2131745">
              <a:lnSpc>
                <a:spcPts val="1724"/>
              </a:lnSpc>
              <a:spcBef>
                <a:spcPts val="792"/>
              </a:spcBef>
              <a:spcAft>
                <a:spcPts val="0"/>
              </a:spcAft>
              <a:defRPr/>
            </a:pPr>
            <a:r>
              <a:rPr sz="1600" dirty="0">
                <a:solidFill>
                  <a:srgbClr val="0000FF"/>
                </a:solidFill>
                <a:latin typeface="微软雅黑" panose="020B0503020204020204" pitchFamily="34" charset="-122"/>
                <a:ea typeface="微软雅黑" panose="020B0503020204020204" pitchFamily="34" charset="-122"/>
                <a:cs typeface="JDQINB+MicrosoftYaHei-Bold"/>
              </a:rPr>
              <a:t>More Performance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09600" y="-103188"/>
            <a:ext cx="7772400" cy="1143001"/>
          </a:xfrm>
        </p:spPr>
        <p:txBody>
          <a:bodyPr/>
          <a:lstStyle/>
          <a:p>
            <a:r>
              <a:rPr lang="en-US" altLang="zh-CN" smtClean="0"/>
              <a:t>Computer Architecture Today (II)</a:t>
            </a:r>
          </a:p>
        </p:txBody>
      </p:sp>
      <p:sp>
        <p:nvSpPr>
          <p:cNvPr id="3" name="Content Placeholder 2"/>
          <p:cNvSpPr>
            <a:spLocks noGrp="1"/>
          </p:cNvSpPr>
          <p:nvPr>
            <p:ph idx="1"/>
          </p:nvPr>
        </p:nvSpPr>
        <p:spPr>
          <a:xfrm>
            <a:off x="228600" y="996950"/>
            <a:ext cx="8763000" cy="5194300"/>
          </a:xfrm>
        </p:spPr>
        <p:txBody>
          <a:bodyPr/>
          <a:lstStyle/>
          <a:p>
            <a:r>
              <a:rPr lang="en-US" altLang="zh-CN" smtClean="0"/>
              <a:t>These problems affect all parts of the computing stack – if we do not change the way we design systems</a:t>
            </a:r>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z="600" smtClean="0"/>
          </a:p>
          <a:p>
            <a:endParaRPr lang="en-US" altLang="zh-CN" smtClean="0"/>
          </a:p>
          <a:p>
            <a:endParaRPr lang="en-US" altLang="zh-CN" sz="1200" smtClean="0"/>
          </a:p>
          <a:p>
            <a:r>
              <a:rPr lang="en-US" altLang="zh-CN" smtClean="0"/>
              <a:t>No clear, definitive answers to these problems</a:t>
            </a:r>
          </a:p>
        </p:txBody>
      </p:sp>
      <p:sp>
        <p:nvSpPr>
          <p:cNvPr id="5" name="Text Box 17"/>
          <p:cNvSpPr txBox="1">
            <a:spLocks noChangeArrowheads="1"/>
          </p:cNvSpPr>
          <p:nvPr/>
        </p:nvSpPr>
        <p:spPr bwMode="auto">
          <a:xfrm>
            <a:off x="3711575" y="4560888"/>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Microarchitecture</a:t>
            </a:r>
          </a:p>
        </p:txBody>
      </p:sp>
      <p:sp>
        <p:nvSpPr>
          <p:cNvPr id="6" name="Text Box 18"/>
          <p:cNvSpPr txBox="1">
            <a:spLocks noChangeAspect="1" noChangeArrowheads="1"/>
          </p:cNvSpPr>
          <p:nvPr/>
        </p:nvSpPr>
        <p:spPr bwMode="auto">
          <a:xfrm>
            <a:off x="3711575" y="4187825"/>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ISA</a:t>
            </a:r>
          </a:p>
        </p:txBody>
      </p:sp>
      <p:sp>
        <p:nvSpPr>
          <p:cNvPr id="7" name="Text Box 19"/>
          <p:cNvSpPr txBox="1">
            <a:spLocks noChangeAspect="1" noChangeArrowheads="1"/>
          </p:cNvSpPr>
          <p:nvPr/>
        </p:nvSpPr>
        <p:spPr bwMode="auto">
          <a:xfrm>
            <a:off x="2971800" y="26035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Program/Language</a:t>
            </a:r>
          </a:p>
        </p:txBody>
      </p:sp>
      <p:sp>
        <p:nvSpPr>
          <p:cNvPr id="8" name="Text Box 20"/>
          <p:cNvSpPr txBox="1">
            <a:spLocks noChangeAspect="1" noChangeArrowheads="1"/>
          </p:cNvSpPr>
          <p:nvPr/>
        </p:nvSpPr>
        <p:spPr bwMode="auto">
          <a:xfrm>
            <a:off x="2971800" y="2232025"/>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Algorithm</a:t>
            </a:r>
          </a:p>
        </p:txBody>
      </p:sp>
      <p:sp>
        <p:nvSpPr>
          <p:cNvPr id="9" name="Text Box 21"/>
          <p:cNvSpPr txBox="1">
            <a:spLocks noChangeAspect="1" noChangeArrowheads="1"/>
          </p:cNvSpPr>
          <p:nvPr/>
        </p:nvSpPr>
        <p:spPr bwMode="auto">
          <a:xfrm>
            <a:off x="2971800" y="18637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Problem</a:t>
            </a:r>
          </a:p>
        </p:txBody>
      </p:sp>
      <p:sp>
        <p:nvSpPr>
          <p:cNvPr id="10" name="Text Box 24"/>
          <p:cNvSpPr txBox="1">
            <a:spLocks noChangeAspect="1" noChangeArrowheads="1"/>
          </p:cNvSpPr>
          <p:nvPr/>
        </p:nvSpPr>
        <p:spPr bwMode="auto">
          <a:xfrm>
            <a:off x="3711575" y="351790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Runtime System</a:t>
            </a:r>
          </a:p>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(VM, OS, MM)</a:t>
            </a:r>
          </a:p>
        </p:txBody>
      </p:sp>
      <p:sp>
        <p:nvSpPr>
          <p:cNvPr id="11" name="Text Box 25"/>
          <p:cNvSpPr txBox="1">
            <a:spLocks noChangeAspect="1" noChangeArrowheads="1"/>
          </p:cNvSpPr>
          <p:nvPr/>
        </p:nvSpPr>
        <p:spPr bwMode="auto">
          <a:xfrm>
            <a:off x="5449888" y="2592388"/>
            <a:ext cx="727075" cy="368300"/>
          </a:xfrm>
          <a:prstGeom prst="rect">
            <a:avLst/>
          </a:prstGeom>
          <a:solidFill>
            <a:srgbClr val="FF0000"/>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User</a:t>
            </a:r>
          </a:p>
        </p:txBody>
      </p:sp>
      <p:sp>
        <p:nvSpPr>
          <p:cNvPr id="12" name="Line 26"/>
          <p:cNvSpPr>
            <a:spLocks noChangeShapeType="1"/>
          </p:cNvSpPr>
          <p:nvPr/>
        </p:nvSpPr>
        <p:spPr bwMode="auto">
          <a:xfrm>
            <a:off x="3940175" y="2971800"/>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7"/>
          <p:cNvSpPr>
            <a:spLocks noChangeShapeType="1"/>
          </p:cNvSpPr>
          <p:nvPr/>
        </p:nvSpPr>
        <p:spPr bwMode="auto">
          <a:xfrm flipH="1">
            <a:off x="5027613" y="2770188"/>
            <a:ext cx="422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8"/>
          <p:cNvSpPr>
            <a:spLocks noChangeShapeType="1"/>
          </p:cNvSpPr>
          <p:nvPr/>
        </p:nvSpPr>
        <p:spPr bwMode="auto">
          <a:xfrm flipH="1">
            <a:off x="5268913" y="2971800"/>
            <a:ext cx="544512"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5" name="Straight Arrow Connector 25"/>
          <p:cNvCxnSpPr>
            <a:cxnSpLocks noChangeShapeType="1"/>
          </p:cNvCxnSpPr>
          <p:nvPr/>
        </p:nvCxnSpPr>
        <p:spPr bwMode="auto">
          <a:xfrm rot="16200000" flipV="1">
            <a:off x="5141118" y="1920082"/>
            <a:ext cx="544513"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Text Box 22"/>
          <p:cNvSpPr txBox="1">
            <a:spLocks noChangeAspect="1" noChangeArrowheads="1"/>
          </p:cNvSpPr>
          <p:nvPr/>
        </p:nvSpPr>
        <p:spPr bwMode="auto">
          <a:xfrm>
            <a:off x="3711575" y="4926013"/>
            <a:ext cx="2039938" cy="373062"/>
          </a:xfrm>
          <a:prstGeom prst="rect">
            <a:avLst/>
          </a:prstGeom>
          <a:solidFill>
            <a:srgbClr val="00FF00"/>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700">
                <a:solidFill>
                  <a:srgbClr val="000000"/>
                </a:solidFill>
                <a:latin typeface="Tahoma" panose="020B0604030504040204" pitchFamily="34" charset="0"/>
                <a:ea typeface="MS PGothic" panose="020B0600070205080204" pitchFamily="34" charset="-128"/>
                <a:cs typeface="Arial" panose="020B0604020202020204" pitchFamily="34" charset="0"/>
              </a:rPr>
              <a:t>Logic</a:t>
            </a:r>
          </a:p>
          <a:p>
            <a:pPr eaLnBrk="1" hangingPunct="1">
              <a:spcBef>
                <a:spcPct val="0"/>
              </a:spcBef>
              <a:buFontTx/>
              <a:buNone/>
            </a:pPr>
            <a:endParaRPr lang="en-US" altLang="zh-CN" sz="1700">
              <a:solidFill>
                <a:srgbClr val="000000"/>
              </a:solidFill>
              <a:latin typeface="Tahoma" panose="020B0604030504040204" pitchFamily="34" charset="0"/>
              <a:ea typeface="MS PGothic" panose="020B0600070205080204" pitchFamily="34" charset="-128"/>
              <a:cs typeface="Arial" panose="020B0604020202020204" pitchFamily="34" charset="0"/>
            </a:endParaRPr>
          </a:p>
        </p:txBody>
      </p:sp>
      <p:sp>
        <p:nvSpPr>
          <p:cNvPr id="17" name="Text Box 23"/>
          <p:cNvSpPr txBox="1">
            <a:spLocks noChangeAspect="1" noChangeArrowheads="1"/>
          </p:cNvSpPr>
          <p:nvPr/>
        </p:nvSpPr>
        <p:spPr bwMode="auto">
          <a:xfrm>
            <a:off x="3711575" y="5297488"/>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Circuits</a:t>
            </a:r>
          </a:p>
        </p:txBody>
      </p:sp>
      <p:sp>
        <p:nvSpPr>
          <p:cNvPr id="18" name="Text Box 23"/>
          <p:cNvSpPr txBox="1">
            <a:spLocks noChangeAspect="1" noChangeArrowheads="1"/>
          </p:cNvSpPr>
          <p:nvPr/>
        </p:nvSpPr>
        <p:spPr bwMode="auto">
          <a:xfrm>
            <a:off x="3713163" y="5653088"/>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ahoma" panose="020B0604030504040204" pitchFamily="34" charset="0"/>
                <a:ea typeface="MS PGothic" panose="020B0600070205080204" pitchFamily="34" charset="-128"/>
              </a:rPr>
              <a:t>Electrons</a:t>
            </a:r>
          </a:p>
        </p:txBody>
      </p:sp>
      <p:sp>
        <p:nvSpPr>
          <p:cNvPr id="37906" name="TextBox 1"/>
          <p:cNvSpPr txBox="1">
            <a:spLocks noChangeArrowheads="1"/>
          </p:cNvSpPr>
          <p:nvPr/>
        </p:nvSpPr>
        <p:spPr bwMode="auto">
          <a:xfrm>
            <a:off x="-1143000" y="1181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a typeface="MS PGothic" panose="020B0600070205080204" pitchFamily="34" charset="-128"/>
            </a:endParaRPr>
          </a:p>
        </p:txBody>
      </p:sp>
      <p:sp>
        <p:nvSpPr>
          <p:cNvPr id="2" name="TextBox 1"/>
          <p:cNvSpPr txBox="1">
            <a:spLocks noChangeArrowheads="1"/>
          </p:cNvSpPr>
          <p:nvPr/>
        </p:nvSpPr>
        <p:spPr bwMode="auto">
          <a:xfrm>
            <a:off x="609600" y="1981200"/>
            <a:ext cx="2251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Many new demands </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from the top</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(Look Up)</a:t>
            </a:r>
          </a:p>
        </p:txBody>
      </p:sp>
      <p:sp>
        <p:nvSpPr>
          <p:cNvPr id="21" name="TextBox 20"/>
          <p:cNvSpPr txBox="1">
            <a:spLocks noChangeArrowheads="1"/>
          </p:cNvSpPr>
          <p:nvPr/>
        </p:nvSpPr>
        <p:spPr bwMode="auto">
          <a:xfrm>
            <a:off x="609600" y="4953000"/>
            <a:ext cx="1955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Many new issues</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at the bottom</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(Look Down)</a:t>
            </a:r>
          </a:p>
        </p:txBody>
      </p:sp>
      <p:sp>
        <p:nvSpPr>
          <p:cNvPr id="22" name="TextBox 21"/>
          <p:cNvSpPr txBox="1">
            <a:spLocks noChangeArrowheads="1"/>
          </p:cNvSpPr>
          <p:nvPr/>
        </p:nvSpPr>
        <p:spPr bwMode="auto">
          <a:xfrm>
            <a:off x="6400800" y="2590800"/>
            <a:ext cx="1635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Fast changing </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demands and</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personalities</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of users</a:t>
            </a:r>
          </a:p>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rPr>
              <a:t>(Look Up)</a:t>
            </a:r>
          </a:p>
        </p:txBody>
      </p:sp>
      <p:sp>
        <p:nvSpPr>
          <p:cNvPr id="379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B3153A0-1FCB-4C93-BBFF-4946E82B8D00}" type="datetime1">
              <a:rPr lang="zh-CN" altLang="en-US" sz="1200" smtClean="0"/>
              <a:pPr>
                <a:spcBef>
                  <a:spcPct val="0"/>
                </a:spcBef>
                <a:buFontTx/>
                <a:buNone/>
              </a:pPr>
              <a:t>2021/9/4</a:t>
            </a:fld>
            <a:endParaRPr lang="en-US" altLang="zh-CN" sz="1200" smtClean="0"/>
          </a:p>
        </p:txBody>
      </p:sp>
      <p:sp>
        <p:nvSpPr>
          <p:cNvPr id="37911" name="页脚占位符 1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7912" name="灯片编号占位符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69C4FC5-7523-4E38-8D45-C3981D67655E}" type="slidenum">
              <a:rPr lang="en-US" altLang="zh-CN" sz="1200" smtClean="0"/>
              <a:pPr>
                <a:spcBef>
                  <a:spcPct val="0"/>
                </a:spcBef>
                <a:buFontTx/>
                <a:buNone/>
              </a:pPr>
              <a:t>18</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 grpId="0"/>
      <p:bldP spid="21" grpId="0"/>
      <p:bldP spid="2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Date Placeholder 1"/>
          <p:cNvSpPr>
            <a:spLocks noGrp="1"/>
          </p:cNvSpPr>
          <p:nvPr>
            <p:ph type="dt" sz="quarter" idx="10"/>
          </p:nvPr>
        </p:nvSpPr>
        <p:spPr>
          <a:xfrm>
            <a:off x="0" y="6400800"/>
            <a:ext cx="2268538"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B685E8D-434E-4DCD-9AE5-F4BAA5353F09}" type="datetime1">
              <a:rPr lang="zh-CN" altLang="en-US" sz="1200" smtClean="0"/>
              <a:pPr>
                <a:spcBef>
                  <a:spcPct val="0"/>
                </a:spcBef>
                <a:buFontTx/>
                <a:buNone/>
              </a:pPr>
              <a:t>2021/9/4</a:t>
            </a:fld>
            <a:endParaRPr lang="en-US" altLang="zh-CN" sz="1200" smtClean="0"/>
          </a:p>
        </p:txBody>
      </p:sp>
      <p:sp>
        <p:nvSpPr>
          <p:cNvPr id="279555" name="PPBand300"/>
          <p:cNvSpPr txBox="1">
            <a:spLocks noChangeArrowheads="1"/>
          </p:cNvSpPr>
          <p:nvPr/>
        </p:nvSpPr>
        <p:spPr bwMode="auto">
          <a:xfrm>
            <a:off x="119856" y="1377169"/>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dirty="0">
                <a:solidFill>
                  <a:srgbClr val="92D050"/>
                </a:solidFill>
                <a:latin typeface="微软雅黑" panose="020B0503020204020204" pitchFamily="34" charset="-122"/>
                <a:ea typeface="微软雅黑" panose="020B0503020204020204" pitchFamily="34" charset="-122"/>
              </a:rPr>
              <a:t>    </a:t>
            </a:r>
            <a:r>
              <a:rPr lang="zh-CN" altLang="en-US" sz="2000" b="1" dirty="0">
                <a:solidFill>
                  <a:srgbClr val="92D050"/>
                </a:solidFill>
                <a:latin typeface="微软雅黑" panose="020B0503020204020204" pitchFamily="34" charset="-122"/>
                <a:ea typeface="微软雅黑" panose="020B0503020204020204" pitchFamily="34" charset="-122"/>
              </a:rPr>
              <a:t>器件发展过程：</a:t>
            </a:r>
          </a:p>
          <a:p>
            <a:pPr eaLnBrk="1" hangingPunct="1">
              <a:spcBef>
                <a:spcPct val="0"/>
              </a:spcBef>
              <a:buFontTx/>
              <a:buNone/>
            </a:pPr>
            <a:r>
              <a:rPr lang="zh-CN" altLang="en-US" sz="2000" b="1" dirty="0">
                <a:solidFill>
                  <a:srgbClr val="92D050"/>
                </a:solidFill>
                <a:latin typeface="微软雅黑" panose="020B0503020204020204" pitchFamily="34" charset="-122"/>
                <a:ea typeface="微软雅黑" panose="020B0503020204020204" pitchFamily="34" charset="-122"/>
              </a:rPr>
              <a:t>    </a:t>
            </a:r>
            <a:r>
              <a:rPr lang="zh-CN" altLang="en-US" sz="2000" b="1" dirty="0" smtClean="0">
                <a:solidFill>
                  <a:srgbClr val="92D050"/>
                </a:solidFill>
                <a:latin typeface="微软雅黑" panose="020B0503020204020204" pitchFamily="34" charset="-122"/>
                <a:ea typeface="微软雅黑" panose="020B0503020204020204" pitchFamily="34" charset="-122"/>
              </a:rPr>
              <a:t>         通用</a:t>
            </a:r>
            <a:r>
              <a:rPr lang="zh-CN" altLang="en-US" sz="2000" b="1" dirty="0">
                <a:solidFill>
                  <a:srgbClr val="92D050"/>
                </a:solidFill>
                <a:latin typeface="微软雅黑" panose="020B0503020204020204" pitchFamily="34" charset="-122"/>
                <a:ea typeface="微软雅黑" panose="020B0503020204020204" pitchFamily="34" charset="-122"/>
              </a:rPr>
              <a:t>片→现场片→半用户片→用户片。</a:t>
            </a:r>
          </a:p>
        </p:txBody>
      </p:sp>
      <p:sp>
        <p:nvSpPr>
          <p:cNvPr id="273411" name="PPBand301"/>
          <p:cNvSpPr txBox="1">
            <a:spLocks noChangeArrowheads="1"/>
          </p:cNvSpPr>
          <p:nvPr/>
        </p:nvSpPr>
        <p:spPr bwMode="auto">
          <a:xfrm>
            <a:off x="212725" y="2052403"/>
            <a:ext cx="8626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smtClean="0">
                <a:solidFill>
                  <a:srgbClr val="002060"/>
                </a:solidFill>
                <a:latin typeface="微软雅黑" panose="020B0503020204020204" pitchFamily="34" charset="-122"/>
                <a:ea typeface="微软雅黑" panose="020B0503020204020204" pitchFamily="34" charset="-122"/>
              </a:rPr>
              <a:t> </a:t>
            </a:r>
            <a:r>
              <a:rPr lang="zh-CN" altLang="en-US" sz="2000" b="1" dirty="0" smtClean="0">
                <a:solidFill>
                  <a:srgbClr val="002060"/>
                </a:solidFill>
                <a:latin typeface="微软雅黑" panose="020B0503020204020204" pitchFamily="34" charset="-122"/>
                <a:ea typeface="微软雅黑" panose="020B0503020204020204" pitchFamily="34" charset="-122"/>
              </a:rPr>
              <a:t>影响：</a:t>
            </a:r>
            <a:endParaRPr lang="en-US" altLang="zh-CN" sz="2000" b="1" dirty="0" smtClean="0">
              <a:solidFill>
                <a:srgbClr val="00206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000" b="1" dirty="0">
                <a:solidFill>
                  <a:srgbClr val="002060"/>
                </a:solidFill>
                <a:latin typeface="微软雅黑" panose="020B0503020204020204" pitchFamily="34" charset="-122"/>
                <a:ea typeface="微软雅黑" panose="020B0503020204020204" pitchFamily="34" charset="-122"/>
              </a:rPr>
              <a:t> </a:t>
            </a:r>
            <a:r>
              <a:rPr lang="en-US" altLang="zh-CN" sz="2000" b="1" dirty="0" smtClean="0">
                <a:solidFill>
                  <a:srgbClr val="002060"/>
                </a:solidFill>
                <a:latin typeface="微软雅黑" panose="020B0503020204020204" pitchFamily="34" charset="-122"/>
                <a:ea typeface="微软雅黑" panose="020B0503020204020204" pitchFamily="34" charset="-122"/>
              </a:rPr>
              <a:t>      </a:t>
            </a:r>
            <a:r>
              <a:rPr lang="zh-CN" altLang="en-US" sz="2000" b="1" dirty="0" smtClean="0">
                <a:solidFill>
                  <a:srgbClr val="002060"/>
                </a:solidFill>
                <a:latin typeface="微软雅黑" panose="020B0503020204020204" pitchFamily="34" charset="-122"/>
                <a:ea typeface="微软雅黑" panose="020B0503020204020204" pitchFamily="34" charset="-122"/>
              </a:rPr>
              <a:t>器件</a:t>
            </a:r>
            <a:r>
              <a:rPr lang="zh-CN" altLang="en-US" sz="2000" b="1" dirty="0">
                <a:solidFill>
                  <a:srgbClr val="002060"/>
                </a:solidFill>
                <a:latin typeface="微软雅黑" panose="020B0503020204020204" pitchFamily="34" charset="-122"/>
                <a:ea typeface="微软雅黑" panose="020B0503020204020204" pitchFamily="34" charset="-122"/>
              </a:rPr>
              <a:t>的发展推动系统结构与组成技术的发展，同样系统结构的发展要求器件不断发展。</a:t>
            </a:r>
          </a:p>
        </p:txBody>
      </p:sp>
      <p:sp>
        <p:nvSpPr>
          <p:cNvPr id="273412" name="PPBand302"/>
          <p:cNvSpPr txBox="1">
            <a:spLocks noChangeArrowheads="1"/>
          </p:cNvSpPr>
          <p:nvPr/>
        </p:nvSpPr>
        <p:spPr bwMode="auto">
          <a:xfrm>
            <a:off x="89024" y="3083941"/>
            <a:ext cx="8610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solidFill>
                  <a:srgbClr val="CC3300"/>
                </a:solidFill>
                <a:latin typeface="宋体" panose="02010600030101010101" pitchFamily="2" charset="-122"/>
              </a:rPr>
              <a:t>  </a:t>
            </a:r>
            <a:r>
              <a:rPr lang="zh-CN" altLang="en-US" b="1" dirty="0">
                <a:solidFill>
                  <a:srgbClr val="CC3300"/>
                </a:solidFill>
                <a:latin typeface="宋体" panose="02010600030101010101" pitchFamily="2" charset="-122"/>
              </a:rPr>
              <a:t>原因：</a:t>
            </a:r>
          </a:p>
          <a:p>
            <a:pPr eaLnBrk="1" hangingPunct="1">
              <a:spcBef>
                <a:spcPct val="0"/>
              </a:spcBef>
              <a:buFontTx/>
              <a:buNone/>
            </a:pPr>
            <a:r>
              <a:rPr lang="zh-CN" altLang="en-US" b="1" dirty="0">
                <a:solidFill>
                  <a:srgbClr val="CC3300"/>
                </a:solidFill>
                <a:latin typeface="宋体" panose="02010600030101010101" pitchFamily="2" charset="-122"/>
              </a:rPr>
              <a:t>   </a:t>
            </a:r>
            <a:r>
              <a:rPr lang="zh-CN" altLang="en-US" sz="2400" b="1" dirty="0" smtClean="0">
                <a:solidFill>
                  <a:srgbClr val="CC3300"/>
                </a:solidFill>
                <a:latin typeface="宋体" panose="02010600030101010101" pitchFamily="2" charset="-122"/>
              </a:rPr>
              <a:t>新</a:t>
            </a:r>
            <a:r>
              <a:rPr lang="zh-CN" altLang="en-US" sz="2400" b="1" dirty="0">
                <a:solidFill>
                  <a:srgbClr val="CC3300"/>
                </a:solidFill>
                <a:latin typeface="宋体" panose="02010600030101010101" pitchFamily="2" charset="-122"/>
              </a:rPr>
              <a:t>结构的使用，取决于器件发展能否提供可能；</a:t>
            </a:r>
          </a:p>
          <a:p>
            <a:pPr eaLnBrk="1" hangingPunct="1">
              <a:spcBef>
                <a:spcPct val="0"/>
              </a:spcBef>
              <a:buFontTx/>
              <a:buNone/>
            </a:pPr>
            <a:r>
              <a:rPr lang="zh-CN" altLang="en-US" sz="2400" b="1" dirty="0">
                <a:solidFill>
                  <a:srgbClr val="CC3300"/>
                </a:solidFill>
                <a:latin typeface="宋体" panose="02010600030101010101" pitchFamily="2" charset="-122"/>
              </a:rPr>
              <a:t>   </a:t>
            </a:r>
            <a:r>
              <a:rPr lang="zh-CN" altLang="en-US" sz="2400" b="1" dirty="0" smtClean="0">
                <a:solidFill>
                  <a:srgbClr val="CC3300"/>
                </a:solidFill>
                <a:latin typeface="宋体" panose="02010600030101010101" pitchFamily="2" charset="-122"/>
              </a:rPr>
              <a:t> 器件</a:t>
            </a:r>
            <a:r>
              <a:rPr lang="zh-CN" altLang="en-US" sz="2400" b="1" dirty="0">
                <a:solidFill>
                  <a:srgbClr val="CC3300"/>
                </a:solidFill>
                <a:latin typeface="宋体" panose="02010600030101010101" pitchFamily="2" charset="-122"/>
              </a:rPr>
              <a:t>性能</a:t>
            </a:r>
            <a:r>
              <a:rPr lang="en-US" altLang="zh-CN" sz="2400" b="1" dirty="0">
                <a:solidFill>
                  <a:srgbClr val="CC3300"/>
                </a:solidFill>
                <a:latin typeface="宋体" panose="02010600030101010101" pitchFamily="2" charset="-122"/>
              </a:rPr>
              <a:t>/</a:t>
            </a:r>
            <a:r>
              <a:rPr lang="zh-CN" altLang="en-US" sz="2400" b="1" dirty="0">
                <a:solidFill>
                  <a:srgbClr val="CC3300"/>
                </a:solidFill>
                <a:latin typeface="宋体" panose="02010600030101010101" pitchFamily="2" charset="-122"/>
              </a:rPr>
              <a:t>价格提高，使新结构、组成下移速度更快；</a:t>
            </a:r>
          </a:p>
          <a:p>
            <a:pPr eaLnBrk="1" hangingPunct="1">
              <a:spcBef>
                <a:spcPct val="0"/>
              </a:spcBef>
              <a:buFontTx/>
              <a:buNone/>
            </a:pPr>
            <a:r>
              <a:rPr lang="zh-CN" altLang="en-US" sz="2400" b="1" dirty="0">
                <a:solidFill>
                  <a:srgbClr val="CC3300"/>
                </a:solidFill>
                <a:latin typeface="宋体" panose="02010600030101010101" pitchFamily="2" charset="-122"/>
              </a:rPr>
              <a:t>    器件的发展，推动算法、语言的发展。</a:t>
            </a:r>
            <a:endParaRPr lang="zh-CN" altLang="en-US" sz="2400" b="1" dirty="0"/>
          </a:p>
        </p:txBody>
      </p:sp>
      <p:sp>
        <p:nvSpPr>
          <p:cNvPr id="273413" name="PPBand303"/>
          <p:cNvSpPr txBox="1">
            <a:spLocks noChangeArrowheads="1"/>
          </p:cNvSpPr>
          <p:nvPr/>
        </p:nvSpPr>
        <p:spPr bwMode="auto">
          <a:xfrm>
            <a:off x="190401" y="5024153"/>
            <a:ext cx="839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latin typeface="宋体" panose="02010600030101010101" pitchFamily="2" charset="-122"/>
              </a:rPr>
              <a:t>  </a:t>
            </a:r>
            <a:r>
              <a:rPr lang="zh-CN" altLang="en-US" b="1" dirty="0">
                <a:latin typeface="宋体" panose="02010600030101010101" pitchFamily="2" charset="-122"/>
              </a:rPr>
              <a:t>器件的发展，改变了逻辑设计方法。</a:t>
            </a:r>
            <a:endParaRPr lang="zh-CN" altLang="en-US" b="1" dirty="0"/>
          </a:p>
        </p:txBody>
      </p:sp>
      <p:sp>
        <p:nvSpPr>
          <p:cNvPr id="273414" name="PPBand304"/>
          <p:cNvSpPr txBox="1">
            <a:spLocks noChangeArrowheads="1"/>
          </p:cNvSpPr>
          <p:nvPr/>
        </p:nvSpPr>
        <p:spPr bwMode="auto">
          <a:xfrm>
            <a:off x="213966" y="5671853"/>
            <a:ext cx="8393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solidFill>
                  <a:srgbClr val="CC6600"/>
                </a:solidFill>
                <a:latin typeface="宋体" panose="02010600030101010101" pitchFamily="2" charset="-122"/>
              </a:rPr>
              <a:t>  </a:t>
            </a:r>
            <a:r>
              <a:rPr lang="zh-CN" altLang="en-US" b="1" dirty="0">
                <a:solidFill>
                  <a:srgbClr val="CC6600"/>
                </a:solidFill>
                <a:latin typeface="宋体" panose="02010600030101010101" pitchFamily="2" charset="-122"/>
              </a:rPr>
              <a:t>器件是促使计算机系统结构不断发展最活跃因素。</a:t>
            </a:r>
            <a:endParaRPr lang="zh-CN" altLang="en-US" b="1" dirty="0">
              <a:solidFill>
                <a:srgbClr val="CC6600"/>
              </a:solidFill>
            </a:endParaRPr>
          </a:p>
        </p:txBody>
      </p:sp>
      <p:sp>
        <p:nvSpPr>
          <p:cNvPr id="10" name="PPBand298"/>
          <p:cNvSpPr txBox="1">
            <a:spLocks noChangeArrowheads="1"/>
          </p:cNvSpPr>
          <p:nvPr/>
        </p:nvSpPr>
        <p:spPr bwMode="auto">
          <a:xfrm>
            <a:off x="236538" y="188913"/>
            <a:ext cx="8702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3399"/>
                </a:solidFill>
              </a:rPr>
              <a:t>3.</a:t>
            </a:r>
            <a:r>
              <a:rPr lang="zh-CN" altLang="en-US" b="1">
                <a:solidFill>
                  <a:srgbClr val="FF3399"/>
                </a:solidFill>
              </a:rPr>
              <a:t>器件对系统结构发展的影响</a:t>
            </a:r>
          </a:p>
        </p:txBody>
      </p:sp>
      <p:sp>
        <p:nvSpPr>
          <p:cNvPr id="11" name="PPBand299"/>
          <p:cNvSpPr txBox="1">
            <a:spLocks noChangeArrowheads="1"/>
          </p:cNvSpPr>
          <p:nvPr/>
        </p:nvSpPr>
        <p:spPr bwMode="auto">
          <a:xfrm>
            <a:off x="252264" y="815752"/>
            <a:ext cx="8702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器件的性能、使用方法改变、影响系统结构及组成方法。</a:t>
            </a:r>
          </a:p>
        </p:txBody>
      </p:sp>
      <p:sp>
        <p:nvSpPr>
          <p:cNvPr id="27956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7956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0C2F21D-6A07-4E75-8EE0-24C9BE227361}" type="slidenum">
              <a:rPr lang="en-US" altLang="zh-CN" sz="1200" smtClean="0"/>
              <a:pPr>
                <a:spcBef>
                  <a:spcPct val="0"/>
                </a:spcBef>
                <a:buFontTx/>
                <a:buNone/>
              </a:pPr>
              <a:t>180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279555"/>
                                        </p:tgtEl>
                                        <p:attrNameLst>
                                          <p:attrName>style.visibility</p:attrName>
                                        </p:attrNameLst>
                                      </p:cBhvr>
                                      <p:to>
                                        <p:strVal val="visible"/>
                                      </p:to>
                                    </p:set>
                                    <p:anim calcmode="lin" valueType="num">
                                      <p:cBhvr additive="base">
                                        <p:cTn id="13" dur="500" fill="hold"/>
                                        <p:tgtEl>
                                          <p:spTgt spid="279555"/>
                                        </p:tgtEl>
                                        <p:attrNameLst>
                                          <p:attrName>ppt_x</p:attrName>
                                        </p:attrNameLst>
                                      </p:cBhvr>
                                      <p:tavLst>
                                        <p:tav tm="0">
                                          <p:val>
                                            <p:strVal val="#ppt_x"/>
                                          </p:val>
                                        </p:tav>
                                        <p:tav tm="100000">
                                          <p:val>
                                            <p:strVal val="#ppt_x"/>
                                          </p:val>
                                        </p:tav>
                                      </p:tavLst>
                                    </p:anim>
                                    <p:anim calcmode="lin" valueType="num">
                                      <p:cBhvr additive="base">
                                        <p:cTn id="14" dur="500" fill="hold"/>
                                        <p:tgtEl>
                                          <p:spTgt spid="2795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3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3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34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3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3411" grpId="0" autoUpdateAnimBg="0"/>
      <p:bldP spid="273412" grpId="0" autoUpdateAnimBg="0"/>
      <p:bldP spid="273413" grpId="0" autoUpdateAnimBg="0"/>
      <p:bldP spid="273414" grpId="0" autoUpdateAnimBg="0"/>
      <p:bldP spid="10" grpId="0" autoUpdateAnimBg="0"/>
      <p:bldP spid="11" grpId="0"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11188" y="0"/>
            <a:ext cx="8281987" cy="701675"/>
          </a:xfrm>
        </p:spPr>
        <p:txBody>
          <a:bodyPr/>
          <a:lstStyle/>
          <a:p>
            <a:r>
              <a:rPr lang="en-US" altLang="zh-CN" smtClean="0"/>
              <a:t>Computer Technology</a:t>
            </a:r>
            <a:endParaRPr lang="en-AU" altLang="zh-CN" smtClean="0"/>
          </a:p>
        </p:txBody>
      </p:sp>
      <p:sp>
        <p:nvSpPr>
          <p:cNvPr id="117763" name="Rectangle 3"/>
          <p:cNvSpPr>
            <a:spLocks noGrp="1" noChangeArrowheads="1"/>
          </p:cNvSpPr>
          <p:nvPr>
            <p:ph type="body" idx="1"/>
          </p:nvPr>
        </p:nvSpPr>
        <p:spPr>
          <a:xfrm>
            <a:off x="468313" y="765175"/>
            <a:ext cx="8486775" cy="5616575"/>
          </a:xfrm>
        </p:spPr>
        <p:txBody>
          <a:bodyPr/>
          <a:lstStyle/>
          <a:p>
            <a:pPr>
              <a:lnSpc>
                <a:spcPct val="90000"/>
              </a:lnSpc>
            </a:pPr>
            <a:r>
              <a:rPr lang="en-US" altLang="zh-CN" dirty="0" smtClean="0"/>
              <a:t>Performance improvements:</a:t>
            </a:r>
          </a:p>
          <a:p>
            <a:pPr lvl="1">
              <a:lnSpc>
                <a:spcPct val="90000"/>
              </a:lnSpc>
            </a:pPr>
            <a:r>
              <a:rPr lang="en-US" altLang="zh-CN" dirty="0" smtClean="0"/>
              <a:t>Improvements in </a:t>
            </a:r>
            <a:r>
              <a:rPr lang="en-US" altLang="zh-CN" dirty="0" smtClean="0">
                <a:solidFill>
                  <a:srgbClr val="D60093"/>
                </a:solidFill>
              </a:rPr>
              <a:t>semiconductor technology</a:t>
            </a:r>
          </a:p>
          <a:p>
            <a:pPr lvl="2">
              <a:lnSpc>
                <a:spcPct val="90000"/>
              </a:lnSpc>
            </a:pPr>
            <a:r>
              <a:rPr lang="en-US" altLang="zh-CN" dirty="0" smtClean="0"/>
              <a:t>Feature size, clock speed</a:t>
            </a:r>
          </a:p>
          <a:p>
            <a:pPr lvl="1">
              <a:lnSpc>
                <a:spcPct val="90000"/>
              </a:lnSpc>
            </a:pPr>
            <a:r>
              <a:rPr lang="en-US" altLang="zh-CN" dirty="0" smtClean="0"/>
              <a:t>Improvements in </a:t>
            </a:r>
            <a:r>
              <a:rPr lang="en-US" altLang="zh-CN" dirty="0" smtClean="0">
                <a:solidFill>
                  <a:srgbClr val="D60093"/>
                </a:solidFill>
              </a:rPr>
              <a:t>computer architectures</a:t>
            </a:r>
          </a:p>
          <a:p>
            <a:pPr lvl="2">
              <a:lnSpc>
                <a:spcPct val="90000"/>
              </a:lnSpc>
            </a:pPr>
            <a:r>
              <a:rPr lang="en-US" altLang="zh-CN" dirty="0" smtClean="0"/>
              <a:t>Enabled by HLL compilers, UNIX</a:t>
            </a:r>
          </a:p>
          <a:p>
            <a:pPr lvl="2">
              <a:lnSpc>
                <a:spcPct val="90000"/>
              </a:lnSpc>
            </a:pPr>
            <a:r>
              <a:rPr lang="en-US" altLang="zh-CN" dirty="0" smtClean="0"/>
              <a:t>Lead to RISC architectures</a:t>
            </a:r>
          </a:p>
          <a:p>
            <a:pPr lvl="1">
              <a:lnSpc>
                <a:spcPct val="90000"/>
              </a:lnSpc>
            </a:pPr>
            <a:r>
              <a:rPr lang="en-US" altLang="zh-CN" dirty="0" smtClean="0"/>
              <a:t>Together have enabled:</a:t>
            </a:r>
          </a:p>
          <a:p>
            <a:pPr lvl="2">
              <a:lnSpc>
                <a:spcPct val="90000"/>
              </a:lnSpc>
            </a:pPr>
            <a:r>
              <a:rPr lang="en-US" altLang="zh-CN" dirty="0" smtClean="0"/>
              <a:t>Lightweight computers</a:t>
            </a:r>
          </a:p>
          <a:p>
            <a:pPr lvl="2">
              <a:lnSpc>
                <a:spcPct val="90000"/>
              </a:lnSpc>
            </a:pPr>
            <a:r>
              <a:rPr lang="en-US" altLang="zh-CN" dirty="0" smtClean="0"/>
              <a:t>Productivity-based managed/interpreted programming languages</a:t>
            </a:r>
          </a:p>
          <a:p>
            <a:pPr lvl="2">
              <a:lnSpc>
                <a:spcPct val="90000"/>
              </a:lnSpc>
            </a:pPr>
            <a:r>
              <a:rPr lang="en-US" altLang="zh-CN" dirty="0" smtClean="0"/>
              <a:t>SaaS, Virtualization, Cloud</a:t>
            </a:r>
          </a:p>
          <a:p>
            <a:pPr lvl="1">
              <a:lnSpc>
                <a:spcPct val="90000"/>
              </a:lnSpc>
            </a:pPr>
            <a:r>
              <a:rPr lang="en-US" altLang="zh-CN" dirty="0" smtClean="0"/>
              <a:t>Applications evolution:</a:t>
            </a:r>
          </a:p>
          <a:p>
            <a:pPr lvl="2">
              <a:lnSpc>
                <a:spcPct val="90000"/>
              </a:lnSpc>
            </a:pPr>
            <a:r>
              <a:rPr lang="en-US" altLang="zh-CN" dirty="0" smtClean="0"/>
              <a:t>Speech, sound, images, video, “augmented/extended reality”, “big data”</a:t>
            </a:r>
          </a:p>
        </p:txBody>
      </p:sp>
      <p:sp>
        <p:nvSpPr>
          <p:cNvPr id="11776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B9529F7-4090-4203-935D-4938DAEDADA8}" type="datetime1">
              <a:rPr lang="zh-CN" altLang="en-US" sz="1200" smtClean="0"/>
              <a:pPr>
                <a:spcBef>
                  <a:spcPct val="0"/>
                </a:spcBef>
                <a:buFontTx/>
                <a:buNone/>
              </a:pPr>
              <a:t>2021/9/4</a:t>
            </a:fld>
            <a:endParaRPr lang="en-US" altLang="zh-CN" sz="1200" smtClean="0"/>
          </a:p>
        </p:txBody>
      </p:sp>
      <p:sp>
        <p:nvSpPr>
          <p:cNvPr id="117765"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77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6CB7B44-7A06-4B45-AD2B-0D24B2D1FB58}" type="slidenum">
              <a:rPr lang="en-US" altLang="zh-CN" sz="1200" smtClean="0"/>
              <a:pPr>
                <a:spcBef>
                  <a:spcPct val="0"/>
                </a:spcBef>
                <a:buFontTx/>
                <a:buNone/>
              </a:pPr>
              <a:t>181</a:t>
            </a:fld>
            <a:endParaRPr lang="en-US" altLang="zh-CN" sz="1200" smtClean="0"/>
          </a:p>
        </p:txBody>
      </p:sp>
    </p:spTree>
    <p:extLst>
      <p:ext uri="{BB962C8B-B14F-4D97-AF65-F5344CB8AC3E}">
        <p14:creationId xmlns:p14="http://schemas.microsoft.com/office/powerpoint/2010/main" val="254167808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3DAC5DF-8CC7-4679-985F-F5D3AC8DE731}" type="datetime1">
              <a:rPr lang="zh-CN" altLang="en-US" sz="1100" smtClean="0"/>
              <a:pPr>
                <a:spcBef>
                  <a:spcPct val="0"/>
                </a:spcBef>
                <a:buFontTx/>
                <a:buNone/>
              </a:pPr>
              <a:t>2021/9/4</a:t>
            </a:fld>
            <a:endParaRPr lang="en-US" altLang="zh-CN" sz="1100" smtClean="0"/>
          </a:p>
        </p:txBody>
      </p:sp>
      <p:sp>
        <p:nvSpPr>
          <p:cNvPr id="280579" name="Rectangle 2"/>
          <p:cNvSpPr>
            <a:spLocks noGrp="1" noChangeArrowheads="1"/>
          </p:cNvSpPr>
          <p:nvPr>
            <p:ph type="title"/>
          </p:nvPr>
        </p:nvSpPr>
        <p:spPr>
          <a:xfrm>
            <a:off x="685800" y="228600"/>
            <a:ext cx="7772400" cy="1143000"/>
          </a:xfrm>
        </p:spPr>
        <p:txBody>
          <a:bodyPr/>
          <a:lstStyle/>
          <a:p>
            <a:pPr eaLnBrk="1" hangingPunct="1"/>
            <a:r>
              <a:rPr lang="en-US" altLang="zh-CN" sz="2400" smtClean="0"/>
              <a:t>VLSI Developments</a:t>
            </a:r>
            <a:endParaRPr lang="en-US" altLang="zh-CN" sz="3600" smtClean="0"/>
          </a:p>
        </p:txBody>
      </p:sp>
      <p:sp>
        <p:nvSpPr>
          <p:cNvPr id="280580" name="Rectangle 3"/>
          <p:cNvSpPr>
            <a:spLocks noGrp="1" noChangeArrowheads="1"/>
          </p:cNvSpPr>
          <p:nvPr>
            <p:ph type="body" sz="half" idx="1"/>
          </p:nvPr>
        </p:nvSpPr>
        <p:spPr>
          <a:xfrm>
            <a:off x="228600" y="1219200"/>
            <a:ext cx="4343400" cy="4114800"/>
          </a:xfrm>
        </p:spPr>
        <p:txBody>
          <a:bodyPr/>
          <a:lstStyle/>
          <a:p>
            <a:pPr eaLnBrk="1" hangingPunct="1">
              <a:buFontTx/>
              <a:buNone/>
            </a:pPr>
            <a:r>
              <a:rPr lang="en-US" altLang="zh-CN" sz="1800" b="1" smtClean="0"/>
              <a:t>1946: ENIAC electronic numerical integrator and computer</a:t>
            </a:r>
            <a:endParaRPr lang="en-US" altLang="zh-CN" sz="1800" smtClean="0"/>
          </a:p>
          <a:p>
            <a:pPr eaLnBrk="1" hangingPunct="1"/>
            <a:r>
              <a:rPr lang="en-US" altLang="zh-CN" sz="2000" smtClean="0"/>
              <a:t>Floor area</a:t>
            </a:r>
          </a:p>
          <a:p>
            <a:pPr lvl="1" eaLnBrk="1" hangingPunct="1"/>
            <a:r>
              <a:rPr lang="en-US" altLang="zh-CN" sz="1800" smtClean="0"/>
              <a:t>140 m</a:t>
            </a:r>
            <a:r>
              <a:rPr lang="en-US" altLang="zh-CN" sz="1800" baseline="30000" smtClean="0"/>
              <a:t>2</a:t>
            </a:r>
          </a:p>
          <a:p>
            <a:pPr eaLnBrk="1" hangingPunct="1"/>
            <a:endParaRPr lang="en-US" altLang="zh-CN" sz="2000" smtClean="0"/>
          </a:p>
          <a:p>
            <a:pPr eaLnBrk="1" hangingPunct="1"/>
            <a:endParaRPr lang="en-US" altLang="zh-CN" sz="2000" smtClean="0"/>
          </a:p>
          <a:p>
            <a:pPr eaLnBrk="1" hangingPunct="1"/>
            <a:r>
              <a:rPr lang="en-US" altLang="zh-CN" sz="2000" smtClean="0"/>
              <a:t>Performance</a:t>
            </a:r>
          </a:p>
          <a:p>
            <a:pPr lvl="1" eaLnBrk="1" hangingPunct="1"/>
            <a:r>
              <a:rPr lang="en-US" altLang="zh-CN" sz="1800" smtClean="0"/>
              <a:t>multiplication of two 10-digit numbers in 2 ms</a:t>
            </a:r>
          </a:p>
          <a:p>
            <a:pPr lvl="1" eaLnBrk="1" hangingPunct="1"/>
            <a:endParaRPr lang="en-US" altLang="zh-CN" sz="1800" smtClean="0"/>
          </a:p>
          <a:p>
            <a:pPr eaLnBrk="1" hangingPunct="1"/>
            <a:r>
              <a:rPr lang="en-US" altLang="zh-CN" sz="2400" smtClean="0"/>
              <a:t>Power</a:t>
            </a:r>
          </a:p>
          <a:p>
            <a:pPr lvl="1" eaLnBrk="1" hangingPunct="1"/>
            <a:r>
              <a:rPr lang="en-US" altLang="zh-CN" sz="2000" smtClean="0"/>
              <a:t>160 KWatt</a:t>
            </a:r>
          </a:p>
        </p:txBody>
      </p:sp>
      <p:sp>
        <p:nvSpPr>
          <p:cNvPr id="280581" name="Rectangle 4"/>
          <p:cNvSpPr>
            <a:spLocks noGrp="1" noChangeArrowheads="1"/>
          </p:cNvSpPr>
          <p:nvPr>
            <p:ph type="body" sz="half" idx="2"/>
          </p:nvPr>
        </p:nvSpPr>
        <p:spPr>
          <a:xfrm>
            <a:off x="4267200" y="1219200"/>
            <a:ext cx="4724400" cy="4114800"/>
          </a:xfrm>
        </p:spPr>
        <p:txBody>
          <a:bodyPr/>
          <a:lstStyle/>
          <a:p>
            <a:pPr eaLnBrk="1" hangingPunct="1">
              <a:lnSpc>
                <a:spcPct val="90000"/>
              </a:lnSpc>
              <a:buFontTx/>
              <a:buNone/>
            </a:pPr>
            <a:r>
              <a:rPr lang="en-US" altLang="zh-CN" sz="1800" b="1" smtClean="0"/>
              <a:t>2014: High Performance microprocessor</a:t>
            </a:r>
            <a:endParaRPr lang="en-US" altLang="zh-CN" sz="2400" smtClean="0"/>
          </a:p>
          <a:p>
            <a:pPr eaLnBrk="1" hangingPunct="1">
              <a:lnSpc>
                <a:spcPct val="90000"/>
              </a:lnSpc>
            </a:pPr>
            <a:r>
              <a:rPr lang="en-US" altLang="zh-CN" sz="2000" smtClean="0"/>
              <a:t>Chip area</a:t>
            </a:r>
          </a:p>
          <a:p>
            <a:pPr lvl="1" eaLnBrk="1" hangingPunct="1">
              <a:lnSpc>
                <a:spcPct val="90000"/>
              </a:lnSpc>
            </a:pPr>
            <a:r>
              <a:rPr lang="en-US" altLang="zh-CN" sz="1800" smtClean="0"/>
              <a:t> 100-400 mm</a:t>
            </a:r>
            <a:r>
              <a:rPr lang="en-US" altLang="zh-CN" sz="1800" baseline="30000" smtClean="0"/>
              <a:t>2 </a:t>
            </a:r>
            <a:r>
              <a:rPr lang="en-US" altLang="zh-CN" sz="1800" smtClean="0"/>
              <a:t>(for </a:t>
            </a:r>
            <a:r>
              <a:rPr lang="en-US" altLang="zh-CN" sz="1800" b="1" smtClean="0"/>
              <a:t>multi-core</a:t>
            </a:r>
            <a:r>
              <a:rPr lang="en-US" altLang="zh-CN" sz="1800" smtClean="0"/>
              <a:t>)</a:t>
            </a:r>
          </a:p>
          <a:p>
            <a:pPr eaLnBrk="1" hangingPunct="1">
              <a:lnSpc>
                <a:spcPct val="90000"/>
              </a:lnSpc>
            </a:pPr>
            <a:r>
              <a:rPr lang="en-US" altLang="zh-CN" sz="2000" smtClean="0"/>
              <a:t>Board area</a:t>
            </a:r>
          </a:p>
          <a:p>
            <a:pPr lvl="1" eaLnBrk="1" hangingPunct="1">
              <a:lnSpc>
                <a:spcPct val="90000"/>
              </a:lnSpc>
            </a:pPr>
            <a:r>
              <a:rPr lang="en-US" altLang="zh-CN" sz="1800" smtClean="0"/>
              <a:t> 200 cm</a:t>
            </a:r>
            <a:r>
              <a:rPr lang="en-US" altLang="zh-CN" sz="1800" baseline="30000" smtClean="0"/>
              <a:t>2</a:t>
            </a:r>
            <a:r>
              <a:rPr lang="en-US" altLang="zh-CN" sz="1800" smtClean="0"/>
              <a:t>; improvement of 10</a:t>
            </a:r>
            <a:r>
              <a:rPr lang="en-US" altLang="zh-CN" sz="1800" baseline="30000" smtClean="0"/>
              <a:t>4</a:t>
            </a:r>
            <a:endParaRPr lang="en-US" altLang="zh-CN" sz="1800" smtClean="0"/>
          </a:p>
          <a:p>
            <a:pPr eaLnBrk="1" hangingPunct="1">
              <a:lnSpc>
                <a:spcPct val="90000"/>
              </a:lnSpc>
            </a:pPr>
            <a:r>
              <a:rPr lang="en-US" altLang="zh-CN" sz="2000" smtClean="0"/>
              <a:t>Performance: </a:t>
            </a:r>
          </a:p>
          <a:p>
            <a:pPr lvl="1" eaLnBrk="1" hangingPunct="1">
              <a:lnSpc>
                <a:spcPct val="90000"/>
              </a:lnSpc>
            </a:pPr>
            <a:r>
              <a:rPr lang="en-US" altLang="zh-CN" sz="1800" smtClean="0"/>
              <a:t>64 bit multiply in O(1 ns); improvement of 10</a:t>
            </a:r>
            <a:r>
              <a:rPr lang="en-US" altLang="zh-CN" sz="2000" baseline="30000" smtClean="0"/>
              <a:t>6</a:t>
            </a:r>
          </a:p>
          <a:p>
            <a:pPr eaLnBrk="1" hangingPunct="1">
              <a:lnSpc>
                <a:spcPct val="90000"/>
              </a:lnSpc>
            </a:pPr>
            <a:r>
              <a:rPr lang="en-US" altLang="zh-CN" sz="2400" smtClean="0"/>
              <a:t>Power</a:t>
            </a:r>
          </a:p>
          <a:p>
            <a:pPr lvl="1" eaLnBrk="1" hangingPunct="1">
              <a:lnSpc>
                <a:spcPct val="90000"/>
              </a:lnSpc>
            </a:pPr>
            <a:r>
              <a:rPr lang="en-US" altLang="zh-CN" sz="2000" smtClean="0"/>
              <a:t>20 Watt; improvement 8000</a:t>
            </a:r>
          </a:p>
          <a:p>
            <a:pPr eaLnBrk="1" hangingPunct="1">
              <a:lnSpc>
                <a:spcPct val="90000"/>
              </a:lnSpc>
            </a:pPr>
            <a:r>
              <a:rPr lang="en-US" altLang="zh-CN" sz="2000" smtClean="0"/>
              <a:t>On top</a:t>
            </a:r>
          </a:p>
          <a:p>
            <a:pPr lvl="1" eaLnBrk="1" hangingPunct="1">
              <a:lnSpc>
                <a:spcPct val="90000"/>
              </a:lnSpc>
            </a:pPr>
            <a:r>
              <a:rPr lang="en-US" altLang="zh-CN" sz="1800" smtClean="0"/>
              <a:t> architectural improvements, like ILP exploitation</a:t>
            </a:r>
          </a:p>
          <a:p>
            <a:pPr lvl="1" eaLnBrk="1" hangingPunct="1">
              <a:lnSpc>
                <a:spcPct val="90000"/>
              </a:lnSpc>
            </a:pPr>
            <a:r>
              <a:rPr lang="en-US" altLang="zh-CN" sz="1800" smtClean="0"/>
              <a:t>extreme cost reduction</a:t>
            </a:r>
          </a:p>
        </p:txBody>
      </p:sp>
      <p:sp>
        <p:nvSpPr>
          <p:cNvPr id="280582" name="Rectangle 5"/>
          <p:cNvSpPr>
            <a:spLocks noChangeArrowheads="1"/>
          </p:cNvSpPr>
          <p:nvPr/>
        </p:nvSpPr>
        <p:spPr bwMode="auto">
          <a:xfrm>
            <a:off x="2555875" y="6000750"/>
            <a:ext cx="3052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1">
                <a:latin typeface="Arial" panose="020B0604020202020204" pitchFamily="34" charset="0"/>
              </a:rPr>
              <a:t>Technology Improvement</a:t>
            </a:r>
          </a:p>
        </p:txBody>
      </p:sp>
      <p:sp>
        <p:nvSpPr>
          <p:cNvPr id="280583" name="Line 6"/>
          <p:cNvSpPr>
            <a:spLocks noChangeShapeType="1"/>
          </p:cNvSpPr>
          <p:nvPr/>
        </p:nvSpPr>
        <p:spPr bwMode="auto">
          <a:xfrm>
            <a:off x="4191000" y="1295400"/>
            <a:ext cx="0" cy="4800600"/>
          </a:xfrm>
          <a:prstGeom prst="line">
            <a:avLst/>
          </a:prstGeom>
          <a:noFill/>
          <a:ln w="76200" cmpd="tri">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58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058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5E6507B-4030-4E2D-970A-EB48D6A36F32}" type="slidenum">
              <a:rPr lang="en-US" altLang="zh-CN" sz="1200" smtClean="0"/>
              <a:pPr>
                <a:spcBef>
                  <a:spcPct val="0"/>
                </a:spcBef>
                <a:buFontTx/>
                <a:buNone/>
              </a:pPr>
              <a:t>182</a:t>
            </a:fld>
            <a:endParaRPr lang="en-US" altLang="zh-CN" sz="1200" smtClean="0"/>
          </a:p>
        </p:txBody>
      </p:sp>
    </p:spTree>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endParaRPr lang="zh-CN" altLang="en-US" smtClean="0"/>
          </a:p>
        </p:txBody>
      </p:sp>
      <p:sp>
        <p:nvSpPr>
          <p:cNvPr id="119811" name="内容占位符 2"/>
          <p:cNvSpPr>
            <a:spLocks noGrp="1"/>
          </p:cNvSpPr>
          <p:nvPr>
            <p:ph idx="1"/>
          </p:nvPr>
        </p:nvSpPr>
        <p:spPr/>
        <p:txBody>
          <a:bodyPr/>
          <a:lstStyle/>
          <a:p>
            <a:endParaRPr lang="zh-CN" altLang="en-US" smtClean="0"/>
          </a:p>
        </p:txBody>
      </p:sp>
      <p:sp>
        <p:nvSpPr>
          <p:cNvPr id="11981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3B72E8B-1864-432F-9854-CC3B5A75AD1B}" type="datetime1">
              <a:rPr lang="zh-CN" altLang="en-US" sz="1200" smtClean="0"/>
              <a:pPr>
                <a:spcBef>
                  <a:spcPct val="0"/>
                </a:spcBef>
                <a:buFontTx/>
                <a:buNone/>
              </a:pPr>
              <a:t>2021/9/4</a:t>
            </a:fld>
            <a:endParaRPr lang="en-US" altLang="zh-CN" sz="1200" smtClean="0"/>
          </a:p>
        </p:txBody>
      </p:sp>
      <p:sp>
        <p:nvSpPr>
          <p:cNvPr id="11981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98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688D492-06F9-4C2F-A452-2EEA05C2BA58}" type="slidenum">
              <a:rPr lang="en-US" altLang="zh-CN" sz="1200" smtClean="0"/>
              <a:pPr>
                <a:spcBef>
                  <a:spcPct val="0"/>
                </a:spcBef>
                <a:buFontTx/>
                <a:buNone/>
              </a:pPr>
              <a:t>183</a:t>
            </a:fld>
            <a:endParaRPr lang="en-US" altLang="zh-CN" sz="1200" smtClean="0"/>
          </a:p>
        </p:txBody>
      </p:sp>
      <p:sp>
        <p:nvSpPr>
          <p:cNvPr id="119815" name="object 3"/>
          <p:cNvSpPr txBox="1">
            <a:spLocks noChangeArrowheads="1"/>
          </p:cNvSpPr>
          <p:nvPr/>
        </p:nvSpPr>
        <p:spPr bwMode="auto">
          <a:xfrm>
            <a:off x="2195513" y="476250"/>
            <a:ext cx="54197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338"/>
              </a:lnSpc>
              <a:spcBef>
                <a:spcPct val="0"/>
              </a:spcBef>
              <a:buFontTx/>
              <a:buNone/>
            </a:pPr>
            <a:r>
              <a:rPr lang="zh-CN" sz="3200">
                <a:solidFill>
                  <a:srgbClr val="000000"/>
                </a:solidFill>
                <a:latin typeface="HAMAEN+MicrosoftYaHei-Bold"/>
                <a:ea typeface="HAMAEN+MicrosoftYaHei-Bold"/>
                <a:cs typeface="HAMAEN+MicrosoftYaHei-Bold"/>
              </a:rPr>
              <a:t>为达到最高的能效和性能</a:t>
            </a:r>
            <a:r>
              <a:rPr lang="zh-CN" altLang="zh-CN" sz="3200">
                <a:solidFill>
                  <a:srgbClr val="000000"/>
                </a:solidFill>
                <a:latin typeface="HAMAEN+MicrosoftYaHei-Bold"/>
                <a:ea typeface="HAMAEN+MicrosoftYaHei-Bold"/>
                <a:cs typeface="HAMAEN+MicrosoftYaHei-Bold"/>
              </a:rPr>
              <a:t>:</a:t>
            </a:r>
          </a:p>
        </p:txBody>
      </p:sp>
      <p:sp>
        <p:nvSpPr>
          <p:cNvPr id="119816" name="object 4"/>
          <p:cNvSpPr txBox="1">
            <a:spLocks noChangeArrowheads="1"/>
          </p:cNvSpPr>
          <p:nvPr/>
        </p:nvSpPr>
        <p:spPr bwMode="auto">
          <a:xfrm>
            <a:off x="1171575" y="1281113"/>
            <a:ext cx="795655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338"/>
              </a:lnSpc>
              <a:spcBef>
                <a:spcPct val="0"/>
              </a:spcBef>
              <a:buFontTx/>
              <a:buNone/>
            </a:pPr>
            <a:r>
              <a:rPr lang="zh-CN" sz="3200">
                <a:solidFill>
                  <a:srgbClr val="0000FF"/>
                </a:solidFill>
                <a:latin typeface="HAMAEN+MicrosoftYaHei-Bold"/>
                <a:ea typeface="HAMAEN+MicrosoftYaHei-Bold"/>
                <a:cs typeface="HAMAEN+MicrosoftYaHei-Bold"/>
              </a:rPr>
              <a:t>我们必须以扩展的眼光看待计算机架构</a:t>
            </a:r>
          </a:p>
        </p:txBody>
      </p:sp>
      <p:pic>
        <p:nvPicPr>
          <p:cNvPr id="119817"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2314575"/>
            <a:ext cx="74390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109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268413"/>
            <a:ext cx="872648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AU" sz="1200" smtClean="0"/>
          </a:p>
        </p:txBody>
      </p:sp>
      <p:sp>
        <p:nvSpPr>
          <p:cNvPr id="120836" name="Rectangle 2"/>
          <p:cNvSpPr>
            <a:spLocks noGrp="1" noChangeArrowheads="1"/>
          </p:cNvSpPr>
          <p:nvPr>
            <p:ph type="title"/>
          </p:nvPr>
        </p:nvSpPr>
        <p:spPr>
          <a:xfrm>
            <a:off x="611188" y="109538"/>
            <a:ext cx="8281987" cy="708025"/>
          </a:xfrm>
        </p:spPr>
        <p:txBody>
          <a:bodyPr/>
          <a:lstStyle/>
          <a:p>
            <a:r>
              <a:rPr lang="en-US" altLang="zh-CN" smtClean="0"/>
              <a:t>Single Processor Performance</a:t>
            </a:r>
            <a:endParaRPr lang="en-GB" altLang="zh-CN" smtClean="0"/>
          </a:p>
        </p:txBody>
      </p:sp>
      <p:sp>
        <p:nvSpPr>
          <p:cNvPr id="120837" name="Text Box 8"/>
          <p:cNvSpPr txBox="1">
            <a:spLocks noChangeArrowheads="1"/>
          </p:cNvSpPr>
          <p:nvPr/>
        </p:nvSpPr>
        <p:spPr bwMode="auto">
          <a:xfrm>
            <a:off x="2139950" y="4152900"/>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solidFill>
                  <a:srgbClr val="FF0000"/>
                </a:solidFill>
                <a:latin typeface="Arial" panose="020B0604020202020204" pitchFamily="34" charset="0"/>
              </a:rPr>
              <a:t>RISC</a:t>
            </a:r>
            <a:endParaRPr lang="en-GB" altLang="zh-CN" sz="2000">
              <a:solidFill>
                <a:srgbClr val="FF0000"/>
              </a:solidFill>
              <a:latin typeface="Arial" panose="020B0604020202020204" pitchFamily="34" charset="0"/>
            </a:endParaRPr>
          </a:p>
        </p:txBody>
      </p:sp>
      <p:cxnSp>
        <p:nvCxnSpPr>
          <p:cNvPr id="120838" name="Straight Arrow Connector 8"/>
          <p:cNvCxnSpPr>
            <a:cxnSpLocks noChangeShapeType="1"/>
          </p:cNvCxnSpPr>
          <p:nvPr/>
        </p:nvCxnSpPr>
        <p:spPr bwMode="auto">
          <a:xfrm rot="16200000" flipH="1">
            <a:off x="2718594" y="4617244"/>
            <a:ext cx="504825" cy="287337"/>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20839" name="Text Box 8"/>
          <p:cNvSpPr txBox="1">
            <a:spLocks noChangeArrowheads="1"/>
          </p:cNvSpPr>
          <p:nvPr/>
        </p:nvSpPr>
        <p:spPr bwMode="auto">
          <a:xfrm>
            <a:off x="4132263" y="981075"/>
            <a:ext cx="324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solidFill>
                  <a:srgbClr val="FF0000"/>
                </a:solidFill>
                <a:latin typeface="Arial" panose="020B0604020202020204" pitchFamily="34" charset="0"/>
              </a:rPr>
              <a:t>Move to multi-processor</a:t>
            </a:r>
            <a:endParaRPr lang="en-GB" altLang="zh-CN" sz="2000">
              <a:solidFill>
                <a:srgbClr val="FF0000"/>
              </a:solidFill>
              <a:latin typeface="Arial" panose="020B0604020202020204" pitchFamily="34" charset="0"/>
            </a:endParaRPr>
          </a:p>
        </p:txBody>
      </p:sp>
      <p:cxnSp>
        <p:nvCxnSpPr>
          <p:cNvPr id="120840" name="Straight Arrow Connector 11"/>
          <p:cNvCxnSpPr>
            <a:cxnSpLocks noChangeShapeType="1"/>
          </p:cNvCxnSpPr>
          <p:nvPr/>
        </p:nvCxnSpPr>
        <p:spPr bwMode="auto">
          <a:xfrm>
            <a:off x="5573713" y="1350963"/>
            <a:ext cx="1150937" cy="8636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20841" name="日期占位符 1"/>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2A42CC0-086A-4E0A-83C9-662BD7C5F0D1}" type="datetime1">
              <a:rPr lang="zh-CN" altLang="en-US" sz="1200" smtClean="0"/>
              <a:pPr>
                <a:spcBef>
                  <a:spcPct val="0"/>
                </a:spcBef>
                <a:buFontTx/>
                <a:buNone/>
              </a:pPr>
              <a:t>2021/9/4</a:t>
            </a:fld>
            <a:endParaRPr lang="en-US" altLang="zh-CN" sz="1200" smtClean="0"/>
          </a:p>
        </p:txBody>
      </p:sp>
      <p:sp>
        <p:nvSpPr>
          <p:cNvPr id="12084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53DC995-44F5-42E9-B366-088986B99EE1}" type="slidenum">
              <a:rPr lang="en-US" altLang="zh-CN" sz="1200" smtClean="0"/>
              <a:pPr>
                <a:spcBef>
                  <a:spcPct val="0"/>
                </a:spcBef>
                <a:buFontTx/>
                <a:buNone/>
              </a:pPr>
              <a:t>184</a:t>
            </a:fld>
            <a:endParaRPr lang="en-US" altLang="zh-CN" sz="1200" smtClean="0"/>
          </a:p>
        </p:txBody>
      </p:sp>
    </p:spTree>
    <p:extLst>
      <p:ext uri="{BB962C8B-B14F-4D97-AF65-F5344CB8AC3E}">
        <p14:creationId xmlns:p14="http://schemas.microsoft.com/office/powerpoint/2010/main" val="417987842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8781C36-AF80-41C1-8C82-C6BB549DBAB7}" type="datetime1">
              <a:rPr lang="zh-CN" altLang="en-US" sz="1200" smtClean="0"/>
              <a:pPr>
                <a:spcBef>
                  <a:spcPct val="0"/>
                </a:spcBef>
                <a:buFontTx/>
                <a:buNone/>
              </a:pPr>
              <a:t>2021/9/4</a:t>
            </a:fld>
            <a:endParaRPr lang="en-US" altLang="zh-CN" sz="1200" smtClean="0"/>
          </a:p>
        </p:txBody>
      </p:sp>
      <p:pic>
        <p:nvPicPr>
          <p:cNvPr id="282627" name="Picture 6" descr="File:Transistor Count and Moore's Law - 2008.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7638"/>
            <a:ext cx="73914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55" name="Rectangle 7"/>
          <p:cNvSpPr>
            <a:spLocks noChangeArrowheads="1"/>
          </p:cNvSpPr>
          <p:nvPr/>
        </p:nvSpPr>
        <p:spPr bwMode="auto">
          <a:xfrm>
            <a:off x="5410200" y="4114800"/>
            <a:ext cx="34226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b="1">
                <a:solidFill>
                  <a:schemeClr val="accent2"/>
                </a:solidFill>
                <a:latin typeface="Arial" panose="020B0604020202020204" pitchFamily="34" charset="0"/>
              </a:rPr>
              <a:t>CMOS improvements</a:t>
            </a:r>
            <a:r>
              <a:rPr lang="en-US" altLang="zh-CN" sz="1800" b="1">
                <a:solidFill>
                  <a:schemeClr val="accent2"/>
                </a:solidFill>
                <a:latin typeface="Arial" panose="020B0604020202020204" pitchFamily="34" charset="0"/>
              </a:rPr>
              <a:t>:</a:t>
            </a:r>
          </a:p>
          <a:p>
            <a:pPr>
              <a:spcBef>
                <a:spcPct val="0"/>
              </a:spcBef>
            </a:pPr>
            <a:r>
              <a:rPr lang="en-US" altLang="zh-CN" sz="1800" b="1">
                <a:solidFill>
                  <a:schemeClr val="accent2"/>
                </a:solidFill>
                <a:latin typeface="Arial" panose="020B0604020202020204" pitchFamily="34" charset="0"/>
              </a:rPr>
              <a:t> Transistor density: 4x / 3 yrs</a:t>
            </a:r>
          </a:p>
          <a:p>
            <a:pPr>
              <a:spcBef>
                <a:spcPct val="0"/>
              </a:spcBef>
            </a:pPr>
            <a:r>
              <a:rPr lang="en-US" altLang="zh-CN" sz="1800" b="1">
                <a:solidFill>
                  <a:schemeClr val="accent2"/>
                </a:solidFill>
                <a:latin typeface="Arial" panose="020B0604020202020204" pitchFamily="34" charset="0"/>
              </a:rPr>
              <a:t> Die size: 10-25% / yr</a:t>
            </a:r>
          </a:p>
        </p:txBody>
      </p:sp>
      <p:sp>
        <p:nvSpPr>
          <p:cNvPr id="28262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263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4F37463-D82D-4DA0-B097-9077FB22C0D3}" type="slidenum">
              <a:rPr lang="en-US" altLang="zh-CN" sz="1200" smtClean="0"/>
              <a:pPr>
                <a:spcBef>
                  <a:spcPct val="0"/>
                </a:spcBef>
                <a:buFontTx/>
                <a:buNone/>
              </a:pPr>
              <a:t>185</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wipe(down)">
                                      <p:cBhvr>
                                        <p:cTn id="7" dur="500"/>
                                        <p:tgtEl>
                                          <p:spTgt spid="283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D90FB1-E7D3-41D4-97A6-9B9732F50854}" type="datetime1">
              <a:rPr lang="zh-CN" altLang="en-US" sz="1200" smtClean="0"/>
              <a:pPr>
                <a:spcBef>
                  <a:spcPct val="0"/>
                </a:spcBef>
                <a:buFontTx/>
                <a:buNone/>
              </a:pPr>
              <a:t>2021/9/4</a:t>
            </a:fld>
            <a:endParaRPr lang="en-US" altLang="zh-CN" sz="1200" smtClean="0"/>
          </a:p>
        </p:txBody>
      </p:sp>
      <p:sp>
        <p:nvSpPr>
          <p:cNvPr id="284675" name="Rectangle 4"/>
          <p:cNvSpPr>
            <a:spLocks noGrp="1" noChangeArrowheads="1"/>
          </p:cNvSpPr>
          <p:nvPr>
            <p:ph type="title"/>
          </p:nvPr>
        </p:nvSpPr>
        <p:spPr>
          <a:xfrm>
            <a:off x="447675" y="23813"/>
            <a:ext cx="7772400" cy="1143000"/>
          </a:xfrm>
        </p:spPr>
        <p:txBody>
          <a:bodyPr/>
          <a:lstStyle/>
          <a:p>
            <a:pPr eaLnBrk="1" hangingPunct="1"/>
            <a:r>
              <a:rPr lang="en-US" altLang="zh-CN" smtClean="0"/>
              <a:t>Evolution of memory granularity</a:t>
            </a:r>
          </a:p>
        </p:txBody>
      </p:sp>
      <p:pic>
        <p:nvPicPr>
          <p:cNvPr id="284676" name="Picture 6" descr="http://www.ieee.org/portal/cms_docs_sscs/sscs/08Winter/Isaacsm-cr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7416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467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B66D6DF-9520-4425-8B5E-C7E864D9510D}" type="slidenum">
              <a:rPr lang="en-US" altLang="zh-CN" sz="1200" smtClean="0"/>
              <a:pPr>
                <a:spcBef>
                  <a:spcPct val="0"/>
                </a:spcBef>
                <a:buFontTx/>
                <a:buNone/>
              </a:pPr>
              <a:t>186</a:t>
            </a:fld>
            <a:endParaRPr lang="en-US" altLang="zh-CN" sz="1200" smtClean="0"/>
          </a:p>
        </p:txBody>
      </p:sp>
    </p:spTree>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E6C8B81-1E8E-47C3-A3E6-875C3277E9AD}" type="datetime1">
              <a:rPr lang="zh-CN" altLang="en-US" sz="1200" smtClean="0"/>
              <a:pPr>
                <a:spcBef>
                  <a:spcPct val="0"/>
                </a:spcBef>
                <a:buFontTx/>
                <a:buNone/>
              </a:pPr>
              <a:t>2021/9/4</a:t>
            </a:fld>
            <a:endParaRPr lang="en-US" altLang="zh-CN" sz="1200" smtClean="0"/>
          </a:p>
        </p:txBody>
      </p:sp>
      <p:pic>
        <p:nvPicPr>
          <p:cNvPr id="286723" name="Picture 5" descr="File:Hard drive capacity over time.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016000"/>
            <a:ext cx="80772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4" name="Rectangle 6"/>
          <p:cNvSpPr>
            <a:spLocks noGrp="1" noChangeArrowheads="1"/>
          </p:cNvSpPr>
          <p:nvPr>
            <p:ph type="title"/>
          </p:nvPr>
        </p:nvSpPr>
        <p:spPr>
          <a:xfrm>
            <a:off x="685800" y="241300"/>
            <a:ext cx="7772400" cy="1143000"/>
          </a:xfrm>
        </p:spPr>
        <p:txBody>
          <a:bodyPr/>
          <a:lstStyle/>
          <a:p>
            <a:pPr eaLnBrk="1" hangingPunct="1"/>
            <a:r>
              <a:rPr lang="en-US" altLang="zh-CN" sz="3600" smtClean="0"/>
              <a:t>PC hard drive capacity</a:t>
            </a:r>
          </a:p>
        </p:txBody>
      </p:sp>
      <p:sp>
        <p:nvSpPr>
          <p:cNvPr id="28672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672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2010758-B086-4A07-9671-2D64ADC64155}" type="slidenum">
              <a:rPr lang="en-US" altLang="zh-CN" sz="1200" smtClean="0"/>
              <a:pPr>
                <a:spcBef>
                  <a:spcPct val="0"/>
                </a:spcBef>
                <a:buFontTx/>
                <a:buNone/>
              </a:pPr>
              <a:t>187</a:t>
            </a:fld>
            <a:endParaRPr lang="en-US" altLang="zh-CN" sz="1200" smtClean="0"/>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zh-CN" smtClean="0"/>
              <a:t>Bandwidth and Latency</a:t>
            </a:r>
            <a:endParaRPr lang="en-AU" altLang="zh-CN" smtClean="0"/>
          </a:p>
        </p:txBody>
      </p:sp>
      <p:sp>
        <p:nvSpPr>
          <p:cNvPr id="143363" name="Rectangle 3"/>
          <p:cNvSpPr>
            <a:spLocks noGrp="1" noChangeArrowheads="1"/>
          </p:cNvSpPr>
          <p:nvPr>
            <p:ph type="body" idx="1"/>
          </p:nvPr>
        </p:nvSpPr>
        <p:spPr>
          <a:xfrm>
            <a:off x="685800" y="1628775"/>
            <a:ext cx="7772400" cy="4114800"/>
          </a:xfrm>
        </p:spPr>
        <p:txBody>
          <a:bodyPr/>
          <a:lstStyle/>
          <a:p>
            <a:pPr>
              <a:lnSpc>
                <a:spcPct val="90000"/>
              </a:lnSpc>
            </a:pPr>
            <a:r>
              <a:rPr lang="en-US" altLang="zh-CN" smtClean="0"/>
              <a:t>Bandwidth or throughput</a:t>
            </a:r>
          </a:p>
          <a:p>
            <a:pPr lvl="1">
              <a:lnSpc>
                <a:spcPct val="90000"/>
              </a:lnSpc>
            </a:pPr>
            <a:r>
              <a:rPr lang="en-US" altLang="zh-CN" smtClean="0"/>
              <a:t>Total work done in a given time</a:t>
            </a:r>
          </a:p>
          <a:p>
            <a:pPr lvl="1">
              <a:lnSpc>
                <a:spcPct val="90000"/>
              </a:lnSpc>
            </a:pPr>
            <a:r>
              <a:rPr lang="en-US" altLang="zh-CN" smtClean="0"/>
              <a:t>10,000-25,000X improvement for processors over the 1st milestone</a:t>
            </a:r>
          </a:p>
          <a:p>
            <a:pPr lvl="1">
              <a:lnSpc>
                <a:spcPct val="90000"/>
              </a:lnSpc>
            </a:pPr>
            <a:r>
              <a:rPr lang="en-US" altLang="zh-CN" smtClean="0"/>
              <a:t>300-1200X improvement for memory and disks over the 1st milestone</a:t>
            </a:r>
          </a:p>
          <a:p>
            <a:pPr>
              <a:lnSpc>
                <a:spcPct val="90000"/>
              </a:lnSpc>
            </a:pPr>
            <a:r>
              <a:rPr lang="en-US" altLang="zh-CN" smtClean="0"/>
              <a:t>Latency or response time</a:t>
            </a:r>
          </a:p>
          <a:p>
            <a:pPr lvl="1">
              <a:lnSpc>
                <a:spcPct val="90000"/>
              </a:lnSpc>
            </a:pPr>
            <a:r>
              <a:rPr lang="en-US" altLang="zh-CN" smtClean="0"/>
              <a:t>Time between start and completion of an event</a:t>
            </a:r>
          </a:p>
          <a:p>
            <a:pPr lvl="1">
              <a:lnSpc>
                <a:spcPct val="90000"/>
              </a:lnSpc>
            </a:pPr>
            <a:r>
              <a:rPr lang="en-US" altLang="zh-CN" smtClean="0"/>
              <a:t>30-80X improvement for processors over the 1st milestone</a:t>
            </a:r>
          </a:p>
          <a:p>
            <a:pPr lvl="1">
              <a:lnSpc>
                <a:spcPct val="90000"/>
              </a:lnSpc>
            </a:pPr>
            <a:r>
              <a:rPr lang="en-US" altLang="zh-CN" smtClean="0"/>
              <a:t>6-8X improvement for memory and disks over the 1st milestone</a:t>
            </a:r>
          </a:p>
        </p:txBody>
      </p:sp>
      <p:sp>
        <p:nvSpPr>
          <p:cNvPr id="14336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4DE1035-68BF-4239-BD6E-9811548BE914}" type="datetime1">
              <a:rPr lang="zh-CN" altLang="en-US" sz="1200" smtClean="0"/>
              <a:pPr>
                <a:spcBef>
                  <a:spcPct val="0"/>
                </a:spcBef>
                <a:buFontTx/>
                <a:buNone/>
              </a:pPr>
              <a:t>2021/9/4</a:t>
            </a:fld>
            <a:endParaRPr lang="en-US" altLang="zh-CN" sz="1200" smtClean="0"/>
          </a:p>
        </p:txBody>
      </p:sp>
      <p:sp>
        <p:nvSpPr>
          <p:cNvPr id="143365"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33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61C75D8-1DC9-405D-B414-C41E07830D5B}" type="slidenum">
              <a:rPr lang="en-US" altLang="zh-CN" sz="1200" smtClean="0"/>
              <a:pPr>
                <a:spcBef>
                  <a:spcPct val="0"/>
                </a:spcBef>
                <a:buFontTx/>
                <a:buNone/>
              </a:pPr>
              <a:t>188</a:t>
            </a:fld>
            <a:endParaRPr lang="en-US" altLang="zh-CN" sz="1200" smtClean="0"/>
          </a:p>
        </p:txBody>
      </p:sp>
    </p:spTree>
    <p:extLst>
      <p:ext uri="{BB962C8B-B14F-4D97-AF65-F5344CB8AC3E}">
        <p14:creationId xmlns:p14="http://schemas.microsoft.com/office/powerpoint/2010/main" val="2523246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20EA3A5-F61B-4BA6-B9B9-FB06BB34D62E}" type="datetime1">
              <a:rPr lang="zh-CN" altLang="en-US" sz="1200" smtClean="0"/>
              <a:pPr>
                <a:spcBef>
                  <a:spcPct val="0"/>
                </a:spcBef>
                <a:buFontTx/>
                <a:buNone/>
              </a:pPr>
              <a:t>2021/9/4</a:t>
            </a:fld>
            <a:endParaRPr lang="en-US" altLang="zh-CN" sz="1200" smtClean="0"/>
          </a:p>
        </p:txBody>
      </p:sp>
      <p:pic>
        <p:nvPicPr>
          <p:cNvPr id="288771" name="Picture 2" descr="Ch1-fi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30175"/>
            <a:ext cx="62896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2" name="Text Box 3"/>
          <p:cNvSpPr txBox="1">
            <a:spLocks noChangeArrowheads="1"/>
          </p:cNvSpPr>
          <p:nvPr/>
        </p:nvSpPr>
        <p:spPr bwMode="auto">
          <a:xfrm>
            <a:off x="0" y="130175"/>
            <a:ext cx="2051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3200">
                <a:solidFill>
                  <a:schemeClr val="accent2"/>
                </a:solidFill>
              </a:rPr>
              <a:t>Bandwidth vs</a:t>
            </a:r>
          </a:p>
          <a:p>
            <a:pPr>
              <a:spcBef>
                <a:spcPct val="0"/>
              </a:spcBef>
              <a:buFontTx/>
              <a:buNone/>
            </a:pPr>
            <a:r>
              <a:rPr lang="en-US" altLang="zh-CN" sz="3200">
                <a:solidFill>
                  <a:schemeClr val="accent2"/>
                </a:solidFill>
              </a:rPr>
              <a:t>Latency</a:t>
            </a:r>
          </a:p>
        </p:txBody>
      </p:sp>
      <p:sp>
        <p:nvSpPr>
          <p:cNvPr id="28877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8877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F5FFD91-4CB3-411C-8C62-FF497F1778A6}" type="slidenum">
              <a:rPr lang="en-US" altLang="zh-CN" sz="1200" smtClean="0"/>
              <a:pPr>
                <a:spcBef>
                  <a:spcPct val="0"/>
                </a:spcBef>
                <a:buFontTx/>
                <a:buNone/>
              </a:pPr>
              <a:t>189</a:t>
            </a:fld>
            <a:endParaRPr lang="en-US" altLang="zh-CN" sz="12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66750" y="77788"/>
            <a:ext cx="7772400" cy="1143000"/>
          </a:xfrm>
        </p:spPr>
        <p:txBody>
          <a:bodyPr/>
          <a:lstStyle/>
          <a:p>
            <a:r>
              <a:rPr lang="en-US" altLang="zh-CN" dirty="0" smtClean="0"/>
              <a:t>Computer Architecture Today (III)</a:t>
            </a:r>
          </a:p>
        </p:txBody>
      </p:sp>
      <p:sp>
        <p:nvSpPr>
          <p:cNvPr id="3" name="Content Placeholder 2"/>
          <p:cNvSpPr>
            <a:spLocks noGrp="1"/>
          </p:cNvSpPr>
          <p:nvPr>
            <p:ph idx="1"/>
          </p:nvPr>
        </p:nvSpPr>
        <p:spPr>
          <a:xfrm>
            <a:off x="228600" y="996950"/>
            <a:ext cx="8610600" cy="5194300"/>
          </a:xfrm>
        </p:spPr>
        <p:txBody>
          <a:bodyPr/>
          <a:lstStyle/>
          <a:p>
            <a:r>
              <a:rPr lang="en-US" altLang="zh-CN" sz="2400" smtClean="0"/>
              <a:t>Computing landscape is very different from 10-20 years ago</a:t>
            </a:r>
          </a:p>
          <a:p>
            <a:r>
              <a:rPr lang="en-US" altLang="zh-CN" sz="2400" smtClean="0"/>
              <a:t>Both UP (software and humanity trends) and DOWN (technologies and their issues), FORWARD and BACKWARD, and the resulting requirements and constraints</a:t>
            </a:r>
          </a:p>
          <a:p>
            <a:endParaRPr lang="en-US" altLang="zh-CN" sz="2400"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2613" y="3621088"/>
            <a:ext cx="152400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0" descr="3177_01.png"/>
          <p:cNvPicPr>
            <a:picLocks noChangeAspect="1"/>
          </p:cNvPicPr>
          <p:nvPr/>
        </p:nvPicPr>
        <p:blipFill>
          <a:blip r:embed="rId3">
            <a:extLst>
              <a:ext uri="{28A0092B-C50C-407E-A947-70E740481C1C}">
                <a14:useLocalDpi xmlns:a14="http://schemas.microsoft.com/office/drawing/2010/main" val="0"/>
              </a:ext>
            </a:extLst>
          </a:blip>
          <a:srcRect l="4478" t="22220" r="3780" b="12109"/>
          <a:stretch>
            <a:fillRect/>
          </a:stretch>
        </p:blipFill>
        <p:spPr bwMode="auto">
          <a:xfrm>
            <a:off x="354013" y="5108575"/>
            <a:ext cx="2325687"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47"/>
          <p:cNvGrpSpPr>
            <a:grpSpLocks/>
          </p:cNvGrpSpPr>
          <p:nvPr/>
        </p:nvGrpSpPr>
        <p:grpSpPr bwMode="auto">
          <a:xfrm>
            <a:off x="3402013" y="4729163"/>
            <a:ext cx="2301875" cy="1554162"/>
            <a:chOff x="5252245" y="4774407"/>
            <a:chExt cx="2301419" cy="1554282"/>
          </a:xfrm>
        </p:grpSpPr>
        <p:sp>
          <p:nvSpPr>
            <p:cNvPr id="38933" name="TextBox 8"/>
            <p:cNvSpPr txBox="1">
              <a:spLocks noChangeArrowheads="1"/>
            </p:cNvSpPr>
            <p:nvPr/>
          </p:nvSpPr>
          <p:spPr bwMode="auto">
            <a:xfrm>
              <a:off x="5252245" y="5959310"/>
              <a:ext cx="2301419" cy="36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000000"/>
                  </a:solidFill>
                  <a:latin typeface="Calibri" panose="020F0502020204030204" pitchFamily="34" charset="0"/>
                  <a:ea typeface="MS PGothic" panose="020B0600070205080204" pitchFamily="34" charset="-128"/>
                  <a:cs typeface="Arial" panose="020B0604020202020204" pitchFamily="34" charset="0"/>
                </a:rPr>
                <a:t>General Purpose GPUs</a:t>
              </a:r>
              <a:endParaRPr lang="en-US" altLang="zh-CN" sz="1600">
                <a:solidFill>
                  <a:srgbClr val="000000"/>
                </a:solidFill>
                <a:latin typeface="Calibri" panose="020F0502020204030204" pitchFamily="34" charset="0"/>
                <a:ea typeface="MS PGothic" panose="020B0600070205080204" pitchFamily="34" charset="-128"/>
                <a:cs typeface="Arial" panose="020B0604020202020204" pitchFamily="34" charset="0"/>
              </a:endParaRPr>
            </a:p>
          </p:txBody>
        </p:sp>
        <p:pic>
          <p:nvPicPr>
            <p:cNvPr id="38934" name="Picture 6" descr="C:\Daten\talks\invited\ferc2010\material\Fermi_Die_FIN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944" y="4774407"/>
              <a:ext cx="1201936"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 Box 13" descr="90%"/>
          <p:cNvSpPr txBox="1">
            <a:spLocks noChangeArrowheads="1"/>
          </p:cNvSpPr>
          <p:nvPr/>
        </p:nvSpPr>
        <p:spPr bwMode="auto">
          <a:xfrm>
            <a:off x="350838" y="4211638"/>
            <a:ext cx="1979612" cy="987425"/>
          </a:xfrm>
          <a:prstGeom prst="rect">
            <a:avLst/>
          </a:prstGeom>
          <a:noFill/>
          <a:ln w="12700">
            <a:noFill/>
            <a:miter lim="800000"/>
            <a:headEnd/>
            <a:tailEnd/>
          </a:ln>
          <a:effectLst/>
        </p:spPr>
        <p:txBody>
          <a:bodyPr wrap="none" lIns="64008" tIns="32004" rIns="64008" bIns="32004">
            <a:spAutoFit/>
          </a:bodyPr>
          <a:lstStyle/>
          <a:p>
            <a:pPr algn="ctr">
              <a:defRPr/>
            </a:pPr>
            <a:r>
              <a:rPr lang="en-US" sz="2000" kern="0" dirty="0">
                <a:solidFill>
                  <a:sysClr val="windowText" lastClr="000000"/>
                </a:solidFill>
                <a:latin typeface="Arial" pitchFamily="-107" charset="0"/>
                <a:ea typeface="Arial" pitchFamily="-107" charset="0"/>
                <a:cs typeface="Arial" pitchFamily="-107" charset="0"/>
              </a:rPr>
              <a:t>Heterogeneous</a:t>
            </a:r>
          </a:p>
          <a:p>
            <a:pPr algn="ctr">
              <a:defRPr/>
            </a:pPr>
            <a:r>
              <a:rPr lang="en-US" sz="2000" kern="0" dirty="0">
                <a:solidFill>
                  <a:sysClr val="windowText" lastClr="000000"/>
                </a:solidFill>
                <a:latin typeface="Arial" pitchFamily="-107" charset="0"/>
                <a:ea typeface="Arial" pitchFamily="-107" charset="0"/>
                <a:cs typeface="Arial" pitchFamily="-107" charset="0"/>
              </a:rPr>
              <a:t>Processors and </a:t>
            </a:r>
          </a:p>
          <a:p>
            <a:pPr algn="ctr">
              <a:defRPr/>
            </a:pPr>
            <a:r>
              <a:rPr lang="en-US" sz="2000" kern="0" dirty="0">
                <a:solidFill>
                  <a:sysClr val="windowText" lastClr="000000"/>
                </a:solidFill>
                <a:latin typeface="Arial" pitchFamily="-107" charset="0"/>
                <a:ea typeface="Arial" pitchFamily="-107" charset="0"/>
                <a:cs typeface="Arial" pitchFamily="-107" charset="0"/>
              </a:rPr>
              <a:t>Accelerators</a:t>
            </a:r>
          </a:p>
        </p:txBody>
      </p:sp>
      <p:sp>
        <p:nvSpPr>
          <p:cNvPr id="26" name="Text Box 20" descr="90%"/>
          <p:cNvSpPr txBox="1">
            <a:spLocks noChangeArrowheads="1"/>
          </p:cNvSpPr>
          <p:nvPr/>
        </p:nvSpPr>
        <p:spPr bwMode="auto">
          <a:xfrm>
            <a:off x="2581275" y="3370263"/>
            <a:ext cx="2492375" cy="373062"/>
          </a:xfrm>
          <a:prstGeom prst="rect">
            <a:avLst/>
          </a:prstGeom>
          <a:noFill/>
          <a:ln w="12700">
            <a:noFill/>
            <a:miter lim="800000"/>
            <a:headEnd/>
            <a:tailEnd/>
          </a:ln>
          <a:effectLst/>
        </p:spPr>
        <p:txBody>
          <a:bodyPr wrap="none" lIns="64008" tIns="32004" rIns="64008" bIns="32004">
            <a:spAutoFit/>
          </a:bodyPr>
          <a:lstStyle/>
          <a:p>
            <a:pPr algn="ctr">
              <a:defRPr/>
            </a:pPr>
            <a:r>
              <a:rPr lang="en-US" sz="2000" kern="0" dirty="0">
                <a:solidFill>
                  <a:sysClr val="windowText" lastClr="000000"/>
                </a:solidFill>
                <a:latin typeface="Arial" pitchFamily="-107" charset="0"/>
                <a:ea typeface="Arial" pitchFamily="-107" charset="0"/>
                <a:cs typeface="Arial" pitchFamily="-107" charset="0"/>
              </a:rPr>
              <a:t>Hybrid Main Memory</a:t>
            </a:r>
          </a:p>
        </p:txBody>
      </p:sp>
      <p:sp>
        <p:nvSpPr>
          <p:cNvPr id="27" name="Line 15"/>
          <p:cNvSpPr>
            <a:spLocks noChangeShapeType="1"/>
          </p:cNvSpPr>
          <p:nvPr/>
        </p:nvSpPr>
        <p:spPr bwMode="auto">
          <a:xfrm flipV="1">
            <a:off x="1982788" y="3467100"/>
            <a:ext cx="696912" cy="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28" name="Text Box 24" descr="90%"/>
          <p:cNvSpPr txBox="1">
            <a:spLocks noChangeArrowheads="1"/>
          </p:cNvSpPr>
          <p:nvPr/>
        </p:nvSpPr>
        <p:spPr bwMode="auto">
          <a:xfrm>
            <a:off x="5608638" y="4137025"/>
            <a:ext cx="29257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008" tIns="32004" rIns="64008" bIns="32004">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000000"/>
                </a:solidFill>
                <a:latin typeface="Arial" panose="020B0604020202020204" pitchFamily="34" charset="0"/>
                <a:ea typeface="MS PGothic" panose="020B0600070205080204" pitchFamily="34" charset="-128"/>
                <a:cs typeface="Arial" panose="020B0604020202020204" pitchFamily="34" charset="0"/>
              </a:rPr>
              <a:t>Persistent Memory/Storage</a:t>
            </a:r>
          </a:p>
        </p:txBody>
      </p:sp>
      <p:pic>
        <p:nvPicPr>
          <p:cNvPr id="29" name="Content Placeholder 6" descr="barcelona-die-photo-colo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895600"/>
            <a:ext cx="13128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dim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2840038"/>
            <a:ext cx="23050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81663" y="3009900"/>
            <a:ext cx="15541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ine 15"/>
          <p:cNvSpPr>
            <a:spLocks noChangeShapeType="1"/>
          </p:cNvSpPr>
          <p:nvPr/>
        </p:nvSpPr>
        <p:spPr bwMode="auto">
          <a:xfrm flipV="1">
            <a:off x="4984750" y="3482975"/>
            <a:ext cx="696913" cy="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33" name="Line 15"/>
          <p:cNvSpPr>
            <a:spLocks noChangeShapeType="1"/>
          </p:cNvSpPr>
          <p:nvPr/>
        </p:nvSpPr>
        <p:spPr bwMode="auto">
          <a:xfrm flipV="1">
            <a:off x="2330450" y="3886200"/>
            <a:ext cx="641350" cy="1222375"/>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34" name="Line 15"/>
          <p:cNvSpPr>
            <a:spLocks noChangeShapeType="1"/>
          </p:cNvSpPr>
          <p:nvPr/>
        </p:nvSpPr>
        <p:spPr bwMode="auto">
          <a:xfrm flipV="1">
            <a:off x="3962400" y="4289425"/>
            <a:ext cx="0" cy="439738"/>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35" name="TextBox 34"/>
          <p:cNvSpPr txBox="1">
            <a:spLocks noChangeArrowheads="1"/>
          </p:cNvSpPr>
          <p:nvPr/>
        </p:nvSpPr>
        <p:spPr bwMode="auto">
          <a:xfrm>
            <a:off x="5597525" y="4619625"/>
            <a:ext cx="33035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b="1" dirty="0">
                <a:solidFill>
                  <a:srgbClr val="FF0000"/>
                </a:solidFill>
                <a:latin typeface="Arial" panose="020B0604020202020204" pitchFamily="34" charset="0"/>
                <a:ea typeface="MS PGothic" panose="020B0600070205080204" pitchFamily="34" charset="-128"/>
              </a:rPr>
              <a:t>Every component and its </a:t>
            </a:r>
          </a:p>
          <a:p>
            <a:pPr algn="ctr" eaLnBrk="1" hangingPunct="1">
              <a:spcBef>
                <a:spcPct val="0"/>
              </a:spcBef>
              <a:buFontTx/>
              <a:buNone/>
            </a:pPr>
            <a:r>
              <a:rPr lang="en-US" altLang="zh-CN" sz="2000" b="1" dirty="0">
                <a:solidFill>
                  <a:srgbClr val="FF0000"/>
                </a:solidFill>
                <a:latin typeface="Arial" panose="020B0604020202020204" pitchFamily="34" charset="0"/>
                <a:ea typeface="MS PGothic" panose="020B0600070205080204" pitchFamily="34" charset="-128"/>
              </a:rPr>
              <a:t>interfaces, as well as</a:t>
            </a:r>
          </a:p>
          <a:p>
            <a:pPr algn="ctr" eaLnBrk="1" hangingPunct="1">
              <a:spcBef>
                <a:spcPct val="0"/>
              </a:spcBef>
              <a:buFontTx/>
              <a:buNone/>
            </a:pPr>
            <a:r>
              <a:rPr lang="en-US" altLang="zh-CN" sz="2000" b="1" dirty="0">
                <a:solidFill>
                  <a:srgbClr val="FF0000"/>
                </a:solidFill>
                <a:latin typeface="Arial" panose="020B0604020202020204" pitchFamily="34" charset="0"/>
                <a:ea typeface="MS PGothic" panose="020B0600070205080204" pitchFamily="34" charset="-128"/>
              </a:rPr>
              <a:t>entire system designs</a:t>
            </a:r>
          </a:p>
          <a:p>
            <a:pPr algn="ctr" eaLnBrk="1" hangingPunct="1">
              <a:spcBef>
                <a:spcPct val="0"/>
              </a:spcBef>
              <a:buFontTx/>
              <a:buNone/>
            </a:pPr>
            <a:r>
              <a:rPr lang="en-US" altLang="zh-CN" sz="2000" b="1" dirty="0">
                <a:solidFill>
                  <a:srgbClr val="FF0000"/>
                </a:solidFill>
                <a:latin typeface="Arial" panose="020B0604020202020204" pitchFamily="34" charset="0"/>
                <a:ea typeface="MS PGothic" panose="020B0600070205080204" pitchFamily="34" charset="-128"/>
              </a:rPr>
              <a:t>are being re-examined</a:t>
            </a:r>
          </a:p>
        </p:txBody>
      </p:sp>
      <p:sp>
        <p:nvSpPr>
          <p:cNvPr id="3893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0A935A9-0DE8-4E77-AF33-678FDADE8A6B}" type="datetime1">
              <a:rPr lang="zh-CN" altLang="en-US" sz="1200" smtClean="0"/>
              <a:pPr>
                <a:spcBef>
                  <a:spcPct val="0"/>
                </a:spcBef>
                <a:buFontTx/>
                <a:buNone/>
              </a:pPr>
              <a:t>2021/9/4</a:t>
            </a:fld>
            <a:endParaRPr lang="en-US" altLang="zh-CN" sz="1200" smtClean="0"/>
          </a:p>
        </p:txBody>
      </p:sp>
      <p:sp>
        <p:nvSpPr>
          <p:cNvPr id="38931"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893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6CF84D1-C533-4B34-A806-6E0EF9499725}" type="slidenum">
              <a:rPr lang="en-US" altLang="zh-CN" sz="1200" smtClean="0"/>
              <a:pPr>
                <a:spcBef>
                  <a:spcPct val="0"/>
                </a:spcBef>
                <a:buFontTx/>
                <a:buNone/>
              </a:pPr>
              <a:t>19</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79FFDC6-4493-4903-9AA0-EB7DE2224036}" type="datetime1">
              <a:rPr lang="zh-CN" altLang="en-US" sz="1100" smtClean="0"/>
              <a:pPr>
                <a:spcBef>
                  <a:spcPct val="0"/>
                </a:spcBef>
                <a:buFontTx/>
                <a:buNone/>
              </a:pPr>
              <a:t>2021/9/4</a:t>
            </a:fld>
            <a:endParaRPr lang="en-US" altLang="zh-CN" sz="1100" smtClean="0"/>
          </a:p>
        </p:txBody>
      </p:sp>
      <p:sp>
        <p:nvSpPr>
          <p:cNvPr id="290819" name="Rectangle 9"/>
          <p:cNvSpPr>
            <a:spLocks noGrp="1" noChangeArrowheads="1"/>
          </p:cNvSpPr>
          <p:nvPr>
            <p:ph type="title"/>
          </p:nvPr>
        </p:nvSpPr>
        <p:spPr>
          <a:xfrm>
            <a:off x="685800" y="125413"/>
            <a:ext cx="7772400" cy="1143000"/>
          </a:xfrm>
        </p:spPr>
        <p:txBody>
          <a:bodyPr/>
          <a:lstStyle/>
          <a:p>
            <a:pPr eaLnBrk="1" hangingPunct="1"/>
            <a:r>
              <a:rPr lang="en-US" altLang="zh-CN" sz="3200" smtClean="0"/>
              <a:t>Latency Lags Bandwidth (last ~20 years)</a:t>
            </a:r>
          </a:p>
        </p:txBody>
      </p:sp>
      <p:sp>
        <p:nvSpPr>
          <p:cNvPr id="290820" name="Rectangle 3"/>
          <p:cNvSpPr>
            <a:spLocks noGrp="1" noChangeArrowheads="1"/>
          </p:cNvSpPr>
          <p:nvPr>
            <p:ph type="body" sz="half" idx="4294967295"/>
          </p:nvPr>
        </p:nvSpPr>
        <p:spPr>
          <a:xfrm>
            <a:off x="5410200" y="1219200"/>
            <a:ext cx="3522663" cy="4776788"/>
          </a:xfrm>
        </p:spPr>
        <p:txBody>
          <a:bodyPr/>
          <a:lstStyle/>
          <a:p>
            <a:pPr eaLnBrk="1" hangingPunct="1">
              <a:buFontTx/>
              <a:buNone/>
            </a:pPr>
            <a:r>
              <a:rPr lang="en-US" altLang="zh-CN" sz="1800" smtClean="0"/>
              <a:t>Performance Milestones</a:t>
            </a:r>
          </a:p>
          <a:p>
            <a:pPr eaLnBrk="1" hangingPunct="1"/>
            <a:r>
              <a:rPr lang="en-US" altLang="zh-CN" sz="1800" smtClean="0">
                <a:cs typeface="Times New Roman" panose="02020603050405020304" pitchFamily="18" charset="0"/>
              </a:rPr>
              <a:t>Processor: ‘286, ‘386, ‘486, Pentium, Pentium Pro, Pentium 4 </a:t>
            </a:r>
            <a:r>
              <a:rPr lang="en-US" altLang="zh-CN" sz="900" smtClean="0">
                <a:cs typeface="Times New Roman" panose="02020603050405020304" pitchFamily="18" charset="0"/>
              </a:rPr>
              <a:t>(21x,2250x)</a:t>
            </a:r>
          </a:p>
          <a:p>
            <a:pPr eaLnBrk="1" hangingPunct="1"/>
            <a:r>
              <a:rPr lang="en-US" altLang="zh-CN" sz="1800" smtClean="0">
                <a:cs typeface="Times New Roman" panose="02020603050405020304" pitchFamily="18" charset="0"/>
              </a:rPr>
              <a:t>Ethernet: 10Mb, 100Mb, 1000Mb, 10000 Mb/s </a:t>
            </a:r>
            <a:r>
              <a:rPr lang="en-US" altLang="zh-CN" sz="900" smtClean="0">
                <a:cs typeface="Times New Roman" panose="02020603050405020304" pitchFamily="18" charset="0"/>
              </a:rPr>
              <a:t>(16x,1000x)</a:t>
            </a:r>
            <a:endParaRPr lang="en-US" altLang="zh-CN" sz="1800" smtClean="0">
              <a:cs typeface="Times New Roman" panose="02020603050405020304" pitchFamily="18" charset="0"/>
            </a:endParaRPr>
          </a:p>
          <a:p>
            <a:pPr eaLnBrk="1" hangingPunct="1"/>
            <a:r>
              <a:rPr lang="en-US" altLang="zh-CN" sz="1800" smtClean="0">
                <a:cs typeface="Times New Roman" panose="02020603050405020304" pitchFamily="18" charset="0"/>
              </a:rPr>
              <a:t>Memory Module: 16bit plain DRAM, Page Mode DRAM, 32b, 64b, SDRAM, </a:t>
            </a:r>
            <a:br>
              <a:rPr lang="en-US" altLang="zh-CN" sz="1800" smtClean="0">
                <a:cs typeface="Times New Roman" panose="02020603050405020304" pitchFamily="18" charset="0"/>
              </a:rPr>
            </a:br>
            <a:r>
              <a:rPr lang="en-US" altLang="zh-CN" sz="1800" smtClean="0">
                <a:cs typeface="Times New Roman" panose="02020603050405020304" pitchFamily="18" charset="0"/>
              </a:rPr>
              <a:t>DDR SDRAM </a:t>
            </a:r>
            <a:r>
              <a:rPr lang="en-US" altLang="zh-CN" sz="900" smtClean="0">
                <a:cs typeface="Times New Roman" panose="02020603050405020304" pitchFamily="18" charset="0"/>
              </a:rPr>
              <a:t>(4x,120x)</a:t>
            </a:r>
            <a:endParaRPr lang="en-US" altLang="zh-CN" sz="1800" smtClean="0">
              <a:cs typeface="Times New Roman" panose="02020603050405020304" pitchFamily="18" charset="0"/>
            </a:endParaRPr>
          </a:p>
          <a:p>
            <a:pPr eaLnBrk="1" hangingPunct="1"/>
            <a:r>
              <a:rPr lang="en-US" altLang="zh-CN" sz="1800" smtClean="0">
                <a:cs typeface="Times New Roman" panose="02020603050405020304" pitchFamily="18" charset="0"/>
              </a:rPr>
              <a:t>Disk : 3600, 5400, 7200, 10000, 15000 RPM </a:t>
            </a:r>
            <a:r>
              <a:rPr lang="en-US" altLang="zh-CN" sz="900" smtClean="0">
                <a:cs typeface="Times New Roman" panose="02020603050405020304" pitchFamily="18" charset="0"/>
              </a:rPr>
              <a:t>(8x, 143x)</a:t>
            </a:r>
            <a:endParaRPr lang="en-US" altLang="zh-CN" sz="1800" smtClean="0">
              <a:cs typeface="Times New Roman" panose="02020603050405020304" pitchFamily="18" charset="0"/>
            </a:endParaRPr>
          </a:p>
          <a:p>
            <a:pPr eaLnBrk="1" hangingPunct="1"/>
            <a:endParaRPr lang="en-US" altLang="zh-CN" sz="1800" smtClean="0">
              <a:cs typeface="Times New Roman" panose="02020603050405020304" pitchFamily="18" charset="0"/>
            </a:endParaRPr>
          </a:p>
        </p:txBody>
      </p:sp>
      <p:graphicFrame>
        <p:nvGraphicFramePr>
          <p:cNvPr id="290821" name="Object 4"/>
          <p:cNvGraphicFramePr>
            <a:graphicFrameLocks noChangeAspect="1"/>
          </p:cNvGraphicFramePr>
          <p:nvPr/>
        </p:nvGraphicFramePr>
        <p:xfrm>
          <a:off x="-257175" y="908050"/>
          <a:ext cx="5476875" cy="5805488"/>
        </p:xfrm>
        <a:graphic>
          <a:graphicData uri="http://schemas.openxmlformats.org/presentationml/2006/ole">
            <mc:AlternateContent xmlns:mc="http://schemas.openxmlformats.org/markup-compatibility/2006">
              <mc:Choice xmlns:v="urn:schemas-microsoft-com:vml" Requires="v">
                <p:oleObj spid="_x0000_s290881" name="Chart" r:id="rId4" imgW="5928840" imgH="7177680" progId="Excel.Chart.8">
                  <p:embed/>
                </p:oleObj>
              </mc:Choice>
              <mc:Fallback>
                <p:oleObj name="Chart" r:id="rId4" imgW="5928840" imgH="7177680"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908050"/>
                        <a:ext cx="5476875"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255588" y="1470025"/>
            <a:ext cx="3330575" cy="1970088"/>
            <a:chOff x="0" y="926"/>
            <a:chExt cx="2015" cy="1212"/>
          </a:xfrm>
        </p:grpSpPr>
        <p:sp>
          <p:nvSpPr>
            <p:cNvPr id="290825" name="Text Box 6"/>
            <p:cNvSpPr txBox="1">
              <a:spLocks noChangeArrowheads="1"/>
            </p:cNvSpPr>
            <p:nvPr/>
          </p:nvSpPr>
          <p:spPr bwMode="auto">
            <a:xfrm>
              <a:off x="0" y="926"/>
              <a:ext cx="1098"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solidFill>
                    <a:srgbClr val="0000FF"/>
                  </a:solidFill>
                  <a:latin typeface="Arial" panose="020B0604020202020204" pitchFamily="34" charset="0"/>
                </a:rPr>
                <a:t>CPU high, </a:t>
              </a:r>
            </a:p>
            <a:p>
              <a:pPr>
                <a:spcBef>
                  <a:spcPct val="0"/>
                </a:spcBef>
                <a:buFontTx/>
                <a:buNone/>
              </a:pPr>
              <a:r>
                <a:rPr lang="en-US" altLang="zh-CN" sz="1600" b="1">
                  <a:solidFill>
                    <a:srgbClr val="0000FF"/>
                  </a:solidFill>
                  <a:latin typeface="Arial" panose="020B0604020202020204" pitchFamily="34" charset="0"/>
                </a:rPr>
                <a:t>Memory low</a:t>
              </a:r>
              <a:br>
                <a:rPr lang="en-US" altLang="zh-CN" sz="1600" b="1">
                  <a:solidFill>
                    <a:srgbClr val="0000FF"/>
                  </a:solidFill>
                  <a:latin typeface="Arial" panose="020B0604020202020204" pitchFamily="34" charset="0"/>
                </a:rPr>
              </a:br>
              <a:r>
                <a:rPr lang="en-US" altLang="zh-CN" sz="1600" b="1">
                  <a:solidFill>
                    <a:srgbClr val="0000FF"/>
                  </a:solidFill>
                  <a:latin typeface="Arial" panose="020B0604020202020204" pitchFamily="34" charset="0"/>
                  <a:sym typeface="Symbol" panose="05050102010706020507" pitchFamily="18" charset="2"/>
                </a:rPr>
                <a:t>(“</a:t>
              </a:r>
              <a:r>
                <a:rPr lang="en-US" altLang="zh-CN" sz="1600" b="1">
                  <a:solidFill>
                    <a:srgbClr val="0000FF"/>
                  </a:solidFill>
                  <a:latin typeface="Arial" panose="020B0604020202020204" pitchFamily="34" charset="0"/>
                </a:rPr>
                <a:t>Memory Wall”)</a:t>
              </a:r>
            </a:p>
          </p:txBody>
        </p:sp>
        <p:sp>
          <p:nvSpPr>
            <p:cNvPr id="290826" name="Line 7"/>
            <p:cNvSpPr>
              <a:spLocks noChangeShapeType="1"/>
            </p:cNvSpPr>
            <p:nvPr/>
          </p:nvSpPr>
          <p:spPr bwMode="auto">
            <a:xfrm>
              <a:off x="799" y="1099"/>
              <a:ext cx="1216" cy="198"/>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0827" name="Line 8"/>
            <p:cNvSpPr>
              <a:spLocks noChangeShapeType="1"/>
            </p:cNvSpPr>
            <p:nvPr/>
          </p:nvSpPr>
          <p:spPr bwMode="auto">
            <a:xfrm>
              <a:off x="876" y="1305"/>
              <a:ext cx="530" cy="833"/>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290823"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908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2B7D23C-84F3-430A-84BE-AEB79739D1A0}" type="slidenum">
              <a:rPr lang="en-US" altLang="zh-CN" sz="1200" smtClean="0"/>
              <a:pPr>
                <a:spcBef>
                  <a:spcPct val="0"/>
                </a:spcBef>
                <a:buFontTx/>
                <a:buNone/>
              </a:pPr>
              <a:t>190</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685800" y="412750"/>
            <a:ext cx="7772400" cy="1143000"/>
          </a:xfrm>
        </p:spPr>
        <p:txBody>
          <a:bodyPr/>
          <a:lstStyle/>
          <a:p>
            <a:r>
              <a:rPr lang="en-US" altLang="zh-CN" smtClean="0"/>
              <a:t>Trends in Technology</a:t>
            </a:r>
            <a:endParaRPr lang="en-AU" altLang="zh-CN" smtClean="0"/>
          </a:p>
        </p:txBody>
      </p:sp>
      <p:sp>
        <p:nvSpPr>
          <p:cNvPr id="141315" name="Rectangle 3"/>
          <p:cNvSpPr>
            <a:spLocks noGrp="1" noChangeArrowheads="1"/>
          </p:cNvSpPr>
          <p:nvPr>
            <p:ph type="body" idx="1"/>
          </p:nvPr>
        </p:nvSpPr>
        <p:spPr>
          <a:xfrm>
            <a:off x="943000" y="1536700"/>
            <a:ext cx="7772400" cy="4114800"/>
          </a:xfrm>
        </p:spPr>
        <p:txBody>
          <a:bodyPr/>
          <a:lstStyle/>
          <a:p>
            <a:pPr>
              <a:lnSpc>
                <a:spcPct val="90000"/>
              </a:lnSpc>
            </a:pPr>
            <a:r>
              <a:rPr lang="en-US" altLang="zh-CN" sz="2400" dirty="0" smtClean="0"/>
              <a:t>Integrated circuit technology</a:t>
            </a:r>
          </a:p>
          <a:p>
            <a:pPr lvl="1">
              <a:lnSpc>
                <a:spcPct val="90000"/>
              </a:lnSpc>
            </a:pPr>
            <a:r>
              <a:rPr lang="en-US" altLang="zh-CN" sz="2000" dirty="0" smtClean="0"/>
              <a:t>Transistor density:  35%/year</a:t>
            </a:r>
          </a:p>
          <a:p>
            <a:pPr lvl="1">
              <a:lnSpc>
                <a:spcPct val="90000"/>
              </a:lnSpc>
            </a:pPr>
            <a:r>
              <a:rPr lang="en-US" altLang="zh-CN" sz="2000" dirty="0" smtClean="0"/>
              <a:t>Die size:  10-20%/year</a:t>
            </a:r>
          </a:p>
          <a:p>
            <a:pPr lvl="1">
              <a:lnSpc>
                <a:spcPct val="90000"/>
              </a:lnSpc>
            </a:pPr>
            <a:r>
              <a:rPr lang="en-US" altLang="zh-CN" sz="2000" dirty="0" smtClean="0"/>
              <a:t>Integration overall:  40-55%/year</a:t>
            </a:r>
          </a:p>
          <a:p>
            <a:pPr lvl="1">
              <a:lnSpc>
                <a:spcPct val="90000"/>
              </a:lnSpc>
            </a:pPr>
            <a:endParaRPr lang="en-US" altLang="zh-CN" sz="2000" dirty="0" smtClean="0"/>
          </a:p>
          <a:p>
            <a:pPr>
              <a:lnSpc>
                <a:spcPct val="90000"/>
              </a:lnSpc>
            </a:pPr>
            <a:r>
              <a:rPr lang="en-US" altLang="zh-CN" sz="2400" dirty="0" smtClean="0"/>
              <a:t>DRAM capacity:  25-40%/year (slowing)</a:t>
            </a:r>
          </a:p>
          <a:p>
            <a:pPr>
              <a:lnSpc>
                <a:spcPct val="90000"/>
              </a:lnSpc>
            </a:pPr>
            <a:endParaRPr lang="en-US" altLang="zh-CN" sz="2400" dirty="0" smtClean="0"/>
          </a:p>
          <a:p>
            <a:pPr>
              <a:lnSpc>
                <a:spcPct val="90000"/>
              </a:lnSpc>
            </a:pPr>
            <a:r>
              <a:rPr lang="en-US" altLang="zh-CN" sz="2400" dirty="0" smtClean="0"/>
              <a:t>Flash capacity:  50-60%/year</a:t>
            </a:r>
          </a:p>
          <a:p>
            <a:pPr lvl="1">
              <a:lnSpc>
                <a:spcPct val="90000"/>
              </a:lnSpc>
            </a:pPr>
            <a:r>
              <a:rPr lang="en-US" altLang="zh-CN" sz="2000" dirty="0" smtClean="0"/>
              <a:t>15-20X cheaper/bit than DRAM</a:t>
            </a:r>
          </a:p>
          <a:p>
            <a:pPr>
              <a:lnSpc>
                <a:spcPct val="90000"/>
              </a:lnSpc>
            </a:pPr>
            <a:endParaRPr lang="en-US" altLang="zh-CN" sz="2400" dirty="0" smtClean="0"/>
          </a:p>
          <a:p>
            <a:pPr>
              <a:lnSpc>
                <a:spcPct val="90000"/>
              </a:lnSpc>
            </a:pPr>
            <a:r>
              <a:rPr lang="en-US" altLang="zh-CN" sz="2400" dirty="0" smtClean="0"/>
              <a:t>Magnetic disk technology:  40%/year</a:t>
            </a:r>
          </a:p>
          <a:p>
            <a:pPr lvl="1">
              <a:lnSpc>
                <a:spcPct val="90000"/>
              </a:lnSpc>
            </a:pPr>
            <a:r>
              <a:rPr lang="en-US" altLang="zh-CN" sz="2000" dirty="0" smtClean="0"/>
              <a:t>15-25X cheaper/bit then Flash</a:t>
            </a:r>
          </a:p>
          <a:p>
            <a:pPr lvl="1">
              <a:lnSpc>
                <a:spcPct val="90000"/>
              </a:lnSpc>
            </a:pPr>
            <a:r>
              <a:rPr lang="en-US" altLang="zh-CN" sz="2000" dirty="0" smtClean="0"/>
              <a:t>300-500X cheaper/bit than DRAM</a:t>
            </a:r>
          </a:p>
        </p:txBody>
      </p:sp>
      <p:sp>
        <p:nvSpPr>
          <p:cNvPr id="14131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BF2FD69-BD3C-485E-93F6-859E7E2EE3C1}" type="datetime1">
              <a:rPr lang="zh-CN" altLang="en-US" sz="1200" smtClean="0"/>
              <a:pPr>
                <a:spcBef>
                  <a:spcPct val="0"/>
                </a:spcBef>
                <a:buFontTx/>
                <a:buNone/>
              </a:pPr>
              <a:t>2021/9/4</a:t>
            </a:fld>
            <a:endParaRPr lang="en-US" altLang="zh-CN" sz="1200" smtClean="0"/>
          </a:p>
        </p:txBody>
      </p:sp>
      <p:sp>
        <p:nvSpPr>
          <p:cNvPr id="141317"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131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1DE90B7-7C3D-4BBF-AD32-274E1C10775D}" type="slidenum">
              <a:rPr lang="en-US" altLang="zh-CN" sz="1200" smtClean="0"/>
              <a:pPr>
                <a:spcBef>
                  <a:spcPct val="0"/>
                </a:spcBef>
                <a:buFontTx/>
                <a:buNone/>
              </a:pPr>
              <a:t>191</a:t>
            </a:fld>
            <a:endParaRPr lang="en-US" altLang="zh-CN" sz="1200" smtClean="0"/>
          </a:p>
        </p:txBody>
      </p:sp>
    </p:spTree>
    <p:extLst>
      <p:ext uri="{BB962C8B-B14F-4D97-AF65-F5344CB8AC3E}">
        <p14:creationId xmlns:p14="http://schemas.microsoft.com/office/powerpoint/2010/main" val="74412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685800" y="360648"/>
            <a:ext cx="7772400" cy="1143000"/>
          </a:xfrm>
        </p:spPr>
        <p:txBody>
          <a:bodyPr/>
          <a:lstStyle/>
          <a:p>
            <a:r>
              <a:rPr lang="zh-CN" altLang="en-US" dirty="0" smtClean="0">
                <a:solidFill>
                  <a:srgbClr val="FF0000"/>
                </a:solidFill>
              </a:rPr>
              <a:t>现代体系结构发展趋势</a:t>
            </a:r>
            <a:endParaRPr lang="en-US" altLang="en-US" dirty="0" smtClean="0">
              <a:solidFill>
                <a:srgbClr val="FF0000"/>
              </a:solidFill>
            </a:endParaRPr>
          </a:p>
        </p:txBody>
      </p:sp>
      <p:sp>
        <p:nvSpPr>
          <p:cNvPr id="120836" name="Rectangle 3"/>
          <p:cNvSpPr>
            <a:spLocks noGrp="1" noChangeArrowheads="1"/>
          </p:cNvSpPr>
          <p:nvPr>
            <p:ph idx="1"/>
          </p:nvPr>
        </p:nvSpPr>
        <p:spPr>
          <a:xfrm>
            <a:off x="539552" y="1371600"/>
            <a:ext cx="7772400" cy="4114800"/>
          </a:xfrm>
        </p:spPr>
        <p:txBody>
          <a:bodyPr>
            <a:noAutofit/>
          </a:bodyPr>
          <a:lstStyle/>
          <a:p>
            <a:pPr>
              <a:lnSpc>
                <a:spcPct val="120000"/>
              </a:lnSpc>
              <a:defRPr/>
            </a:pPr>
            <a:r>
              <a:rPr lang="zh-CN" altLang="en-US" sz="2400" dirty="0" smtClean="0">
                <a:solidFill>
                  <a:srgbClr val="D60093"/>
                </a:solidFill>
                <a:latin typeface="微软雅黑" panose="020B0503020204020204" pitchFamily="34" charset="-122"/>
                <a:ea typeface="微软雅黑" panose="020B0503020204020204" pitchFamily="34" charset="-122"/>
              </a:rPr>
              <a:t>性能提升的基本手段：并行</a:t>
            </a:r>
            <a:endParaRPr lang="en-US" altLang="en-US" sz="2400" dirty="0" smtClean="0">
              <a:solidFill>
                <a:srgbClr val="D60093"/>
              </a:solidFill>
              <a:latin typeface="微软雅黑" panose="020B0503020204020204" pitchFamily="34" charset="-122"/>
              <a:ea typeface="微软雅黑" panose="020B0503020204020204" pitchFamily="34" charset="-122"/>
            </a:endParaRPr>
          </a:p>
          <a:p>
            <a:pPr>
              <a:lnSpc>
                <a:spcPct val="120000"/>
              </a:lnSpc>
              <a:defRPr/>
            </a:pPr>
            <a:r>
              <a:rPr lang="zh-CN" altLang="en-US" sz="2400" dirty="0" smtClean="0">
                <a:latin typeface="微软雅黑" panose="020B0503020204020204" pitchFamily="34" charset="-122"/>
                <a:ea typeface="微软雅黑" panose="020B0503020204020204" pitchFamily="34" charset="-122"/>
              </a:rPr>
              <a:t>应用需求</a:t>
            </a:r>
            <a:endParaRPr lang="en-US" altLang="en-US" sz="24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计算的需求不断增长，如</a:t>
            </a:r>
            <a:r>
              <a:rPr lang="en-US" altLang="en-US" sz="1800" dirty="0" smtClean="0">
                <a:latin typeface="微软雅黑" panose="020B0503020204020204" pitchFamily="34" charset="-122"/>
                <a:ea typeface="微软雅黑" panose="020B0503020204020204" pitchFamily="34" charset="-122"/>
              </a:rPr>
              <a:t>Scientific computing, video, graphics, databases, …</a:t>
            </a:r>
          </a:p>
          <a:p>
            <a:pPr>
              <a:lnSpc>
                <a:spcPct val="120000"/>
              </a:lnSpc>
              <a:defRPr/>
            </a:pPr>
            <a:r>
              <a:rPr lang="zh-CN" altLang="en-US" sz="2400" dirty="0" smtClean="0">
                <a:latin typeface="微软雅黑" panose="020B0503020204020204" pitchFamily="34" charset="-122"/>
                <a:ea typeface="微软雅黑" panose="020B0503020204020204" pitchFamily="34" charset="-122"/>
              </a:rPr>
              <a:t>工艺发展的趋势</a:t>
            </a:r>
            <a:endParaRPr lang="en-US" altLang="en-US" sz="24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芯片的集成度不断提高，但提升的速度在放缓</a:t>
            </a:r>
            <a:endParaRPr lang="en-US" altLang="en-US" sz="18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时钟频率的提高在放缓，并有降低的趋势</a:t>
            </a:r>
            <a:endParaRPr lang="en-US" altLang="en-US" sz="1800" dirty="0" smtClean="0">
              <a:latin typeface="微软雅黑" panose="020B0503020204020204" pitchFamily="34" charset="-122"/>
              <a:ea typeface="微软雅黑" panose="020B0503020204020204" pitchFamily="34" charset="-122"/>
            </a:endParaRPr>
          </a:p>
          <a:p>
            <a:pPr>
              <a:lnSpc>
                <a:spcPct val="120000"/>
              </a:lnSpc>
              <a:defRPr/>
            </a:pPr>
            <a:r>
              <a:rPr lang="zh-CN" altLang="en-US" sz="2400" dirty="0" smtClean="0">
                <a:latin typeface="微软雅黑" panose="020B0503020204020204" pitchFamily="34" charset="-122"/>
                <a:ea typeface="微软雅黑" panose="020B0503020204020204" pitchFamily="34" charset="-122"/>
              </a:rPr>
              <a:t>体系结构的发展及机遇</a:t>
            </a:r>
            <a:endParaRPr lang="en-US" altLang="en-US" sz="24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指令集并行受到制约</a:t>
            </a:r>
            <a:endParaRPr lang="en-US" altLang="en-US" sz="18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线程级并行和数据级并行是发展的方向</a:t>
            </a:r>
            <a:endParaRPr lang="en-US" altLang="zh-CN" sz="18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提高单处理器性能花费的代价呈现上升趋势</a:t>
            </a:r>
            <a:endParaRPr lang="en-US" altLang="zh-CN" sz="1800" dirty="0" smtClean="0">
              <a:latin typeface="微软雅黑" panose="020B0503020204020204" pitchFamily="34" charset="-122"/>
              <a:ea typeface="微软雅黑" panose="020B0503020204020204" pitchFamily="34" charset="-122"/>
            </a:endParaRPr>
          </a:p>
          <a:p>
            <a:pPr lvl="1">
              <a:lnSpc>
                <a:spcPct val="120000"/>
              </a:lnSpc>
              <a:defRPr/>
            </a:pPr>
            <a:r>
              <a:rPr lang="zh-CN" altLang="en-US" sz="1800" dirty="0" smtClean="0">
                <a:latin typeface="微软雅黑" panose="020B0503020204020204" pitchFamily="34" charset="-122"/>
                <a:ea typeface="微软雅黑" panose="020B0503020204020204" pitchFamily="34" charset="-122"/>
              </a:rPr>
              <a:t>面向特定领域的体系结构正蓬勃发展</a:t>
            </a:r>
            <a:endParaRPr lang="en-US" altLang="zh-CN" sz="1800" dirty="0" smtClean="0">
              <a:latin typeface="微软雅黑" panose="020B0503020204020204" pitchFamily="34" charset="-122"/>
              <a:ea typeface="微软雅黑" panose="020B0503020204020204" pitchFamily="34" charset="-122"/>
            </a:endParaRPr>
          </a:p>
          <a:p>
            <a:pPr lvl="1">
              <a:lnSpc>
                <a:spcPct val="120000"/>
              </a:lnSpc>
              <a:defRPr/>
            </a:pPr>
            <a:endParaRPr lang="en-US" altLang="en-US" sz="1800" dirty="0" smtClean="0">
              <a:latin typeface="微软雅黑" panose="020B0503020204020204" pitchFamily="34" charset="-122"/>
              <a:ea typeface="微软雅黑" panose="020B0503020204020204" pitchFamily="34" charset="-122"/>
            </a:endParaRPr>
          </a:p>
          <a:p>
            <a:pPr lvl="1">
              <a:lnSpc>
                <a:spcPct val="120000"/>
              </a:lnSpc>
              <a:defRPr/>
            </a:pPr>
            <a:endParaRPr lang="en-US" altLang="en-US" sz="1800" dirty="0" smtClean="0">
              <a:latin typeface="微软雅黑" panose="020B0503020204020204" pitchFamily="34" charset="-122"/>
              <a:ea typeface="微软雅黑" panose="020B0503020204020204" pitchFamily="34" charset="-122"/>
            </a:endParaRPr>
          </a:p>
        </p:txBody>
      </p:sp>
      <p:sp>
        <p:nvSpPr>
          <p:cNvPr id="300036" name="日期占位符 1"/>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8FA6F90-BECF-4480-B45B-08C87A822C2F}" type="datetime1">
              <a:rPr lang="zh-CN" altLang="en-US" sz="1200" smtClean="0"/>
              <a:pPr>
                <a:spcBef>
                  <a:spcPct val="0"/>
                </a:spcBef>
                <a:buFontTx/>
                <a:buNone/>
              </a:pPr>
              <a:t>2021/9/4</a:t>
            </a:fld>
            <a:endParaRPr lang="en-US" altLang="zh-CN" sz="1200" smtClean="0"/>
          </a:p>
        </p:txBody>
      </p:sp>
      <p:sp>
        <p:nvSpPr>
          <p:cNvPr id="30003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0003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B640698-FE59-4458-897D-B7906B8D7039}" type="slidenum">
              <a:rPr lang="en-US" altLang="zh-CN" sz="1200" smtClean="0"/>
              <a:pPr>
                <a:spcBef>
                  <a:spcPct val="0"/>
                </a:spcBef>
                <a:buFontTx/>
                <a:buNone/>
              </a:pPr>
              <a:t>192</a:t>
            </a:fld>
            <a:endParaRPr lang="en-US" altLang="zh-CN" sz="1200" smtClean="0"/>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11560" y="980728"/>
            <a:ext cx="8861425" cy="641350"/>
          </a:xfrm>
          <a:prstGeom prst="rect">
            <a:avLst/>
          </a:prstGeom>
        </p:spPr>
        <p:txBody>
          <a:bodyPr lIns="0" tIns="0" rIns="0" bIns="0">
            <a:spAutoFit/>
          </a:bodyPr>
          <a:lstStyle/>
          <a:p>
            <a:pPr>
              <a:lnSpc>
                <a:spcPts val="2287"/>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131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JDQINB+MicrosoftYaHei-Bold"/>
              </a:rPr>
              <a:t>1985年以前位级(4-8-16位)并行（Bit level parallelism）</a:t>
            </a:r>
          </a:p>
          <a:p>
            <a:pPr marL="457199">
              <a:lnSpc>
                <a:spcPts val="2089"/>
              </a:lnSpc>
              <a:spcBef>
                <a:spcPts val="585"/>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MJBMCQ+FranklinGothic-Book"/>
              </a:rPr>
              <a:t>32-bit </a:t>
            </a:r>
            <a:r>
              <a:rPr sz="1800" dirty="0">
                <a:solidFill>
                  <a:srgbClr val="000000"/>
                </a:solidFill>
                <a:latin typeface="微软雅黑" panose="020B0503020204020204" pitchFamily="34" charset="-122"/>
                <a:ea typeface="微软雅黑" panose="020B0503020204020204" pitchFamily="34" charset="-122"/>
                <a:cs typeface="IJGNPI+MicrosoftYaHei"/>
              </a:rPr>
              <a:t>处理器后性能提升变慢</a:t>
            </a:r>
          </a:p>
        </p:txBody>
      </p:sp>
      <p:sp>
        <p:nvSpPr>
          <p:cNvPr id="4" name="object 4"/>
          <p:cNvSpPr txBox="1"/>
          <p:nvPr/>
        </p:nvSpPr>
        <p:spPr>
          <a:xfrm>
            <a:off x="1068760" y="1676053"/>
            <a:ext cx="8074025" cy="614362"/>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MJBMCQ+FranklinGothic-Book"/>
              </a:rPr>
              <a:t>90</a:t>
            </a:r>
            <a:r>
              <a:rPr sz="1800" dirty="0">
                <a:solidFill>
                  <a:srgbClr val="000000"/>
                </a:solidFill>
                <a:latin typeface="微软雅黑" panose="020B0503020204020204" pitchFamily="34" charset="-122"/>
                <a:ea typeface="微软雅黑" panose="020B0503020204020204" pitchFamily="34" charset="-122"/>
                <a:cs typeface="IJGNPI+MicrosoftYaHei"/>
              </a:rPr>
              <a:t>年代采用</a:t>
            </a:r>
            <a:r>
              <a:rPr sz="1800" dirty="0">
                <a:solidFill>
                  <a:srgbClr val="000000"/>
                </a:solidFill>
                <a:latin typeface="微软雅黑" panose="020B0503020204020204" pitchFamily="34" charset="-122"/>
                <a:ea typeface="微软雅黑" panose="020B0503020204020204" pitchFamily="34" charset="-122"/>
                <a:cs typeface="MJBMCQ+FranklinGothic-Book"/>
              </a:rPr>
              <a:t>64-bit </a:t>
            </a:r>
            <a:r>
              <a:rPr sz="1800" dirty="0">
                <a:solidFill>
                  <a:srgbClr val="000000"/>
                </a:solidFill>
                <a:latin typeface="微软雅黑" panose="020B0503020204020204" pitchFamily="34" charset="-122"/>
                <a:ea typeface="微软雅黑" panose="020B0503020204020204" pitchFamily="34" charset="-122"/>
                <a:cs typeface="IJGNPI+MicrosoftYaHei"/>
              </a:rPr>
              <a:t>、</a:t>
            </a:r>
            <a:r>
              <a:rPr sz="1800" dirty="0">
                <a:solidFill>
                  <a:srgbClr val="000000"/>
                </a:solidFill>
                <a:latin typeface="微软雅黑" panose="020B0503020204020204" pitchFamily="34" charset="-122"/>
                <a:ea typeface="微软雅黑" panose="020B0503020204020204" pitchFamily="34" charset="-122"/>
                <a:cs typeface="MJBMCQ+FranklinGothic-Book"/>
              </a:rPr>
              <a:t>128-bit </a:t>
            </a:r>
            <a:r>
              <a:rPr sz="1800" dirty="0">
                <a:solidFill>
                  <a:srgbClr val="000000"/>
                </a:solidFill>
                <a:latin typeface="微软雅黑" panose="020B0503020204020204" pitchFamily="34" charset="-122"/>
                <a:ea typeface="微软雅黑" panose="020B0503020204020204" pitchFamily="34" charset="-122"/>
                <a:cs typeface="IJGNPI+MicrosoftYaHei"/>
              </a:rPr>
              <a:t>及更高位</a:t>
            </a:r>
            <a:r>
              <a:rPr sz="1800" spc="-92" dirty="0">
                <a:solidFill>
                  <a:srgbClr val="000000"/>
                </a:solidFill>
                <a:latin typeface="微软雅黑" panose="020B0503020204020204" pitchFamily="34" charset="-122"/>
                <a:ea typeface="微软雅黑" panose="020B0503020204020204" pitchFamily="34" charset="-122"/>
                <a:cs typeface="IJGNPI+MicrosoftYaHei"/>
              </a:rPr>
              <a:t> </a:t>
            </a:r>
            <a:r>
              <a:rPr sz="1800" dirty="0">
                <a:solidFill>
                  <a:srgbClr val="000000"/>
                </a:solidFill>
                <a:latin typeface="微软雅黑" panose="020B0503020204020204" pitchFamily="34" charset="-122"/>
                <a:ea typeface="微软雅黑" panose="020B0503020204020204" pitchFamily="34" charset="-122"/>
                <a:cs typeface="IJGNPI+MicrosoftYaHei"/>
              </a:rPr>
              <a:t>通过向量处理提高性能</a:t>
            </a:r>
          </a:p>
          <a:p>
            <a:pPr>
              <a:lnSpc>
                <a:spcPts val="2089"/>
              </a:lnSpc>
              <a:spcBef>
                <a:spcPts val="55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重大的拐点：</a:t>
            </a:r>
            <a:r>
              <a:rPr sz="1800" dirty="0">
                <a:solidFill>
                  <a:srgbClr val="000000"/>
                </a:solidFill>
                <a:latin typeface="微软雅黑" panose="020B0503020204020204" pitchFamily="34" charset="-122"/>
                <a:ea typeface="微软雅黑" panose="020B0503020204020204" pitchFamily="34" charset="-122"/>
                <a:cs typeface="MJBMCQ+FranklinGothic-Book"/>
              </a:rPr>
              <a:t>32</a:t>
            </a:r>
            <a:r>
              <a:rPr sz="1800" dirty="0">
                <a:solidFill>
                  <a:srgbClr val="000000"/>
                </a:solidFill>
                <a:latin typeface="微软雅黑" panose="020B0503020204020204" pitchFamily="34" charset="-122"/>
                <a:ea typeface="微软雅黑" panose="020B0503020204020204" pitchFamily="34" charset="-122"/>
                <a:cs typeface="IJGNPI+MicrosoftYaHei"/>
              </a:rPr>
              <a:t>位处理器和缓存集成在一个芯片</a:t>
            </a:r>
          </a:p>
        </p:txBody>
      </p:sp>
      <p:sp>
        <p:nvSpPr>
          <p:cNvPr id="5" name="object 5"/>
          <p:cNvSpPr txBox="1"/>
          <p:nvPr/>
        </p:nvSpPr>
        <p:spPr>
          <a:xfrm>
            <a:off x="611560" y="2353915"/>
            <a:ext cx="8732838" cy="603250"/>
          </a:xfrm>
          <a:prstGeom prst="rect">
            <a:avLst/>
          </a:prstGeom>
        </p:spPr>
        <p:txBody>
          <a:bodyPr lIns="0" tIns="0" rIns="0" bIns="0">
            <a:spAutoFit/>
          </a:bodyPr>
          <a:lstStyle/>
          <a:p>
            <a:pPr>
              <a:lnSpc>
                <a:spcPts val="2287"/>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1318"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JDQINB+MicrosoftYaHei-Bold"/>
              </a:rPr>
              <a:t>80年代中到90年代后期主要发展指令级并行（Instruction</a:t>
            </a:r>
          </a:p>
          <a:p>
            <a:pPr marL="342899">
              <a:lnSpc>
                <a:spcPts val="2287"/>
              </a:lnSpc>
              <a:spcBef>
                <a:spcPts val="87"/>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JDQINB+MicrosoftYaHei-Bold"/>
              </a:rPr>
              <a:t>Level Parallelism）</a:t>
            </a:r>
          </a:p>
        </p:txBody>
      </p:sp>
      <p:sp>
        <p:nvSpPr>
          <p:cNvPr id="6" name="object 6"/>
          <p:cNvSpPr txBox="1"/>
          <p:nvPr/>
        </p:nvSpPr>
        <p:spPr>
          <a:xfrm>
            <a:off x="1068760" y="3015903"/>
            <a:ext cx="6826250" cy="962025"/>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流水线、</a:t>
            </a:r>
            <a:r>
              <a:rPr sz="1800" dirty="0">
                <a:solidFill>
                  <a:srgbClr val="000000"/>
                </a:solidFill>
                <a:latin typeface="微软雅黑" panose="020B0503020204020204" pitchFamily="34" charset="-122"/>
                <a:ea typeface="微软雅黑" panose="020B0503020204020204" pitchFamily="34" charset="-122"/>
                <a:cs typeface="MJBMCQ+FranklinGothic-Book"/>
              </a:rPr>
              <a:t>RISC</a:t>
            </a:r>
            <a:r>
              <a:rPr sz="1800" dirty="0">
                <a:solidFill>
                  <a:srgbClr val="000000"/>
                </a:solidFill>
                <a:latin typeface="微软雅黑" panose="020B0503020204020204" pitchFamily="34" charset="-122"/>
                <a:ea typeface="微软雅黑" panose="020B0503020204020204" pitchFamily="34" charset="-122"/>
                <a:cs typeface="IJGNPI+MicrosoftYaHei"/>
              </a:rPr>
              <a:t>、编译技术的进步</a:t>
            </a:r>
            <a:r>
              <a:rPr sz="1800" dirty="0">
                <a:solidFill>
                  <a:srgbClr val="000000"/>
                </a:solidFill>
                <a:latin typeface="微软雅黑" panose="020B0503020204020204" pitchFamily="34" charset="-122"/>
                <a:ea typeface="微软雅黑" panose="020B0503020204020204" pitchFamily="34" charset="-122"/>
                <a:cs typeface="UOSGEF+Wingdings-Regular"/>
              </a:rPr>
              <a:t></a:t>
            </a:r>
            <a:r>
              <a:rPr sz="1800" dirty="0">
                <a:solidFill>
                  <a:srgbClr val="000000"/>
                </a:solidFill>
                <a:latin typeface="微软雅黑" panose="020B0503020204020204" pitchFamily="34" charset="-122"/>
                <a:ea typeface="微软雅黑" panose="020B0503020204020204" pitchFamily="34" charset="-122"/>
                <a:cs typeface="Times New Roman"/>
              </a:rPr>
              <a:t> </a:t>
            </a:r>
            <a:r>
              <a:rPr sz="1800" dirty="0">
                <a:solidFill>
                  <a:srgbClr val="000000"/>
                </a:solidFill>
                <a:latin typeface="微软雅黑" panose="020B0503020204020204" pitchFamily="34" charset="-122"/>
                <a:ea typeface="微软雅黑" panose="020B0503020204020204" pitchFamily="34" charset="-122"/>
                <a:cs typeface="IJGNPI+MicrosoftYaHei"/>
              </a:rPr>
              <a:t>挖掘指令级并行</a:t>
            </a:r>
          </a:p>
          <a:p>
            <a:pPr>
              <a:lnSpc>
                <a:spcPts val="2089"/>
              </a:lnSpc>
              <a:spcBef>
                <a:spcPts val="55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片上</a:t>
            </a:r>
            <a:r>
              <a:rPr sz="1800" dirty="0">
                <a:solidFill>
                  <a:srgbClr val="000000"/>
                </a:solidFill>
                <a:latin typeface="微软雅黑" panose="020B0503020204020204" pitchFamily="34" charset="-122"/>
                <a:ea typeface="微软雅黑" panose="020B0503020204020204" pitchFamily="34" charset="-122"/>
                <a:cs typeface="MJBMCQ+FranklinGothic-Book"/>
              </a:rPr>
              <a:t>cache</a:t>
            </a:r>
            <a:r>
              <a:rPr sz="1800" dirty="0">
                <a:solidFill>
                  <a:srgbClr val="000000"/>
                </a:solidFill>
                <a:latin typeface="微软雅黑" panose="020B0503020204020204" pitchFamily="34" charset="-122"/>
                <a:ea typeface="微软雅黑" panose="020B0503020204020204" pitchFamily="34" charset="-122"/>
                <a:cs typeface="IJGNPI+MicrosoftYaHei"/>
              </a:rPr>
              <a:t>及功能部件的增加</a:t>
            </a:r>
            <a:r>
              <a:rPr sz="1800" dirty="0">
                <a:solidFill>
                  <a:srgbClr val="000000"/>
                </a:solidFill>
                <a:latin typeface="微软雅黑" panose="020B0503020204020204" pitchFamily="34" charset="-122"/>
                <a:ea typeface="微软雅黑" panose="020B0503020204020204" pitchFamily="34" charset="-122"/>
                <a:cs typeface="MJBMCQ+FranklinGothic-Book"/>
              </a:rPr>
              <a:t>-&gt; </a:t>
            </a:r>
            <a:r>
              <a:rPr sz="1800" dirty="0">
                <a:solidFill>
                  <a:srgbClr val="000000"/>
                </a:solidFill>
                <a:latin typeface="微软雅黑" panose="020B0503020204020204" pitchFamily="34" charset="-122"/>
                <a:ea typeface="微软雅黑" panose="020B0503020204020204" pitchFamily="34" charset="-122"/>
                <a:cs typeface="IJGNPI+MicrosoftYaHei"/>
              </a:rPr>
              <a:t>超标量执行</a:t>
            </a:r>
          </a:p>
          <a:p>
            <a:pPr>
              <a:lnSpc>
                <a:spcPts val="2089"/>
              </a:lnSpc>
              <a:spcBef>
                <a:spcPts val="55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更精巧的技术</a:t>
            </a:r>
            <a:r>
              <a:rPr sz="1800" dirty="0">
                <a:solidFill>
                  <a:srgbClr val="000000"/>
                </a:solidFill>
                <a:latin typeface="微软雅黑" panose="020B0503020204020204" pitchFamily="34" charset="-122"/>
                <a:ea typeface="微软雅黑" panose="020B0503020204020204" pitchFamily="34" charset="-122"/>
                <a:cs typeface="MJBMCQ+FranklinGothic-Book"/>
              </a:rPr>
              <a:t>: </a:t>
            </a:r>
            <a:r>
              <a:rPr sz="1800" dirty="0">
                <a:solidFill>
                  <a:srgbClr val="000000"/>
                </a:solidFill>
                <a:latin typeface="微软雅黑" panose="020B0503020204020204" pitchFamily="34" charset="-122"/>
                <a:ea typeface="微软雅黑" panose="020B0503020204020204" pitchFamily="34" charset="-122"/>
                <a:cs typeface="IJGNPI+MicrosoftYaHei"/>
              </a:rPr>
              <a:t>乱序执行和硬件投机执行</a:t>
            </a:r>
          </a:p>
        </p:txBody>
      </p:sp>
      <p:sp>
        <p:nvSpPr>
          <p:cNvPr id="7" name="object 7"/>
          <p:cNvSpPr txBox="1"/>
          <p:nvPr/>
        </p:nvSpPr>
        <p:spPr>
          <a:xfrm>
            <a:off x="611560" y="4030315"/>
            <a:ext cx="7435850" cy="949325"/>
          </a:xfrm>
          <a:prstGeom prst="rect">
            <a:avLst/>
          </a:prstGeom>
        </p:spPr>
        <p:txBody>
          <a:bodyPr lIns="0" tIns="0" rIns="0" bIns="0">
            <a:spAutoFit/>
          </a:bodyPr>
          <a:lstStyle/>
          <a:p>
            <a:pPr>
              <a:lnSpc>
                <a:spcPts val="2287"/>
              </a:lnSpc>
              <a:spcBef>
                <a:spcPts val="0"/>
              </a:spcBef>
              <a:spcAft>
                <a:spcPts val="0"/>
              </a:spcAft>
              <a:defRPr/>
            </a:pPr>
            <a:r>
              <a:rPr sz="2000" dirty="0">
                <a:solidFill>
                  <a:srgbClr val="FF0000"/>
                </a:solidFill>
                <a:latin typeface="微软雅黑" panose="020B0503020204020204" pitchFamily="34" charset="-122"/>
                <a:ea typeface="微软雅黑" panose="020B0503020204020204" pitchFamily="34" charset="-122"/>
                <a:cs typeface="LHSQFD+ArialMT"/>
              </a:rPr>
              <a:t>•</a:t>
            </a:r>
            <a:r>
              <a:rPr sz="2000" spc="1318" dirty="0">
                <a:solidFill>
                  <a:srgbClr val="FF0000"/>
                </a:solidFill>
                <a:latin typeface="微软雅黑" panose="020B0503020204020204" pitchFamily="34" charset="-122"/>
                <a:ea typeface="微软雅黑" panose="020B0503020204020204" pitchFamily="34" charset="-122"/>
                <a:cs typeface="LHSQFD+ArialMT"/>
              </a:rPr>
              <a:t> </a:t>
            </a:r>
            <a:r>
              <a:rPr sz="2000" dirty="0">
                <a:solidFill>
                  <a:srgbClr val="FF0000"/>
                </a:solidFill>
                <a:latin typeface="微软雅黑" panose="020B0503020204020204" pitchFamily="34" charset="-122"/>
                <a:ea typeface="微软雅黑" panose="020B0503020204020204" pitchFamily="34" charset="-122"/>
                <a:cs typeface="JDQINB+MicrosoftYaHei-Bold"/>
              </a:rPr>
              <a:t>现状：线程级并行和片上多处理器（thread level</a:t>
            </a:r>
          </a:p>
          <a:p>
            <a:pPr marL="342899">
              <a:lnSpc>
                <a:spcPts val="2287"/>
              </a:lnSpc>
              <a:spcBef>
                <a:spcPts val="87"/>
              </a:spcBef>
              <a:spcAft>
                <a:spcPts val="0"/>
              </a:spcAft>
              <a:defRPr/>
            </a:pPr>
            <a:r>
              <a:rPr sz="2000" dirty="0">
                <a:solidFill>
                  <a:srgbClr val="FF0000"/>
                </a:solidFill>
                <a:latin typeface="微软雅黑" panose="020B0503020204020204" pitchFamily="34" charset="-122"/>
                <a:ea typeface="微软雅黑" panose="020B0503020204020204" pitchFamily="34" charset="-122"/>
                <a:cs typeface="JDQINB+MicrosoftYaHei-Bold"/>
              </a:rPr>
              <a:t>parallelism and chip multiprocessors）</a:t>
            </a:r>
          </a:p>
          <a:p>
            <a:pPr marL="457199">
              <a:lnSpc>
                <a:spcPts val="2089"/>
              </a:lnSpc>
              <a:spcBef>
                <a:spcPts val="585"/>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线程级并行超越了指令集并行</a:t>
            </a:r>
          </a:p>
        </p:txBody>
      </p:sp>
      <p:sp>
        <p:nvSpPr>
          <p:cNvPr id="8" name="object 8"/>
          <p:cNvSpPr txBox="1"/>
          <p:nvPr/>
        </p:nvSpPr>
        <p:spPr>
          <a:xfrm>
            <a:off x="1068760" y="5027265"/>
            <a:ext cx="5586413" cy="615950"/>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在单个芯片中部署多个处理器及互联结构</a:t>
            </a:r>
          </a:p>
          <a:p>
            <a:pPr>
              <a:lnSpc>
                <a:spcPts val="2089"/>
              </a:lnSpc>
              <a:spcBef>
                <a:spcPts val="55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IJGNPI+MicrosoftYaHei"/>
              </a:rPr>
              <a:t>在处理器芯片内多个线程并行执行</a:t>
            </a:r>
          </a:p>
        </p:txBody>
      </p:sp>
      <p:sp>
        <p:nvSpPr>
          <p:cNvPr id="302088" name="日期占位符 10"/>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B0B4427-1787-43C3-B371-4B0EA928A4AE}" type="datetime1">
              <a:rPr lang="zh-CN" altLang="en-US" sz="1200" smtClean="0"/>
              <a:pPr>
                <a:spcBef>
                  <a:spcPct val="0"/>
                </a:spcBef>
                <a:buFontTx/>
                <a:buNone/>
              </a:pPr>
              <a:t>2021/9/4</a:t>
            </a:fld>
            <a:endParaRPr lang="en-US" altLang="zh-CN" sz="1200" smtClean="0"/>
          </a:p>
        </p:txBody>
      </p:sp>
      <p:sp>
        <p:nvSpPr>
          <p:cNvPr id="302089" name="页脚占位符 1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2090" name="灯片编号占位符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837397FE-594B-4497-AC9C-A86F1550AA7C}" type="slidenum">
              <a:rPr lang="en-US" altLang="zh-CN" sz="1200" smtClean="0"/>
              <a:pPr>
                <a:spcBef>
                  <a:spcPct val="0"/>
                </a:spcBef>
                <a:buFontTx/>
                <a:buNone/>
              </a:pPr>
              <a:t>193</a:t>
            </a:fld>
            <a:endParaRPr lang="en-US" altLang="zh-CN" sz="1200" smtClean="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7544" y="1024773"/>
            <a:ext cx="10007600" cy="628377"/>
          </a:xfrm>
          <a:prstGeom prst="rect">
            <a:avLst/>
          </a:prstGeom>
        </p:spPr>
        <p:txBody>
          <a:bodyPr lIns="0" tIns="0" rIns="0" bIns="0">
            <a:spAutoFit/>
          </a:bodyPr>
          <a:lstStyle/>
          <a:p>
            <a:pPr>
              <a:lnSpc>
                <a:spcPts val="2300"/>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spc="-11" dirty="0">
                <a:solidFill>
                  <a:srgbClr val="000000"/>
                </a:solidFill>
                <a:latin typeface="微软雅黑" panose="020B0503020204020204" pitchFamily="34" charset="-122"/>
                <a:ea typeface="微软雅黑" panose="020B0503020204020204" pitchFamily="34" charset="-122"/>
                <a:cs typeface="JDQINB+MicrosoftYaHei-Bold"/>
              </a:rPr>
              <a:t>在过去的50年，Moore’s</a:t>
            </a:r>
            <a:r>
              <a:rPr sz="1800" dirty="0">
                <a:solidFill>
                  <a:srgbClr val="000000"/>
                </a:solidFill>
                <a:latin typeface="微软雅黑" panose="020B0503020204020204" pitchFamily="34" charset="-122"/>
                <a:ea typeface="微软雅黑" panose="020B0503020204020204" pitchFamily="34" charset="-122"/>
                <a:cs typeface="JDQINB+MicrosoftYaHei-Bold"/>
              </a:rPr>
              <a:t> law和Dennard scaling(登纳德缩放比例定律)</a:t>
            </a:r>
          </a:p>
          <a:p>
            <a:pPr marL="342899">
              <a:lnSpc>
                <a:spcPts val="2300"/>
              </a:lnSpc>
              <a:spcBef>
                <a:spcPts val="31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JDQINB+MicrosoftYaHei-Bold"/>
              </a:rPr>
              <a:t>主宰着芯片产业的发展</a:t>
            </a:r>
          </a:p>
        </p:txBody>
      </p:sp>
      <p:sp>
        <p:nvSpPr>
          <p:cNvPr id="4" name="object 4"/>
          <p:cNvSpPr txBox="1"/>
          <p:nvPr/>
        </p:nvSpPr>
        <p:spPr>
          <a:xfrm>
            <a:off x="924744" y="1686761"/>
            <a:ext cx="9683750" cy="1064394"/>
          </a:xfrm>
          <a:prstGeom prst="rect">
            <a:avLst/>
          </a:prstGeom>
        </p:spPr>
        <p:txBody>
          <a:bodyPr lIns="0" tIns="0" rIns="0" bIns="0">
            <a:spAutoFit/>
          </a:bodyPr>
          <a:lstStyle/>
          <a:p>
            <a:pPr>
              <a:lnSpc>
                <a:spcPts val="2300"/>
              </a:lnSpc>
              <a:spcBef>
                <a:spcPts val="0"/>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Moore 65年预测：晶体管数量随着尺寸缩小按接近平方关系增长</a:t>
            </a:r>
          </a:p>
          <a:p>
            <a:pPr>
              <a:lnSpc>
                <a:spcPts val="2300"/>
              </a:lnSpc>
              <a:spcBef>
                <a:spcPts val="71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Dennard 74年预测：晶体管尺寸变小，功耗会同比变小（相同面积下功耗不变）</a:t>
            </a:r>
          </a:p>
          <a:p>
            <a:pPr>
              <a:lnSpc>
                <a:spcPts val="2300"/>
              </a:lnSpc>
              <a:spcBef>
                <a:spcPts val="71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工艺技术的进步可在不改变软件模型的情况下，持续地提高系统性能/能耗比</a:t>
            </a:r>
          </a:p>
        </p:txBody>
      </p:sp>
      <p:sp>
        <p:nvSpPr>
          <p:cNvPr id="5" name="object 5"/>
          <p:cNvSpPr txBox="1"/>
          <p:nvPr/>
        </p:nvSpPr>
        <p:spPr>
          <a:xfrm>
            <a:off x="467544" y="2896606"/>
            <a:ext cx="6491287" cy="1846659"/>
          </a:xfrm>
          <a:prstGeom prst="rect">
            <a:avLst/>
          </a:prstGeom>
        </p:spPr>
        <p:txBody>
          <a:bodyPr lIns="0" tIns="0" rIns="0" bIns="0">
            <a:spAutoFit/>
          </a:bodyPr>
          <a:lstStyle/>
          <a:p>
            <a:pPr>
              <a:lnSpc>
                <a:spcPts val="2300"/>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最近10年间，工艺技术的发展受到了很大制约</a:t>
            </a:r>
          </a:p>
          <a:p>
            <a:pPr marL="457200">
              <a:lnSpc>
                <a:spcPts val="2300"/>
              </a:lnSpc>
              <a:spcBef>
                <a:spcPts val="76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Dennard scaling over (supply voltage ~fixed)</a:t>
            </a:r>
          </a:p>
          <a:p>
            <a:pPr marL="457200">
              <a:lnSpc>
                <a:spcPts val="2300"/>
              </a:lnSpc>
              <a:spcBef>
                <a:spcPts val="71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spc="-23" dirty="0">
                <a:solidFill>
                  <a:srgbClr val="000000"/>
                </a:solidFill>
                <a:latin typeface="微软雅黑" panose="020B0503020204020204" pitchFamily="34" charset="-122"/>
                <a:ea typeface="微软雅黑" panose="020B0503020204020204" pitchFamily="34" charset="-122"/>
                <a:cs typeface="IJGNPI+MicrosoftYaHei"/>
              </a:rPr>
              <a:t>Moore’s</a:t>
            </a:r>
            <a:r>
              <a:rPr sz="1600" spc="28" dirty="0">
                <a:solidFill>
                  <a:srgbClr val="000000"/>
                </a:solidFill>
                <a:latin typeface="微软雅黑" panose="020B0503020204020204" pitchFamily="34" charset="-122"/>
                <a:ea typeface="微软雅黑" panose="020B0503020204020204" pitchFamily="34" charset="-122"/>
                <a:cs typeface="IJGNPI+MicrosoftYaHei"/>
              </a:rPr>
              <a:t> </a:t>
            </a:r>
            <a:r>
              <a:rPr sz="1600" dirty="0">
                <a:solidFill>
                  <a:srgbClr val="000000"/>
                </a:solidFill>
                <a:latin typeface="微软雅黑" panose="020B0503020204020204" pitchFamily="34" charset="-122"/>
                <a:ea typeface="微软雅黑" panose="020B0503020204020204" pitchFamily="34" charset="-122"/>
                <a:cs typeface="IJGNPI+MicrosoftYaHei"/>
              </a:rPr>
              <a:t>Law (cost/transistor) over?</a:t>
            </a:r>
          </a:p>
          <a:p>
            <a:pPr marL="457200">
              <a:lnSpc>
                <a:spcPts val="2300"/>
              </a:lnSpc>
              <a:spcBef>
                <a:spcPts val="71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Energy</a:t>
            </a:r>
            <a:r>
              <a:rPr sz="1600" spc="10" dirty="0">
                <a:solidFill>
                  <a:srgbClr val="000000"/>
                </a:solidFill>
                <a:latin typeface="微软雅黑" panose="020B0503020204020204" pitchFamily="34" charset="-122"/>
                <a:ea typeface="微软雅黑" panose="020B0503020204020204" pitchFamily="34" charset="-122"/>
                <a:cs typeface="IJGNPI+MicrosoftYaHei"/>
              </a:rPr>
              <a:t> </a:t>
            </a:r>
            <a:r>
              <a:rPr sz="1600" dirty="0">
                <a:solidFill>
                  <a:srgbClr val="000000"/>
                </a:solidFill>
                <a:latin typeface="微软雅黑" panose="020B0503020204020204" pitchFamily="34" charset="-122"/>
                <a:ea typeface="微软雅黑" panose="020B0503020204020204" pitchFamily="34" charset="-122"/>
                <a:cs typeface="IJGNPI+MicrosoftYaHei"/>
              </a:rPr>
              <a:t>efficiency constrains everything</a:t>
            </a:r>
          </a:p>
          <a:p>
            <a:pPr marL="457200">
              <a:lnSpc>
                <a:spcPts val="2300"/>
              </a:lnSpc>
              <a:spcBef>
                <a:spcPts val="71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a:t>
            </a:r>
          </a:p>
        </p:txBody>
      </p:sp>
      <p:sp>
        <p:nvSpPr>
          <p:cNvPr id="6" name="object 6"/>
          <p:cNvSpPr txBox="1"/>
          <p:nvPr/>
        </p:nvSpPr>
        <p:spPr>
          <a:xfrm>
            <a:off x="467544" y="4716940"/>
            <a:ext cx="5945187" cy="294953"/>
          </a:xfrm>
          <a:prstGeom prst="rect">
            <a:avLst/>
          </a:prstGeom>
        </p:spPr>
        <p:txBody>
          <a:bodyPr lIns="0" tIns="0" rIns="0" bIns="0">
            <a:spAutoFit/>
          </a:bodyPr>
          <a:lstStyle/>
          <a:p>
            <a:pPr>
              <a:lnSpc>
                <a:spcPts val="2300"/>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功耗问题成为系统结构设计必须考虑的问题</a:t>
            </a:r>
          </a:p>
        </p:txBody>
      </p:sp>
      <p:sp>
        <p:nvSpPr>
          <p:cNvPr id="7" name="object 7"/>
          <p:cNvSpPr txBox="1"/>
          <p:nvPr/>
        </p:nvSpPr>
        <p:spPr>
          <a:xfrm>
            <a:off x="467544" y="5053370"/>
            <a:ext cx="3106737" cy="692497"/>
          </a:xfrm>
          <a:prstGeom prst="rect">
            <a:avLst/>
          </a:prstGeom>
        </p:spPr>
        <p:txBody>
          <a:bodyPr lIns="0" tIns="0" rIns="0" bIns="0">
            <a:spAutoFit/>
          </a:bodyPr>
          <a:lstStyle/>
          <a:p>
            <a:pPr>
              <a:lnSpc>
                <a:spcPts val="2300"/>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软件设计者必须考虑:</a:t>
            </a:r>
          </a:p>
          <a:p>
            <a:pPr marL="457200">
              <a:lnSpc>
                <a:spcPts val="2300"/>
              </a:lnSpc>
              <a:spcBef>
                <a:spcPts val="764"/>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spc="-10" dirty="0">
                <a:solidFill>
                  <a:srgbClr val="000000"/>
                </a:solidFill>
                <a:latin typeface="微软雅黑" panose="020B0503020204020204" pitchFamily="34" charset="-122"/>
                <a:ea typeface="微软雅黑" panose="020B0503020204020204" pitchFamily="34" charset="-122"/>
                <a:cs typeface="IJGNPI+MicrosoftYaHei"/>
              </a:rPr>
              <a:t>Parallel</a:t>
            </a:r>
            <a:r>
              <a:rPr sz="1600" spc="12" dirty="0">
                <a:solidFill>
                  <a:srgbClr val="000000"/>
                </a:solidFill>
                <a:latin typeface="微软雅黑" panose="020B0503020204020204" pitchFamily="34" charset="-122"/>
                <a:ea typeface="微软雅黑" panose="020B0503020204020204" pitchFamily="34" charset="-122"/>
                <a:cs typeface="IJGNPI+MicrosoftYaHei"/>
              </a:rPr>
              <a:t> </a:t>
            </a:r>
            <a:r>
              <a:rPr sz="1600" dirty="0">
                <a:solidFill>
                  <a:srgbClr val="000000"/>
                </a:solidFill>
                <a:latin typeface="微软雅黑" panose="020B0503020204020204" pitchFamily="34" charset="-122"/>
                <a:ea typeface="微软雅黑" panose="020B0503020204020204" pitchFamily="34" charset="-122"/>
                <a:cs typeface="IJGNPI+MicrosoftYaHei"/>
              </a:rPr>
              <a:t>systems</a:t>
            </a:r>
          </a:p>
        </p:txBody>
      </p:sp>
      <p:sp>
        <p:nvSpPr>
          <p:cNvPr id="8" name="object 8"/>
          <p:cNvSpPr txBox="1"/>
          <p:nvPr/>
        </p:nvSpPr>
        <p:spPr>
          <a:xfrm>
            <a:off x="924744" y="5702180"/>
            <a:ext cx="3341687" cy="294953"/>
          </a:xfrm>
          <a:prstGeom prst="rect">
            <a:avLst/>
          </a:prstGeom>
        </p:spPr>
        <p:txBody>
          <a:bodyPr lIns="0" tIns="0" rIns="0" bIns="0">
            <a:spAutoFit/>
          </a:bodyPr>
          <a:lstStyle/>
          <a:p>
            <a:pPr>
              <a:lnSpc>
                <a:spcPts val="2300"/>
              </a:lnSpc>
              <a:spcBef>
                <a:spcPts val="0"/>
              </a:spcBef>
              <a:spcAft>
                <a:spcPts val="0"/>
              </a:spcAft>
              <a:defRPr/>
            </a:pPr>
            <a:r>
              <a:rPr sz="1600" dirty="0">
                <a:solidFill>
                  <a:srgbClr val="000000"/>
                </a:solidFill>
                <a:latin typeface="微软雅黑" panose="020B0503020204020204" pitchFamily="34" charset="-122"/>
                <a:ea typeface="微软雅黑" panose="020B0503020204020204" pitchFamily="34" charset="-122"/>
                <a:cs typeface="LHSQFD+ArialMT"/>
              </a:rPr>
              <a:t>–</a:t>
            </a:r>
            <a:r>
              <a:rPr sz="1600" spc="748" dirty="0">
                <a:solidFill>
                  <a:srgbClr val="000000"/>
                </a:solidFill>
                <a:latin typeface="微软雅黑" panose="020B0503020204020204" pitchFamily="34" charset="-122"/>
                <a:ea typeface="微软雅黑" panose="020B0503020204020204" pitchFamily="34" charset="-122"/>
                <a:cs typeface="LHSQFD+ArialMT"/>
              </a:rPr>
              <a:t> </a:t>
            </a:r>
            <a:r>
              <a:rPr sz="1600" dirty="0">
                <a:solidFill>
                  <a:srgbClr val="000000"/>
                </a:solidFill>
                <a:latin typeface="微软雅黑" panose="020B0503020204020204" pitchFamily="34" charset="-122"/>
                <a:ea typeface="微软雅黑" panose="020B0503020204020204" pitchFamily="34" charset="-122"/>
                <a:cs typeface="IJGNPI+MicrosoftYaHei"/>
              </a:rPr>
              <a:t>Heterogeneous systems</a:t>
            </a:r>
          </a:p>
        </p:txBody>
      </p:sp>
      <p:sp>
        <p:nvSpPr>
          <p:cNvPr id="303112" name="日期占位符 10"/>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04F631E-9A04-41D3-B275-514AE842244F}" type="datetime1">
              <a:rPr lang="zh-CN" altLang="en-US" sz="1200" smtClean="0"/>
              <a:pPr>
                <a:spcBef>
                  <a:spcPct val="0"/>
                </a:spcBef>
                <a:buFontTx/>
                <a:buNone/>
              </a:pPr>
              <a:t>2021/9/4</a:t>
            </a:fld>
            <a:endParaRPr lang="en-US" altLang="zh-CN" sz="1200" smtClean="0"/>
          </a:p>
        </p:txBody>
      </p:sp>
      <p:sp>
        <p:nvSpPr>
          <p:cNvPr id="303113" name="页脚占位符 1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3114" name="灯片编号占位符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E2023C68-D5EE-4837-A161-DC27C0BDBAA5}" type="slidenum">
              <a:rPr lang="en-US" altLang="zh-CN" sz="1200" smtClean="0"/>
              <a:pPr>
                <a:spcBef>
                  <a:spcPct val="0"/>
                </a:spcBef>
                <a:buFontTx/>
                <a:buNone/>
              </a:pPr>
              <a:t>194</a:t>
            </a:fld>
            <a:endParaRPr lang="en-US" altLang="zh-CN" sz="1200" smtClean="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1963" y="1127125"/>
            <a:ext cx="8323262" cy="577850"/>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Old </a:t>
            </a:r>
            <a:r>
              <a:rPr sz="1800" dirty="0">
                <a:solidFill>
                  <a:srgbClr val="FF0000"/>
                </a:solidFill>
                <a:latin typeface="微软雅黑" panose="020B0503020204020204" pitchFamily="34" charset="-122"/>
                <a:ea typeface="微软雅黑" panose="020B0503020204020204" pitchFamily="34" charset="-122"/>
                <a:cs typeface="HDEJCB+TimesNewRomanPS-BoldMT"/>
              </a:rPr>
              <a:t>C</a:t>
            </a:r>
            <a:r>
              <a:rPr sz="1800" dirty="0">
                <a:solidFill>
                  <a:srgbClr val="000000"/>
                </a:solidFill>
                <a:latin typeface="微软雅黑" panose="020B0503020204020204" pitchFamily="34" charset="-122"/>
                <a:ea typeface="微软雅黑" panose="020B0503020204020204" pitchFamily="34" charset="-122"/>
                <a:cs typeface="HDEJCB+TimesNewRomanPS-BoldMT"/>
              </a:rPr>
              <a:t>onventional </a:t>
            </a:r>
            <a:r>
              <a:rPr sz="1800" dirty="0">
                <a:solidFill>
                  <a:srgbClr val="FF0000"/>
                </a:solidFill>
                <a:latin typeface="微软雅黑" panose="020B0503020204020204" pitchFamily="34" charset="-122"/>
                <a:ea typeface="微软雅黑" panose="020B0503020204020204" pitchFamily="34" charset="-122"/>
                <a:cs typeface="HDEJCB+TimesNewRomanPS-BoldMT"/>
              </a:rPr>
              <a:t>W</a:t>
            </a:r>
            <a:r>
              <a:rPr sz="1800" dirty="0">
                <a:solidFill>
                  <a:srgbClr val="000000"/>
                </a:solidFill>
                <a:latin typeface="微软雅黑" panose="020B0503020204020204" pitchFamily="34" charset="-122"/>
                <a:ea typeface="微软雅黑" panose="020B0503020204020204" pitchFamily="34" charset="-122"/>
                <a:cs typeface="HDEJCB+TimesNewRomanPS-BoldMT"/>
              </a:rPr>
              <a:t>isdom: Power</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is free,</a:t>
            </a:r>
            <a:r>
              <a:rPr sz="1800" spc="-31" dirty="0">
                <a:solidFill>
                  <a:srgbClr val="000000"/>
                </a:solidFill>
                <a:latin typeface="微软雅黑" panose="020B0503020204020204" pitchFamily="34" charset="-122"/>
                <a:ea typeface="微软雅黑" panose="020B0503020204020204" pitchFamily="34" charset="-122"/>
                <a:cs typeface="HDEJCB+TimesNewRomanPS-BoldMT"/>
              </a:rPr>
              <a:t> </a:t>
            </a:r>
            <a:r>
              <a:rPr sz="1800" spc="-15" dirty="0">
                <a:solidFill>
                  <a:srgbClr val="000000"/>
                </a:solidFill>
                <a:latin typeface="微软雅黑" panose="020B0503020204020204" pitchFamily="34" charset="-122"/>
                <a:ea typeface="微软雅黑" panose="020B0503020204020204" pitchFamily="34" charset="-122"/>
                <a:cs typeface="HDEJCB+TimesNewRomanPS-BoldMT"/>
              </a:rPr>
              <a:t>Transistors</a:t>
            </a:r>
            <a:r>
              <a:rPr sz="1800" spc="15"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expensive</a:t>
            </a:r>
          </a:p>
          <a:p>
            <a:pPr>
              <a:lnSpc>
                <a:spcPts val="2089"/>
              </a:lnSpc>
              <a:spcBef>
                <a:spcPts val="31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New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“Power</a:t>
            </a:r>
            <a:r>
              <a:rPr sz="1800" spc="-37" dirty="0">
                <a:solidFill>
                  <a:srgbClr val="0066FF"/>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wall” </a:t>
            </a:r>
            <a:r>
              <a:rPr sz="1800" dirty="0">
                <a:solidFill>
                  <a:srgbClr val="000000"/>
                </a:solidFill>
                <a:latin typeface="微软雅黑" panose="020B0503020204020204" pitchFamily="34" charset="-122"/>
                <a:ea typeface="微软雅黑" panose="020B0503020204020204" pitchFamily="34" charset="-122"/>
                <a:cs typeface="HDEJCB+TimesNewRomanPS-BoldMT"/>
              </a:rPr>
              <a:t>Power</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expensive,</a:t>
            </a:r>
            <a:r>
              <a:rPr sz="1800" spc="-40" dirty="0">
                <a:solidFill>
                  <a:srgbClr val="000000"/>
                </a:solidFill>
                <a:latin typeface="微软雅黑" panose="020B0503020204020204" pitchFamily="34" charset="-122"/>
                <a:ea typeface="微软雅黑" panose="020B0503020204020204" pitchFamily="34" charset="-122"/>
                <a:cs typeface="HDEJCB+TimesNewRomanPS-BoldMT"/>
              </a:rPr>
              <a:t> </a:t>
            </a:r>
            <a:r>
              <a:rPr sz="1800" spc="-15" dirty="0">
                <a:solidFill>
                  <a:srgbClr val="000000"/>
                </a:solidFill>
                <a:latin typeface="微软雅黑" panose="020B0503020204020204" pitchFamily="34" charset="-122"/>
                <a:ea typeface="微软雅黑" panose="020B0503020204020204" pitchFamily="34" charset="-122"/>
                <a:cs typeface="HDEJCB+TimesNewRomanPS-BoldMT"/>
              </a:rPr>
              <a:t>Transistors</a:t>
            </a:r>
            <a:r>
              <a:rPr sz="1800" spc="15" dirty="0">
                <a:solidFill>
                  <a:srgbClr val="000000"/>
                </a:solidFill>
                <a:latin typeface="微软雅黑" panose="020B0503020204020204" pitchFamily="34" charset="-122"/>
                <a:ea typeface="微软雅黑" panose="020B0503020204020204" pitchFamily="34" charset="-122"/>
                <a:cs typeface="HDEJCB+TimesNewRomanPS-BoldMT"/>
              </a:rPr>
              <a:t> </a:t>
            </a:r>
            <a:r>
              <a:rPr sz="1800" spc="-11" dirty="0">
                <a:solidFill>
                  <a:srgbClr val="000000"/>
                </a:solidFill>
                <a:latin typeface="微软雅黑" panose="020B0503020204020204" pitchFamily="34" charset="-122"/>
                <a:ea typeface="微软雅黑" panose="020B0503020204020204" pitchFamily="34" charset="-122"/>
                <a:cs typeface="HDEJCB+TimesNewRomanPS-BoldMT"/>
              </a:rPr>
              <a:t>free</a:t>
            </a:r>
          </a:p>
        </p:txBody>
      </p:sp>
      <p:sp>
        <p:nvSpPr>
          <p:cNvPr id="4" name="object 4"/>
          <p:cNvSpPr txBox="1"/>
          <p:nvPr/>
        </p:nvSpPr>
        <p:spPr>
          <a:xfrm>
            <a:off x="461963" y="2051050"/>
            <a:ext cx="8245475" cy="807913"/>
          </a:xfrm>
          <a:prstGeom prst="rect">
            <a:avLst/>
          </a:prstGeom>
        </p:spPr>
        <p:txBody>
          <a:bodyPr wrap="square"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Old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通过编译、体系结构创新来增加指令级并行</a:t>
            </a:r>
            <a:r>
              <a:rPr sz="1800" spc="-95" dirty="0">
                <a:solidFill>
                  <a:srgbClr val="000000"/>
                </a:solidFill>
                <a:latin typeface="微软雅黑" panose="020B0503020204020204" pitchFamily="34" charset="-122"/>
                <a:ea typeface="微软雅黑" panose="020B0503020204020204" pitchFamily="34" charset="-122"/>
                <a:cs typeface="JDQINB+MicrosoftYaHei-Bold"/>
              </a:rPr>
              <a:t> </a:t>
            </a:r>
            <a:r>
              <a:rPr sz="1800" spc="-14" dirty="0">
                <a:solidFill>
                  <a:srgbClr val="000000"/>
                </a:solidFill>
                <a:latin typeface="微软雅黑" panose="020B0503020204020204" pitchFamily="34" charset="-122"/>
                <a:ea typeface="微软雅黑" panose="020B0503020204020204" pitchFamily="34" charset="-122"/>
                <a:cs typeface="HDEJCB+TimesNewRomanPS-BoldMT"/>
              </a:rPr>
              <a:t>(Out-of-order</a:t>
            </a:r>
            <a:r>
              <a:rPr sz="1800" spc="-14" dirty="0" smtClean="0">
                <a:solidFill>
                  <a:srgbClr val="000000"/>
                </a:solidFill>
                <a:latin typeface="微软雅黑" panose="020B0503020204020204" pitchFamily="34" charset="-122"/>
                <a:ea typeface="微软雅黑" panose="020B0503020204020204" pitchFamily="34" charset="-122"/>
                <a:cs typeface="HDEJCB+TimesNewRomanPS-BoldMT"/>
              </a:rPr>
              <a:t>,</a:t>
            </a:r>
            <a:r>
              <a:rPr lang="en-US" altLang="zh-CN" sz="1800" dirty="0">
                <a:solidFill>
                  <a:srgbClr val="000000"/>
                </a:solidFill>
                <a:latin typeface="微软雅黑" panose="020B0503020204020204" pitchFamily="34" charset="-122"/>
                <a:ea typeface="微软雅黑" panose="020B0503020204020204" pitchFamily="34" charset="-122"/>
                <a:cs typeface="HDEJCB+TimesNewRomanPS-BoldMT"/>
              </a:rPr>
              <a:t> </a:t>
            </a:r>
            <a:endParaRPr lang="en-US" altLang="zh-CN" sz="1800" dirty="0" smtClean="0">
              <a:solidFill>
                <a:srgbClr val="000000"/>
              </a:solidFill>
              <a:latin typeface="微软雅黑" panose="020B0503020204020204" pitchFamily="34" charset="-122"/>
              <a:ea typeface="微软雅黑" panose="020B0503020204020204" pitchFamily="34" charset="-122"/>
              <a:cs typeface="HDEJCB+TimesNewRomanPS-BoldMT"/>
            </a:endParaRPr>
          </a:p>
          <a:p>
            <a:pPr>
              <a:lnSpc>
                <a:spcPts val="2089"/>
              </a:lnSpc>
              <a:spcBef>
                <a:spcPts val="0"/>
              </a:spcBef>
              <a:spcAft>
                <a:spcPts val="0"/>
              </a:spcAft>
              <a:defRPr/>
            </a:pPr>
            <a:r>
              <a:rPr lang="en-US" altLang="zh-CN" sz="1800" dirty="0">
                <a:solidFill>
                  <a:srgbClr val="000000"/>
                </a:solidFill>
                <a:latin typeface="微软雅黑" panose="020B0503020204020204" pitchFamily="34" charset="-122"/>
                <a:ea typeface="微软雅黑" panose="020B0503020204020204" pitchFamily="34" charset="-122"/>
                <a:cs typeface="HDEJCB+TimesNewRomanPS-BoldMT"/>
              </a:rPr>
              <a:t> </a:t>
            </a:r>
            <a:r>
              <a:rPr lang="en-US" altLang="zh-CN" sz="1800" dirty="0" smtClean="0">
                <a:solidFill>
                  <a:srgbClr val="000000"/>
                </a:solidFill>
                <a:latin typeface="微软雅黑" panose="020B0503020204020204" pitchFamily="34" charset="-122"/>
                <a:ea typeface="微软雅黑" panose="020B0503020204020204" pitchFamily="34" charset="-122"/>
                <a:cs typeface="HDEJCB+TimesNewRomanPS-BoldMT"/>
              </a:rPr>
              <a:t>        speculation</a:t>
            </a:r>
            <a:r>
              <a:rPr lang="en-US" altLang="zh-CN" sz="1800" dirty="0">
                <a:solidFill>
                  <a:srgbClr val="000000"/>
                </a:solidFill>
                <a:latin typeface="微软雅黑" panose="020B0503020204020204" pitchFamily="34" charset="-122"/>
                <a:ea typeface="微软雅黑" panose="020B0503020204020204" pitchFamily="34" charset="-122"/>
                <a:cs typeface="HDEJCB+TimesNewRomanPS-BoldMT"/>
              </a:rPr>
              <a:t>,</a:t>
            </a:r>
            <a:r>
              <a:rPr lang="en-US" altLang="zh-CN" sz="1800" spc="-40" dirty="0">
                <a:solidFill>
                  <a:srgbClr val="000000"/>
                </a:solidFill>
                <a:latin typeface="微软雅黑" panose="020B0503020204020204" pitchFamily="34" charset="-122"/>
                <a:ea typeface="微软雅黑" panose="020B0503020204020204" pitchFamily="34" charset="-122"/>
                <a:cs typeface="HDEJCB+TimesNewRomanPS-BoldMT"/>
              </a:rPr>
              <a:t> </a:t>
            </a:r>
            <a:r>
              <a:rPr lang="en-US" altLang="zh-CN" sz="1800" spc="-36" dirty="0">
                <a:solidFill>
                  <a:srgbClr val="000000"/>
                </a:solidFill>
                <a:latin typeface="微软雅黑" panose="020B0503020204020204" pitchFamily="34" charset="-122"/>
                <a:ea typeface="微软雅黑" panose="020B0503020204020204" pitchFamily="34" charset="-122"/>
                <a:cs typeface="HDEJCB+TimesNewRomanPS-BoldMT"/>
              </a:rPr>
              <a:t>VLIW,</a:t>
            </a:r>
            <a:r>
              <a:rPr lang="en-US" altLang="zh-CN" sz="1800" spc="36" dirty="0">
                <a:solidFill>
                  <a:srgbClr val="000000"/>
                </a:solidFill>
                <a:latin typeface="微软雅黑" panose="020B0503020204020204" pitchFamily="34" charset="-122"/>
                <a:ea typeface="微软雅黑" panose="020B0503020204020204" pitchFamily="34" charset="-122"/>
                <a:cs typeface="HDEJCB+TimesNewRomanPS-BoldMT"/>
              </a:rPr>
              <a:t> </a:t>
            </a:r>
            <a:r>
              <a:rPr lang="en-US" altLang="zh-CN" sz="1800" dirty="0">
                <a:solidFill>
                  <a:srgbClr val="000000"/>
                </a:solidFill>
                <a:latin typeface="微软雅黑" panose="020B0503020204020204" pitchFamily="34" charset="-122"/>
                <a:ea typeface="微软雅黑" panose="020B0503020204020204" pitchFamily="34" charset="-122"/>
                <a:cs typeface="HDEJCB+TimesNewRomanPS-BoldMT"/>
              </a:rPr>
              <a:t>…)</a:t>
            </a:r>
          </a:p>
          <a:p>
            <a:pPr>
              <a:lnSpc>
                <a:spcPts val="2089"/>
              </a:lnSpc>
              <a:spcBef>
                <a:spcPts val="0"/>
              </a:spcBef>
              <a:spcAft>
                <a:spcPts val="0"/>
              </a:spcAft>
              <a:defRPr/>
            </a:pPr>
            <a:endParaRPr sz="1800" spc="-14" dirty="0">
              <a:solidFill>
                <a:srgbClr val="000000"/>
              </a:solidFill>
              <a:latin typeface="微软雅黑" panose="020B0503020204020204" pitchFamily="34" charset="-122"/>
              <a:ea typeface="微软雅黑" panose="020B0503020204020204" pitchFamily="34" charset="-122"/>
              <a:cs typeface="HDEJCB+TimesNewRomanPS-BoldMT"/>
            </a:endParaRPr>
          </a:p>
        </p:txBody>
      </p:sp>
      <p:sp>
        <p:nvSpPr>
          <p:cNvPr id="6" name="object 6"/>
          <p:cNvSpPr txBox="1"/>
          <p:nvPr/>
        </p:nvSpPr>
        <p:spPr>
          <a:xfrm>
            <a:off x="461963" y="2600325"/>
            <a:ext cx="7192962" cy="268288"/>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New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“ILP</a:t>
            </a:r>
            <a:r>
              <a:rPr sz="1800" spc="-117" dirty="0">
                <a:solidFill>
                  <a:srgbClr val="0066FF"/>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wall” </a:t>
            </a:r>
            <a:r>
              <a:rPr sz="1800" dirty="0">
                <a:solidFill>
                  <a:srgbClr val="000000"/>
                </a:solidFill>
                <a:latin typeface="微软雅黑" panose="020B0503020204020204" pitchFamily="34" charset="-122"/>
                <a:ea typeface="微软雅黑" panose="020B0503020204020204" pitchFamily="34" charset="-122"/>
                <a:cs typeface="JDQINB+MicrosoftYaHei-Bold"/>
              </a:rPr>
              <a:t>挖掘指令级并行的收益越来越小</a:t>
            </a:r>
          </a:p>
        </p:txBody>
      </p:sp>
      <p:sp>
        <p:nvSpPr>
          <p:cNvPr id="7" name="object 7"/>
          <p:cNvSpPr txBox="1"/>
          <p:nvPr/>
        </p:nvSpPr>
        <p:spPr>
          <a:xfrm>
            <a:off x="461963" y="3209925"/>
            <a:ext cx="5975350" cy="268288"/>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Old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乘法器速度较慢，访存速度比较快</a:t>
            </a:r>
          </a:p>
        </p:txBody>
      </p:sp>
      <p:sp>
        <p:nvSpPr>
          <p:cNvPr id="8" name="object 8"/>
          <p:cNvSpPr txBox="1"/>
          <p:nvPr/>
        </p:nvSpPr>
        <p:spPr>
          <a:xfrm>
            <a:off x="461963" y="3514725"/>
            <a:ext cx="8086725" cy="268288"/>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New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“Memory wall” </a:t>
            </a:r>
            <a:r>
              <a:rPr sz="1800" dirty="0">
                <a:solidFill>
                  <a:srgbClr val="000000"/>
                </a:solidFill>
                <a:latin typeface="微软雅黑" panose="020B0503020204020204" pitchFamily="34" charset="-122"/>
                <a:ea typeface="微软雅黑" panose="020B0503020204020204" pitchFamily="34" charset="-122"/>
                <a:cs typeface="JDQINB+MicrosoftYaHei-Bold"/>
              </a:rPr>
              <a:t>乘法器速度提升了，访存成为瓶颈</a:t>
            </a:r>
          </a:p>
        </p:txBody>
      </p:sp>
      <p:sp>
        <p:nvSpPr>
          <p:cNvPr id="9" name="object 9"/>
          <p:cNvSpPr txBox="1"/>
          <p:nvPr/>
        </p:nvSpPr>
        <p:spPr>
          <a:xfrm>
            <a:off x="804863" y="3749675"/>
            <a:ext cx="7246937" cy="268288"/>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HDEJCB+TimesNewRomanPS-BoldMT"/>
              </a:rPr>
              <a:t>(200 clock cycles to DRAM </a:t>
            </a:r>
            <a:r>
              <a:rPr sz="1800" spc="-18" dirty="0">
                <a:solidFill>
                  <a:srgbClr val="000000"/>
                </a:solidFill>
                <a:latin typeface="微软雅黑" panose="020B0503020204020204" pitchFamily="34" charset="-122"/>
                <a:ea typeface="微软雅黑" panose="020B0503020204020204" pitchFamily="34" charset="-122"/>
                <a:cs typeface="HDEJCB+TimesNewRomanPS-BoldMT"/>
              </a:rPr>
              <a:t>memory,</a:t>
            </a:r>
            <a:r>
              <a:rPr sz="1800" spc="18"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4 clocks for</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multiply)</a:t>
            </a:r>
          </a:p>
        </p:txBody>
      </p:sp>
      <p:sp>
        <p:nvSpPr>
          <p:cNvPr id="10" name="object 10"/>
          <p:cNvSpPr txBox="1"/>
          <p:nvPr/>
        </p:nvSpPr>
        <p:spPr>
          <a:xfrm>
            <a:off x="461963" y="4367213"/>
            <a:ext cx="8245475" cy="885825"/>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Old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单处理器性能</a:t>
            </a:r>
            <a:r>
              <a:rPr sz="1800" dirty="0">
                <a:solidFill>
                  <a:srgbClr val="000000"/>
                </a:solidFill>
                <a:latin typeface="微软雅黑" panose="020B0503020204020204" pitchFamily="34" charset="-122"/>
                <a:ea typeface="微软雅黑" panose="020B0503020204020204" pitchFamily="34" charset="-122"/>
                <a:cs typeface="HDEJCB+TimesNewRomanPS-BoldMT"/>
              </a:rPr>
              <a:t>2X / 1.5 yrs</a:t>
            </a:r>
          </a:p>
          <a:p>
            <a:pPr>
              <a:lnSpc>
                <a:spcPts val="2089"/>
              </a:lnSpc>
              <a:spcBef>
                <a:spcPts val="24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1443"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New </a:t>
            </a:r>
            <a:r>
              <a:rPr sz="1800" spc="-37" dirty="0">
                <a:solidFill>
                  <a:srgbClr val="000000"/>
                </a:solidFill>
                <a:latin typeface="微软雅黑" panose="020B0503020204020204" pitchFamily="34" charset="-122"/>
                <a:ea typeface="微软雅黑" panose="020B0503020204020204" pitchFamily="34" charset="-122"/>
                <a:cs typeface="HDEJCB+TimesNewRomanPS-BoldMT"/>
              </a:rPr>
              <a:t>CW:</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Power</a:t>
            </a:r>
            <a:r>
              <a:rPr sz="1800" spc="-77" dirty="0">
                <a:solidFill>
                  <a:srgbClr val="0066FF"/>
                </a:solidFill>
                <a:latin typeface="微软雅黑" panose="020B0503020204020204" pitchFamily="34" charset="-122"/>
                <a:ea typeface="微软雅黑" panose="020B0503020204020204" pitchFamily="34" charset="-122"/>
                <a:cs typeface="HDEJCB+TimesNewRomanPS-BoldMT"/>
              </a:rPr>
              <a:t> </a:t>
            </a:r>
            <a:r>
              <a:rPr sz="1800" spc="-28" dirty="0">
                <a:solidFill>
                  <a:srgbClr val="0066FF"/>
                </a:solidFill>
                <a:latin typeface="微软雅黑" panose="020B0503020204020204" pitchFamily="34" charset="-122"/>
                <a:ea typeface="微软雅黑" panose="020B0503020204020204" pitchFamily="34" charset="-122"/>
                <a:cs typeface="HDEJCB+TimesNewRomanPS-BoldMT"/>
              </a:rPr>
              <a:t>Wall</a:t>
            </a:r>
            <a:r>
              <a:rPr sz="1800" spc="28" dirty="0">
                <a:solidFill>
                  <a:srgbClr val="0066FF"/>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ILP</a:t>
            </a:r>
            <a:r>
              <a:rPr sz="1800" spc="-158" dirty="0">
                <a:solidFill>
                  <a:srgbClr val="0066FF"/>
                </a:solidFill>
                <a:latin typeface="微软雅黑" panose="020B0503020204020204" pitchFamily="34" charset="-122"/>
                <a:ea typeface="微软雅黑" panose="020B0503020204020204" pitchFamily="34" charset="-122"/>
                <a:cs typeface="HDEJCB+TimesNewRomanPS-BoldMT"/>
              </a:rPr>
              <a:t> </a:t>
            </a:r>
            <a:r>
              <a:rPr sz="1800" spc="-28" dirty="0">
                <a:solidFill>
                  <a:srgbClr val="0066FF"/>
                </a:solidFill>
                <a:latin typeface="微软雅黑" panose="020B0503020204020204" pitchFamily="34" charset="-122"/>
                <a:ea typeface="微软雅黑" panose="020B0503020204020204" pitchFamily="34" charset="-122"/>
                <a:cs typeface="HDEJCB+TimesNewRomanPS-BoldMT"/>
              </a:rPr>
              <a:t>Wall</a:t>
            </a:r>
            <a:r>
              <a:rPr sz="1800" spc="28" dirty="0">
                <a:solidFill>
                  <a:srgbClr val="0066FF"/>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Memory</a:t>
            </a:r>
            <a:r>
              <a:rPr sz="1800" spc="-40" dirty="0">
                <a:solidFill>
                  <a:srgbClr val="0066FF"/>
                </a:solidFill>
                <a:latin typeface="微软雅黑" panose="020B0503020204020204" pitchFamily="34" charset="-122"/>
                <a:ea typeface="微软雅黑" panose="020B0503020204020204" pitchFamily="34" charset="-122"/>
                <a:cs typeface="HDEJCB+TimesNewRomanPS-BoldMT"/>
              </a:rPr>
              <a:t> </a:t>
            </a:r>
            <a:r>
              <a:rPr sz="1800" spc="-28" dirty="0">
                <a:solidFill>
                  <a:srgbClr val="0066FF"/>
                </a:solidFill>
                <a:latin typeface="微软雅黑" panose="020B0503020204020204" pitchFamily="34" charset="-122"/>
                <a:ea typeface="微软雅黑" panose="020B0503020204020204" pitchFamily="34" charset="-122"/>
                <a:cs typeface="HDEJCB+TimesNewRomanPS-BoldMT"/>
              </a:rPr>
              <a:t>Wall</a:t>
            </a:r>
            <a:r>
              <a:rPr sz="1800" spc="28" dirty="0">
                <a:solidFill>
                  <a:srgbClr val="0066FF"/>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66FF"/>
                </a:solidFill>
                <a:latin typeface="微软雅黑" panose="020B0503020204020204" pitchFamily="34" charset="-122"/>
                <a:ea typeface="微软雅黑" panose="020B0503020204020204" pitchFamily="34" charset="-122"/>
                <a:cs typeface="HDEJCB+TimesNewRomanPS-BoldMT"/>
              </a:rPr>
              <a:t>Brick</a:t>
            </a:r>
            <a:r>
              <a:rPr sz="1800" spc="-43" dirty="0">
                <a:solidFill>
                  <a:srgbClr val="0066FF"/>
                </a:solidFill>
                <a:latin typeface="微软雅黑" panose="020B0503020204020204" pitchFamily="34" charset="-122"/>
                <a:ea typeface="微软雅黑" panose="020B0503020204020204" pitchFamily="34" charset="-122"/>
                <a:cs typeface="HDEJCB+TimesNewRomanPS-BoldMT"/>
              </a:rPr>
              <a:t> </a:t>
            </a:r>
            <a:r>
              <a:rPr sz="1800" spc="-28" dirty="0">
                <a:solidFill>
                  <a:srgbClr val="0066FF"/>
                </a:solidFill>
                <a:latin typeface="微软雅黑" panose="020B0503020204020204" pitchFamily="34" charset="-122"/>
                <a:ea typeface="微软雅黑" panose="020B0503020204020204" pitchFamily="34" charset="-122"/>
                <a:cs typeface="HDEJCB+TimesNewRomanPS-BoldMT"/>
              </a:rPr>
              <a:t>Wall</a:t>
            </a:r>
          </a:p>
          <a:p>
            <a:pPr marL="457200">
              <a:lnSpc>
                <a:spcPts val="2089"/>
              </a:lnSpc>
              <a:spcBef>
                <a:spcPts val="38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LHSQFD+ArialMT"/>
              </a:rPr>
              <a:t>–</a:t>
            </a:r>
            <a:r>
              <a:rPr sz="1800" spc="582" dirty="0">
                <a:solidFill>
                  <a:srgbClr val="000000"/>
                </a:solidFill>
                <a:latin typeface="微软雅黑" panose="020B0503020204020204" pitchFamily="34" charset="-122"/>
                <a:ea typeface="微软雅黑" panose="020B0503020204020204" pitchFamily="34" charset="-122"/>
                <a:cs typeface="LHSQFD+ArialMT"/>
              </a:rPr>
              <a:t> </a:t>
            </a:r>
            <a:r>
              <a:rPr sz="1800" dirty="0">
                <a:solidFill>
                  <a:srgbClr val="000000"/>
                </a:solidFill>
                <a:latin typeface="微软雅黑" panose="020B0503020204020204" pitchFamily="34" charset="-122"/>
                <a:ea typeface="微软雅黑" panose="020B0503020204020204" pitchFamily="34" charset="-122"/>
                <a:cs typeface="JDQINB+MicrosoftYaHei-Bold"/>
              </a:rPr>
              <a:t>单处理器性能</a:t>
            </a:r>
            <a:r>
              <a:rPr sz="1800" spc="-95" dirty="0">
                <a:solidFill>
                  <a:srgbClr val="000000"/>
                </a:solidFill>
                <a:latin typeface="微软雅黑" panose="020B0503020204020204" pitchFamily="34" charset="-122"/>
                <a:ea typeface="微软雅黑" panose="020B0503020204020204" pitchFamily="34" charset="-122"/>
                <a:cs typeface="JDQINB+MicrosoftYaHei-Bold"/>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2X / 5(?) yrs</a:t>
            </a:r>
          </a:p>
        </p:txBody>
      </p:sp>
      <p:sp>
        <p:nvSpPr>
          <p:cNvPr id="304138" name="object 11"/>
          <p:cNvSpPr txBox="1">
            <a:spLocks noChangeArrowheads="1"/>
          </p:cNvSpPr>
          <p:nvPr/>
        </p:nvSpPr>
        <p:spPr bwMode="auto">
          <a:xfrm>
            <a:off x="804863" y="5281613"/>
            <a:ext cx="520858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088"/>
              </a:lnSpc>
              <a:spcBef>
                <a:spcPct val="0"/>
              </a:spcBef>
              <a:buFontTx/>
              <a:buNone/>
            </a:pPr>
            <a:r>
              <a:rPr lang="zh-CN" altLang="zh-CN" sz="1800" dirty="0">
                <a:solidFill>
                  <a:srgbClr val="000000"/>
                </a:solidFill>
                <a:latin typeface="微软雅黑" panose="020B0503020204020204" pitchFamily="34" charset="-122"/>
                <a:ea typeface="微软雅黑" panose="020B0503020204020204" pitchFamily="34" charset="-122"/>
                <a:cs typeface="VSNLRI+SymbolMT"/>
              </a:rPr>
              <a:t></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sz="1800" dirty="0">
                <a:solidFill>
                  <a:srgbClr val="000000"/>
                </a:solidFill>
                <a:latin typeface="微软雅黑" panose="020B0503020204020204" pitchFamily="34" charset="-122"/>
                <a:ea typeface="微软雅黑" panose="020B0503020204020204" pitchFamily="34" charset="-122"/>
                <a:cs typeface="JDQINB+MicrosoftYaHei-Bold"/>
              </a:rPr>
              <a:t>芯片设计的巨大变化</a:t>
            </a:r>
            <a:r>
              <a:rPr lang="zh-CN" altLang="zh-CN" sz="1800" dirty="0">
                <a:solidFill>
                  <a:srgbClr val="000000"/>
                </a:solidFill>
                <a:latin typeface="微软雅黑" panose="020B0503020204020204" pitchFamily="34" charset="-122"/>
                <a:ea typeface="微软雅黑" panose="020B0503020204020204" pitchFamily="34" charset="-122"/>
                <a:cs typeface="HDEJCB+TimesNewRomanPS-BoldMT"/>
              </a:rPr>
              <a:t>: multiple “cores”</a:t>
            </a:r>
          </a:p>
        </p:txBody>
      </p:sp>
      <p:sp>
        <p:nvSpPr>
          <p:cNvPr id="12" name="object 12"/>
          <p:cNvSpPr txBox="1"/>
          <p:nvPr/>
        </p:nvSpPr>
        <p:spPr>
          <a:xfrm>
            <a:off x="1376363" y="5557043"/>
            <a:ext cx="4368800" cy="269875"/>
          </a:xfrm>
          <a:prstGeom prst="rect">
            <a:avLst/>
          </a:prstGeom>
        </p:spPr>
        <p:txBody>
          <a:bodyPr lIns="0" tIns="0" rIns="0" bIns="0">
            <a:spAutoFit/>
          </a:bodyPr>
          <a:lstStyle/>
          <a:p>
            <a:pPr>
              <a:lnSpc>
                <a:spcPts val="2089"/>
              </a:lnSpc>
              <a:spcBef>
                <a:spcPts val="0"/>
              </a:spcBef>
              <a:spcAft>
                <a:spcPts val="0"/>
              </a:spcAft>
              <a:defRPr/>
            </a:pPr>
            <a:r>
              <a:rPr sz="1800" dirty="0">
                <a:solidFill>
                  <a:srgbClr val="000000"/>
                </a:solidFill>
                <a:latin typeface="微软雅黑" panose="020B0503020204020204" pitchFamily="34" charset="-122"/>
                <a:ea typeface="微软雅黑" panose="020B0503020204020204" pitchFamily="34" charset="-122"/>
                <a:cs typeface="HDEJCB+TimesNewRomanPS-BoldMT"/>
              </a:rPr>
              <a:t>(2X processors per</a:t>
            </a:r>
            <a:r>
              <a:rPr sz="1800" spc="-37" dirty="0">
                <a:solidFill>
                  <a:srgbClr val="000000"/>
                </a:solidFill>
                <a:latin typeface="微软雅黑" panose="020B0503020204020204" pitchFamily="34" charset="-122"/>
                <a:ea typeface="微软雅黑" panose="020B0503020204020204" pitchFamily="34" charset="-122"/>
                <a:cs typeface="HDEJCB+TimesNewRomanPS-BoldMT"/>
              </a:rPr>
              <a:t> </a:t>
            </a:r>
            <a:r>
              <a:rPr sz="1800" dirty="0">
                <a:solidFill>
                  <a:srgbClr val="000000"/>
                </a:solidFill>
                <a:latin typeface="微软雅黑" panose="020B0503020204020204" pitchFamily="34" charset="-122"/>
                <a:ea typeface="微软雅黑" panose="020B0503020204020204" pitchFamily="34" charset="-122"/>
                <a:cs typeface="HDEJCB+TimesNewRomanPS-BoldMT"/>
              </a:rPr>
              <a:t>chip / ~ 2 years)</a:t>
            </a:r>
          </a:p>
        </p:txBody>
      </p:sp>
      <p:sp>
        <p:nvSpPr>
          <p:cNvPr id="13" name="object 13"/>
          <p:cNvSpPr txBox="1"/>
          <p:nvPr/>
        </p:nvSpPr>
        <p:spPr>
          <a:xfrm>
            <a:off x="1376363" y="5895975"/>
            <a:ext cx="3767137" cy="320675"/>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LHSQFD+ArialMT"/>
              </a:rPr>
              <a:t>•</a:t>
            </a:r>
            <a:r>
              <a:rPr sz="2000" spc="293" dirty="0">
                <a:solidFill>
                  <a:srgbClr val="000000"/>
                </a:solidFill>
                <a:latin typeface="微软雅黑" panose="020B0503020204020204" pitchFamily="34" charset="-122"/>
                <a:ea typeface="微软雅黑" panose="020B0503020204020204" pitchFamily="34" charset="-122"/>
                <a:cs typeface="LHSQFD+ArialMT"/>
              </a:rPr>
              <a:t> </a:t>
            </a:r>
            <a:r>
              <a:rPr sz="2000" dirty="0">
                <a:solidFill>
                  <a:srgbClr val="000000"/>
                </a:solidFill>
                <a:latin typeface="微软雅黑" panose="020B0503020204020204" pitchFamily="34" charset="-122"/>
                <a:ea typeface="微软雅黑" panose="020B0503020204020204" pitchFamily="34" charset="-122"/>
                <a:cs typeface="IJGNPI+MicrosoftYaHei"/>
              </a:rPr>
              <a:t>越简单的处理器越节能</a:t>
            </a:r>
          </a:p>
        </p:txBody>
      </p:sp>
      <p:sp>
        <p:nvSpPr>
          <p:cNvPr id="304141" name="日期占位符 1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05F4E77-4F7E-4E57-9378-AFE9DE94194D}" type="datetime1">
              <a:rPr lang="zh-CN" altLang="en-US" sz="1200" smtClean="0"/>
              <a:pPr>
                <a:spcBef>
                  <a:spcPct val="0"/>
                </a:spcBef>
                <a:buFontTx/>
                <a:buNone/>
              </a:pPr>
              <a:t>2021/9/4</a:t>
            </a:fld>
            <a:endParaRPr lang="en-US" altLang="zh-CN" sz="1200" smtClean="0"/>
          </a:p>
        </p:txBody>
      </p:sp>
      <p:sp>
        <p:nvSpPr>
          <p:cNvPr id="304142" name="页脚占位符 1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4143"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9927989A-4492-49CF-8F09-D3FE6F3CF9DC}" type="slidenum">
              <a:rPr lang="en-US" altLang="zh-CN" sz="1200" smtClean="0"/>
              <a:pPr>
                <a:spcBef>
                  <a:spcPct val="0"/>
                </a:spcBef>
                <a:buFontTx/>
                <a:buNone/>
              </a:pPr>
              <a:t>195</a:t>
            </a:fld>
            <a:endParaRPr lang="en-US" altLang="zh-CN" sz="1200" smtClean="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标题 1"/>
          <p:cNvSpPr>
            <a:spLocks noGrp="1"/>
          </p:cNvSpPr>
          <p:nvPr>
            <p:ph type="title"/>
          </p:nvPr>
        </p:nvSpPr>
        <p:spPr/>
        <p:txBody>
          <a:bodyPr/>
          <a:lstStyle/>
          <a:p>
            <a:endParaRPr lang="zh-CN" altLang="en-US" smtClean="0"/>
          </a:p>
        </p:txBody>
      </p:sp>
      <p:sp>
        <p:nvSpPr>
          <p:cNvPr id="305155" name="文本占位符 2"/>
          <p:cNvSpPr>
            <a:spLocks noGrp="1"/>
          </p:cNvSpPr>
          <p:nvPr>
            <p:ph type="body" idx="1"/>
          </p:nvPr>
        </p:nvSpPr>
        <p:spPr/>
        <p:txBody>
          <a:bodyPr/>
          <a:lstStyle/>
          <a:p>
            <a:endParaRPr lang="zh-CN" altLang="en-US" smtClean="0"/>
          </a:p>
        </p:txBody>
      </p:sp>
      <p:sp>
        <p:nvSpPr>
          <p:cNvPr id="30515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53AADFB-8A19-49C7-9F55-8697D92532D5}" type="datetime1">
              <a:rPr lang="zh-CN" altLang="en-US" sz="1200" smtClean="0"/>
              <a:pPr>
                <a:spcBef>
                  <a:spcPct val="0"/>
                </a:spcBef>
                <a:buFontTx/>
                <a:buNone/>
              </a:pPr>
              <a:t>2021/9/4</a:t>
            </a:fld>
            <a:endParaRPr lang="en-US" altLang="zh-CN" sz="1200" smtClean="0"/>
          </a:p>
        </p:txBody>
      </p:sp>
      <p:sp>
        <p:nvSpPr>
          <p:cNvPr id="30515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51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F315BBE7-41F4-402B-B3E7-8C3B1D51B109}" type="slidenum">
              <a:rPr lang="en-US" altLang="zh-CN" sz="1200" smtClean="0"/>
              <a:pPr>
                <a:spcBef>
                  <a:spcPct val="0"/>
                </a:spcBef>
                <a:buFontTx/>
                <a:buNone/>
              </a:pPr>
              <a:t>196</a:t>
            </a:fld>
            <a:endParaRPr lang="en-US" altLang="zh-CN" sz="1200" smtClean="0"/>
          </a:p>
        </p:txBody>
      </p:sp>
      <p:pic>
        <p:nvPicPr>
          <p:cNvPr id="30515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638" y="476250"/>
            <a:ext cx="767715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标题 1"/>
          <p:cNvSpPr>
            <a:spLocks noGrp="1"/>
          </p:cNvSpPr>
          <p:nvPr>
            <p:ph type="title"/>
          </p:nvPr>
        </p:nvSpPr>
        <p:spPr/>
        <p:txBody>
          <a:bodyPr/>
          <a:lstStyle/>
          <a:p>
            <a:endParaRPr lang="zh-CN" altLang="en-US" smtClean="0"/>
          </a:p>
        </p:txBody>
      </p:sp>
      <p:sp>
        <p:nvSpPr>
          <p:cNvPr id="3061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64CD8DF-8494-408C-BEB9-365FD6ACBFA4}" type="datetime1">
              <a:rPr lang="zh-CN" altLang="en-US" sz="1200" smtClean="0"/>
              <a:pPr>
                <a:spcBef>
                  <a:spcPct val="0"/>
                </a:spcBef>
                <a:buFontTx/>
                <a:buNone/>
              </a:pPr>
              <a:t>2021/9/4</a:t>
            </a:fld>
            <a:endParaRPr lang="en-US" altLang="zh-CN" sz="1200" smtClean="0"/>
          </a:p>
        </p:txBody>
      </p:sp>
      <p:sp>
        <p:nvSpPr>
          <p:cNvPr id="3061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61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8D974C02-FF03-4FC3-97FE-D9F5EBD06573}" type="slidenum">
              <a:rPr lang="en-US" altLang="zh-CN" sz="1200" smtClean="0"/>
              <a:pPr>
                <a:spcBef>
                  <a:spcPct val="0"/>
                </a:spcBef>
                <a:buFontTx/>
                <a:buNone/>
              </a:pPr>
              <a:t>197</a:t>
            </a:fld>
            <a:endParaRPr lang="en-US" altLang="zh-CN" sz="1200" smtClean="0"/>
          </a:p>
        </p:txBody>
      </p:sp>
      <p:pic>
        <p:nvPicPr>
          <p:cNvPr id="30618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88709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3" name="object 3"/>
          <p:cNvSpPr>
            <a:spLocks noGrp="1"/>
          </p:cNvSpPr>
          <p:nvPr>
            <p:ph type="body" idx="1"/>
          </p:nvPr>
        </p:nvSpPr>
        <p:spPr>
          <a:xfrm>
            <a:off x="952500" y="3644900"/>
            <a:ext cx="7772400" cy="411163"/>
          </a:xfrm>
        </p:spPr>
        <p:txBody>
          <a:bodyPr lIns="0" tIns="0" rIns="0" bIns="0">
            <a:spAutoFit/>
          </a:bodyPr>
          <a:lstStyle/>
          <a:p>
            <a:pPr marL="0">
              <a:lnSpc>
                <a:spcPts val="3200"/>
              </a:lnSpc>
              <a:spcBef>
                <a:spcPct val="0"/>
              </a:spcBef>
            </a:pPr>
            <a:r>
              <a:rPr lang="zh-CN" sz="3200" smtClean="0">
                <a:solidFill>
                  <a:srgbClr val="FF0000"/>
                </a:solidFill>
                <a:latin typeface="GLATPO+SimHei"/>
                <a:ea typeface="GLATPO+SimHei"/>
                <a:cs typeface="GLATPO+SimHei"/>
              </a:rPr>
              <a:t>机器学习是系统的关键负载（重要应用）</a:t>
            </a:r>
          </a:p>
        </p:txBody>
      </p:sp>
      <p:sp>
        <p:nvSpPr>
          <p:cNvPr id="10" name="object 3"/>
          <p:cNvSpPr txBox="1"/>
          <p:nvPr/>
        </p:nvSpPr>
        <p:spPr>
          <a:xfrm>
            <a:off x="938213" y="4248150"/>
            <a:ext cx="6704012" cy="320675"/>
          </a:xfrm>
          <a:prstGeom prst="rect">
            <a:avLst/>
          </a:prstGeom>
        </p:spPr>
        <p:txBody>
          <a:bodyPr lIns="0" tIns="0" rIns="0" bIns="0">
            <a:spAutoFit/>
          </a:bodyPr>
          <a:lstStyle/>
          <a:p>
            <a:pPr>
              <a:lnSpc>
                <a:spcPts val="2500"/>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193"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IJGNPI+MicrosoftYaHei"/>
              </a:rPr>
              <a:t>专用加速器已经大规模使用</a:t>
            </a:r>
          </a:p>
        </p:txBody>
      </p:sp>
      <p:sp>
        <p:nvSpPr>
          <p:cNvPr id="11" name="object 4"/>
          <p:cNvSpPr txBox="1"/>
          <p:nvPr/>
        </p:nvSpPr>
        <p:spPr>
          <a:xfrm>
            <a:off x="938213" y="4759325"/>
            <a:ext cx="2933700" cy="320675"/>
          </a:xfrm>
          <a:prstGeom prst="rect">
            <a:avLst/>
          </a:prstGeom>
        </p:spPr>
        <p:txBody>
          <a:bodyPr lIns="0" tIns="0" rIns="0" bIns="0">
            <a:spAutoFit/>
          </a:bodyPr>
          <a:lstStyle/>
          <a:p>
            <a:pPr>
              <a:lnSpc>
                <a:spcPts val="2500"/>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193"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IJGNPI+MicrosoftYaHei"/>
              </a:rPr>
              <a:t>云计算无处不在</a:t>
            </a:r>
          </a:p>
        </p:txBody>
      </p:sp>
      <p:sp>
        <p:nvSpPr>
          <p:cNvPr id="12" name="object 5"/>
          <p:cNvSpPr txBox="1"/>
          <p:nvPr/>
        </p:nvSpPr>
        <p:spPr>
          <a:xfrm>
            <a:off x="938213" y="5254625"/>
            <a:ext cx="5651500" cy="320675"/>
          </a:xfrm>
          <a:prstGeom prst="rect">
            <a:avLst/>
          </a:prstGeom>
        </p:spPr>
        <p:txBody>
          <a:bodyPr lIns="0" tIns="0" rIns="0" bIns="0">
            <a:spAutoFit/>
          </a:bodyPr>
          <a:lstStyle/>
          <a:p>
            <a:pPr>
              <a:lnSpc>
                <a:spcPts val="2500"/>
              </a:lnSpc>
              <a:spcBef>
                <a:spcPts val="0"/>
              </a:spcBef>
              <a:spcAft>
                <a:spcPts val="0"/>
              </a:spcAft>
              <a:defRPr/>
            </a:pPr>
            <a:r>
              <a:rPr dirty="0">
                <a:solidFill>
                  <a:srgbClr val="000000"/>
                </a:solidFill>
                <a:latin typeface="微软雅黑" panose="020B0503020204020204" pitchFamily="34" charset="-122"/>
                <a:ea typeface="微软雅黑" panose="020B0503020204020204" pitchFamily="34" charset="-122"/>
                <a:cs typeface="LHSQFD+ArialMT"/>
              </a:rPr>
              <a:t>•</a:t>
            </a:r>
            <a:r>
              <a:rPr spc="1193" dirty="0">
                <a:solidFill>
                  <a:srgbClr val="000000"/>
                </a:solidFill>
                <a:latin typeface="微软雅黑" panose="020B0503020204020204" pitchFamily="34" charset="-122"/>
                <a:ea typeface="微软雅黑" panose="020B0503020204020204" pitchFamily="34" charset="-122"/>
                <a:cs typeface="LHSQFD+ArialMT"/>
              </a:rPr>
              <a:t> </a:t>
            </a:r>
            <a:r>
              <a:rPr dirty="0">
                <a:solidFill>
                  <a:srgbClr val="000000"/>
                </a:solidFill>
                <a:latin typeface="微软雅黑" panose="020B0503020204020204" pitchFamily="34" charset="-122"/>
                <a:ea typeface="微软雅黑" panose="020B0503020204020204" pitchFamily="34" charset="-122"/>
                <a:cs typeface="IJGNPI+MicrosoftYaHei"/>
              </a:rPr>
              <a:t>摩尔定律正走向失效得到普遍接受</a:t>
            </a:r>
          </a:p>
        </p:txBody>
      </p:sp>
      <p:pic>
        <p:nvPicPr>
          <p:cNvPr id="306187"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5950" y="4087813"/>
            <a:ext cx="30289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188"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7263" y="5291138"/>
            <a:ext cx="2187575"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189"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6638" y="5575300"/>
            <a:ext cx="231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object 3"/>
          <p:cNvSpPr txBox="1">
            <a:spLocks noChangeArrowheads="1"/>
          </p:cNvSpPr>
          <p:nvPr/>
        </p:nvSpPr>
        <p:spPr bwMode="auto">
          <a:xfrm>
            <a:off x="523875" y="1127125"/>
            <a:ext cx="19812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FF0000"/>
                </a:solidFill>
                <a:latin typeface="微软雅黑" panose="020B0503020204020204" pitchFamily="34" charset="-122"/>
                <a:ea typeface="微软雅黑" panose="020B0503020204020204" pitchFamily="34" charset="-122"/>
                <a:cs typeface="GLDPHG+TimesNewRomanPS-BoldItal"/>
              </a:rPr>
              <a:t>Observation</a:t>
            </a:r>
          </a:p>
        </p:txBody>
      </p:sp>
      <p:sp>
        <p:nvSpPr>
          <p:cNvPr id="307203" name="object 4"/>
          <p:cNvSpPr txBox="1">
            <a:spLocks noChangeArrowheads="1"/>
          </p:cNvSpPr>
          <p:nvPr/>
        </p:nvSpPr>
        <p:spPr bwMode="auto">
          <a:xfrm>
            <a:off x="4033838" y="1171575"/>
            <a:ext cx="41862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FF0000"/>
                </a:solidFill>
                <a:latin typeface="微软雅黑" panose="020B0503020204020204" pitchFamily="34" charset="-122"/>
                <a:ea typeface="微软雅黑" panose="020B0503020204020204" pitchFamily="34" charset="-122"/>
                <a:cs typeface="GLDPHG+TimesNewRomanPS-BoldItal"/>
              </a:rPr>
              <a:t>Implications for next 15 year</a:t>
            </a:r>
          </a:p>
        </p:txBody>
      </p:sp>
      <p:sp>
        <p:nvSpPr>
          <p:cNvPr id="307204" name="object 5"/>
          <p:cNvSpPr txBox="1">
            <a:spLocks noChangeArrowheads="1"/>
          </p:cNvSpPr>
          <p:nvPr/>
        </p:nvSpPr>
        <p:spPr bwMode="auto">
          <a:xfrm>
            <a:off x="523875" y="1720850"/>
            <a:ext cx="30035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1. Specialization gap</a:t>
            </a:r>
          </a:p>
        </p:txBody>
      </p:sp>
      <p:sp>
        <p:nvSpPr>
          <p:cNvPr id="6" name="object 6"/>
          <p:cNvSpPr txBox="1"/>
          <p:nvPr/>
        </p:nvSpPr>
        <p:spPr>
          <a:xfrm>
            <a:off x="4033838" y="1720850"/>
            <a:ext cx="4918075" cy="692150"/>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HTVBJR+TimesNewRomanPSMT"/>
              </a:rPr>
              <a:t>Democratize HW</a:t>
            </a:r>
            <a:r>
              <a:rPr sz="2000" spc="-46" dirty="0">
                <a:solidFill>
                  <a:srgbClr val="000000"/>
                </a:solidFill>
                <a:latin typeface="微软雅黑" panose="020B0503020204020204" pitchFamily="34" charset="-122"/>
                <a:ea typeface="微软雅黑" panose="020B0503020204020204" pitchFamily="34" charset="-122"/>
                <a:cs typeface="HTVBJR+TimesNewRomanPSMT"/>
              </a:rPr>
              <a:t> </a:t>
            </a:r>
            <a:r>
              <a:rPr sz="2000" dirty="0">
                <a:solidFill>
                  <a:srgbClr val="000000"/>
                </a:solidFill>
                <a:latin typeface="微软雅黑" panose="020B0503020204020204" pitchFamily="34" charset="-122"/>
                <a:ea typeface="微软雅黑" panose="020B0503020204020204" pitchFamily="34" charset="-122"/>
                <a:cs typeface="HTVBJR+TimesNewRomanPSMT"/>
              </a:rPr>
              <a:t>design: tools and</a:t>
            </a:r>
          </a:p>
          <a:p>
            <a:pPr>
              <a:lnSpc>
                <a:spcPts val="2500"/>
              </a:lnSpc>
              <a:spcBef>
                <a:spcPts val="379"/>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HTVBJR+TimesNewRomanPSMT"/>
              </a:rPr>
              <a:t>open source designs</a:t>
            </a:r>
          </a:p>
        </p:txBody>
      </p:sp>
      <p:sp>
        <p:nvSpPr>
          <p:cNvPr id="307206" name="object 7"/>
          <p:cNvSpPr txBox="1">
            <a:spLocks noChangeArrowheads="1"/>
          </p:cNvSpPr>
          <p:nvPr/>
        </p:nvSpPr>
        <p:spPr bwMode="auto">
          <a:xfrm>
            <a:off x="523875" y="2635250"/>
            <a:ext cx="31734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2. Ubiquitous cloud:</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innovation abstraction</a:t>
            </a:r>
          </a:p>
        </p:txBody>
      </p:sp>
      <p:sp>
        <p:nvSpPr>
          <p:cNvPr id="307207" name="object 8"/>
          <p:cNvSpPr txBox="1">
            <a:spLocks noChangeArrowheads="1"/>
          </p:cNvSpPr>
          <p:nvPr/>
        </p:nvSpPr>
        <p:spPr bwMode="auto">
          <a:xfrm>
            <a:off x="4033838" y="2635250"/>
            <a:ext cx="53911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Cloud model provides practical</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deployment path for new architectures</a:t>
            </a:r>
          </a:p>
        </p:txBody>
      </p:sp>
      <p:sp>
        <p:nvSpPr>
          <p:cNvPr id="307208" name="object 9"/>
          <p:cNvSpPr txBox="1">
            <a:spLocks noChangeArrowheads="1"/>
          </p:cNvSpPr>
          <p:nvPr/>
        </p:nvSpPr>
        <p:spPr bwMode="auto">
          <a:xfrm>
            <a:off x="523875" y="3549650"/>
            <a:ext cx="3038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3. 3D stacking is real</a:t>
            </a:r>
          </a:p>
        </p:txBody>
      </p:sp>
      <p:sp>
        <p:nvSpPr>
          <p:cNvPr id="307209" name="object 10"/>
          <p:cNvSpPr txBox="1">
            <a:spLocks noChangeArrowheads="1"/>
          </p:cNvSpPr>
          <p:nvPr/>
        </p:nvSpPr>
        <p:spPr bwMode="auto">
          <a:xfrm>
            <a:off x="4033838" y="3549650"/>
            <a:ext cx="49720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Opportunities for new architectures</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and integration models</a:t>
            </a:r>
          </a:p>
        </p:txBody>
      </p:sp>
      <p:sp>
        <p:nvSpPr>
          <p:cNvPr id="307210" name="object 11"/>
          <p:cNvSpPr txBox="1">
            <a:spLocks noChangeArrowheads="1"/>
          </p:cNvSpPr>
          <p:nvPr/>
        </p:nvSpPr>
        <p:spPr bwMode="auto">
          <a:xfrm>
            <a:off x="523875" y="4464050"/>
            <a:ext cx="29289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4. Getting “closer to</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physics”</a:t>
            </a:r>
          </a:p>
        </p:txBody>
      </p:sp>
      <p:sp>
        <p:nvSpPr>
          <p:cNvPr id="307211" name="object 12"/>
          <p:cNvSpPr txBox="1">
            <a:spLocks noChangeArrowheads="1"/>
          </p:cNvSpPr>
          <p:nvPr/>
        </p:nvSpPr>
        <p:spPr bwMode="auto">
          <a:xfrm>
            <a:off x="4033838" y="4464050"/>
            <a:ext cx="3844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Need for more adventurous</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architectures</a:t>
            </a:r>
          </a:p>
        </p:txBody>
      </p:sp>
      <p:sp>
        <p:nvSpPr>
          <p:cNvPr id="13" name="object 13"/>
          <p:cNvSpPr txBox="1"/>
          <p:nvPr/>
        </p:nvSpPr>
        <p:spPr>
          <a:xfrm>
            <a:off x="523875" y="5378450"/>
            <a:ext cx="9193213" cy="320675"/>
          </a:xfrm>
          <a:prstGeom prst="rect">
            <a:avLst/>
          </a:prstGeom>
        </p:spPr>
        <p:txBody>
          <a:bodyPr lIns="0" tIns="0" rIns="0" bIns="0">
            <a:spAutoFit/>
          </a:bodyPr>
          <a:lstStyle/>
          <a:p>
            <a:pPr>
              <a:lnSpc>
                <a:spcPts val="2500"/>
              </a:lnSpc>
              <a:spcBef>
                <a:spcPts val="0"/>
              </a:spcBef>
              <a:spcAft>
                <a:spcPts val="0"/>
              </a:spcAft>
              <a:defRPr/>
            </a:pPr>
            <a:r>
              <a:rPr sz="2000" dirty="0">
                <a:solidFill>
                  <a:srgbClr val="000000"/>
                </a:solidFill>
                <a:latin typeface="微软雅黑" panose="020B0503020204020204" pitchFamily="34" charset="-122"/>
                <a:ea typeface="微软雅黑" panose="020B0503020204020204" pitchFamily="34" charset="-122"/>
                <a:cs typeface="HTVBJR+TimesNewRomanPSMT"/>
              </a:rPr>
              <a:t>5.Machine learning as key</a:t>
            </a:r>
            <a:r>
              <a:rPr sz="2000" spc="1714" dirty="0">
                <a:solidFill>
                  <a:srgbClr val="000000"/>
                </a:solidFill>
                <a:latin typeface="微软雅黑" panose="020B0503020204020204" pitchFamily="34" charset="-122"/>
                <a:ea typeface="微软雅黑" panose="020B0503020204020204" pitchFamily="34" charset="-122"/>
                <a:cs typeface="HTVBJR+TimesNewRomanPSMT"/>
              </a:rPr>
              <a:t> </a:t>
            </a:r>
            <a:r>
              <a:rPr sz="2000" dirty="0">
                <a:solidFill>
                  <a:srgbClr val="000000"/>
                </a:solidFill>
                <a:latin typeface="微软雅黑" panose="020B0503020204020204" pitchFamily="34" charset="-122"/>
                <a:ea typeface="微软雅黑" panose="020B0503020204020204" pitchFamily="34" charset="-122"/>
                <a:cs typeface="HTVBJR+TimesNewRomanPSMT"/>
              </a:rPr>
              <a:t>New architectures are enablers: need</a:t>
            </a:r>
          </a:p>
        </p:txBody>
      </p:sp>
      <p:sp>
        <p:nvSpPr>
          <p:cNvPr id="307213" name="object 14"/>
          <p:cNvSpPr txBox="1">
            <a:spLocks noChangeArrowheads="1"/>
          </p:cNvSpPr>
          <p:nvPr/>
        </p:nvSpPr>
        <p:spPr bwMode="auto">
          <a:xfrm>
            <a:off x="523875" y="5743575"/>
            <a:ext cx="240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app. component</a:t>
            </a:r>
          </a:p>
        </p:txBody>
      </p:sp>
      <p:sp>
        <p:nvSpPr>
          <p:cNvPr id="307214" name="object 15"/>
          <p:cNvSpPr txBox="1">
            <a:spLocks noChangeArrowheads="1"/>
          </p:cNvSpPr>
          <p:nvPr/>
        </p:nvSpPr>
        <p:spPr bwMode="auto">
          <a:xfrm>
            <a:off x="4033838" y="5743575"/>
            <a:ext cx="44751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real collaboration with core ML</a:t>
            </a:r>
          </a:p>
          <a:p>
            <a:pPr>
              <a:lnSpc>
                <a:spcPts val="2500"/>
              </a:lnSpc>
              <a:spcBef>
                <a:spcPts val="375"/>
              </a:spcBef>
              <a:buFontTx/>
              <a:buNone/>
            </a:pPr>
            <a:r>
              <a:rPr lang="zh-CN" altLang="zh-CN" sz="2000">
                <a:solidFill>
                  <a:srgbClr val="000000"/>
                </a:solidFill>
                <a:latin typeface="微软雅黑" panose="020B0503020204020204" pitchFamily="34" charset="-122"/>
                <a:ea typeface="微软雅黑" panose="020B0503020204020204" pitchFamily="34" charset="-122"/>
                <a:cs typeface="HTVBJR+TimesNewRomanPSMT"/>
              </a:rPr>
              <a:t>community</a:t>
            </a:r>
          </a:p>
        </p:txBody>
      </p:sp>
      <p:sp>
        <p:nvSpPr>
          <p:cNvPr id="307215" name="日期占位符 17"/>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96EF5FD-0149-4830-8C31-ABF5BEA36220}" type="datetime1">
              <a:rPr lang="zh-CN" altLang="en-US" sz="1200" smtClean="0"/>
              <a:pPr>
                <a:spcBef>
                  <a:spcPct val="0"/>
                </a:spcBef>
                <a:buFontTx/>
                <a:buNone/>
              </a:pPr>
              <a:t>2021/9/4</a:t>
            </a:fld>
            <a:endParaRPr lang="en-US" altLang="zh-CN" sz="1200" smtClean="0"/>
          </a:p>
        </p:txBody>
      </p:sp>
      <p:sp>
        <p:nvSpPr>
          <p:cNvPr id="307216" name="页脚占位符 1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7217" name="灯片编号占位符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3DAAFC89-1CB1-4A39-B8CD-877F2E326046}" type="slidenum">
              <a:rPr lang="en-US" altLang="zh-CN" sz="1200" smtClean="0"/>
              <a:pPr>
                <a:spcBef>
                  <a:spcPct val="0"/>
                </a:spcBef>
                <a:buFontTx/>
                <a:buNone/>
              </a:pPr>
              <a:t>198</a:t>
            </a:fld>
            <a:endParaRPr lang="en-US" altLang="zh-CN" sz="1200" smtClean="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object 3"/>
          <p:cNvSpPr txBox="1">
            <a:spLocks noChangeArrowheads="1"/>
          </p:cNvSpPr>
          <p:nvPr/>
        </p:nvSpPr>
        <p:spPr bwMode="auto">
          <a:xfrm>
            <a:off x="549275" y="1531938"/>
            <a:ext cx="4075113"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913"/>
              </a:lnSpc>
              <a:spcBef>
                <a:spcPct val="0"/>
              </a:spcBef>
              <a:buFontTx/>
              <a:buNone/>
            </a:pPr>
            <a:r>
              <a:rPr lang="zh-CN" altLang="zh-CN">
                <a:solidFill>
                  <a:srgbClr val="000000"/>
                </a:solidFill>
                <a:latin typeface="LHSQFD+ArialMT"/>
                <a:ea typeface="LHSQFD+ArialMT"/>
                <a:cs typeface="LHSQFD+ArialMT"/>
              </a:rPr>
              <a:t>• </a:t>
            </a:r>
            <a:r>
              <a:rPr lang="zh-CN">
                <a:solidFill>
                  <a:srgbClr val="000000"/>
                </a:solidFill>
                <a:latin typeface="JDQINB+MicrosoftYaHei-Bold"/>
                <a:ea typeface="JDQINB+MicrosoftYaHei-Bold"/>
                <a:cs typeface="JDQINB+MicrosoftYaHei-Bold"/>
              </a:rPr>
              <a:t>硬件设计“大众化”</a:t>
            </a:r>
          </a:p>
        </p:txBody>
      </p:sp>
      <p:sp>
        <p:nvSpPr>
          <p:cNvPr id="308227" name="object 4"/>
          <p:cNvSpPr txBox="1">
            <a:spLocks noChangeArrowheads="1"/>
          </p:cNvSpPr>
          <p:nvPr/>
        </p:nvSpPr>
        <p:spPr bwMode="auto">
          <a:xfrm>
            <a:off x="549275" y="2255838"/>
            <a:ext cx="8980488"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913"/>
              </a:lnSpc>
              <a:spcBef>
                <a:spcPct val="0"/>
              </a:spcBef>
              <a:buFontTx/>
              <a:buNone/>
            </a:pPr>
            <a:r>
              <a:rPr lang="zh-CN" altLang="zh-CN">
                <a:solidFill>
                  <a:srgbClr val="000000"/>
                </a:solidFill>
                <a:latin typeface="LHSQFD+ArialMT"/>
                <a:ea typeface="LHSQFD+ArialMT"/>
                <a:cs typeface="LHSQFD+ArialMT"/>
              </a:rPr>
              <a:t>• </a:t>
            </a:r>
            <a:r>
              <a:rPr lang="zh-CN">
                <a:solidFill>
                  <a:srgbClr val="000000"/>
                </a:solidFill>
                <a:latin typeface="JDQINB+MicrosoftYaHei-Bold"/>
                <a:ea typeface="JDQINB+MicrosoftYaHei-Bold"/>
                <a:cs typeface="JDQINB+MicrosoftYaHei-Bold"/>
              </a:rPr>
              <a:t>云计算模型的可扩放和虚拟化特性，可以透明、</a:t>
            </a:r>
          </a:p>
        </p:txBody>
      </p:sp>
      <p:sp>
        <p:nvSpPr>
          <p:cNvPr id="308228" name="object 5"/>
          <p:cNvSpPr txBox="1">
            <a:spLocks noChangeArrowheads="1"/>
          </p:cNvSpPr>
          <p:nvPr/>
        </p:nvSpPr>
        <p:spPr bwMode="auto">
          <a:xfrm>
            <a:off x="892175" y="2897188"/>
            <a:ext cx="531495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913"/>
              </a:lnSpc>
              <a:spcBef>
                <a:spcPct val="0"/>
              </a:spcBef>
              <a:buFontTx/>
              <a:buNone/>
            </a:pPr>
            <a:r>
              <a:rPr lang="zh-CN">
                <a:solidFill>
                  <a:srgbClr val="000000"/>
                </a:solidFill>
                <a:latin typeface="JDQINB+MicrosoftYaHei-Bold"/>
                <a:ea typeface="JDQINB+MicrosoftYaHei-Bold"/>
                <a:cs typeface="JDQINB+MicrosoftYaHei-Bold"/>
              </a:rPr>
              <a:t>低成本地提供硬件创新的环境</a:t>
            </a:r>
          </a:p>
        </p:txBody>
      </p:sp>
      <p:sp>
        <p:nvSpPr>
          <p:cNvPr id="308229" name="object 6"/>
          <p:cNvSpPr txBox="1">
            <a:spLocks noChangeArrowheads="1"/>
          </p:cNvSpPr>
          <p:nvPr/>
        </p:nvSpPr>
        <p:spPr bwMode="auto">
          <a:xfrm>
            <a:off x="549275" y="3621088"/>
            <a:ext cx="8980488"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913"/>
              </a:lnSpc>
              <a:spcBef>
                <a:spcPct val="0"/>
              </a:spcBef>
              <a:buFontTx/>
              <a:buNone/>
            </a:pPr>
            <a:r>
              <a:rPr lang="zh-CN" altLang="zh-CN">
                <a:solidFill>
                  <a:srgbClr val="000000"/>
                </a:solidFill>
                <a:latin typeface="LHSQFD+ArialMT"/>
                <a:ea typeface="LHSQFD+ArialMT"/>
                <a:cs typeface="LHSQFD+ArialMT"/>
              </a:rPr>
              <a:t>• </a:t>
            </a:r>
            <a:r>
              <a:rPr lang="zh-CN" altLang="zh-CN">
                <a:solidFill>
                  <a:srgbClr val="000000"/>
                </a:solidFill>
                <a:latin typeface="JDQINB+MicrosoftYaHei-Bold"/>
                <a:ea typeface="JDQINB+MicrosoftYaHei-Bold"/>
                <a:cs typeface="JDQINB+MicrosoftYaHei-Bold"/>
              </a:rPr>
              <a:t>3D</a:t>
            </a:r>
            <a:r>
              <a:rPr lang="zh-CN">
                <a:solidFill>
                  <a:srgbClr val="000000"/>
                </a:solidFill>
                <a:latin typeface="JDQINB+MicrosoftYaHei-Bold"/>
                <a:ea typeface="JDQINB+MicrosoftYaHei-Bold"/>
                <a:cs typeface="JDQINB+MicrosoftYaHei-Bold"/>
              </a:rPr>
              <a:t>集成提供了一个新的可伸缩性维度</a:t>
            </a:r>
          </a:p>
          <a:p>
            <a:pPr>
              <a:lnSpc>
                <a:spcPts val="2913"/>
              </a:lnSpc>
              <a:spcBef>
                <a:spcPts val="2800"/>
              </a:spcBef>
              <a:buFontTx/>
              <a:buNone/>
            </a:pPr>
            <a:r>
              <a:rPr lang="zh-CN" altLang="zh-CN">
                <a:solidFill>
                  <a:srgbClr val="000000"/>
                </a:solidFill>
                <a:latin typeface="LHSQFD+ArialMT"/>
                <a:ea typeface="LHSQFD+ArialMT"/>
                <a:cs typeface="LHSQFD+ArialMT"/>
              </a:rPr>
              <a:t>• </a:t>
            </a:r>
            <a:r>
              <a:rPr lang="zh-CN">
                <a:solidFill>
                  <a:srgbClr val="000000"/>
                </a:solidFill>
                <a:latin typeface="JDQINB+MicrosoftYaHei-Bold"/>
                <a:ea typeface="JDQINB+MicrosoftYaHei-Bold"/>
                <a:cs typeface="JDQINB+MicrosoftYaHei-Bold"/>
              </a:rPr>
              <a:t>新的物理层技术可能会催生全新的体系结构诞生</a:t>
            </a:r>
          </a:p>
          <a:p>
            <a:pPr>
              <a:lnSpc>
                <a:spcPts val="2913"/>
              </a:lnSpc>
              <a:spcBef>
                <a:spcPts val="2800"/>
              </a:spcBef>
              <a:buFontTx/>
              <a:buNone/>
            </a:pPr>
            <a:r>
              <a:rPr lang="zh-CN" altLang="zh-CN">
                <a:solidFill>
                  <a:srgbClr val="000000"/>
                </a:solidFill>
                <a:latin typeface="LHSQFD+ArialMT"/>
                <a:ea typeface="LHSQFD+ArialMT"/>
                <a:cs typeface="LHSQFD+ArialMT"/>
              </a:rPr>
              <a:t>• </a:t>
            </a:r>
            <a:r>
              <a:rPr lang="zh-CN" altLang="zh-CN">
                <a:solidFill>
                  <a:srgbClr val="000000"/>
                </a:solidFill>
                <a:latin typeface="JDQINB+MicrosoftYaHei-Bold"/>
                <a:ea typeface="JDQINB+MicrosoftYaHei-Bold"/>
                <a:cs typeface="JDQINB+MicrosoftYaHei-Bold"/>
              </a:rPr>
              <a:t>......</a:t>
            </a:r>
          </a:p>
        </p:txBody>
      </p:sp>
      <p:sp>
        <p:nvSpPr>
          <p:cNvPr id="308230" name="日期占位符 8"/>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04425D3-FE07-4FD1-A7A6-4B3FBB3C59A2}" type="datetime1">
              <a:rPr lang="zh-CN" altLang="en-US" sz="1200" smtClean="0"/>
              <a:pPr>
                <a:spcBef>
                  <a:spcPct val="0"/>
                </a:spcBef>
                <a:buFontTx/>
                <a:buNone/>
              </a:pPr>
              <a:t>2021/9/4</a:t>
            </a:fld>
            <a:endParaRPr lang="en-US" altLang="zh-CN" sz="1200" smtClean="0"/>
          </a:p>
        </p:txBody>
      </p:sp>
      <p:sp>
        <p:nvSpPr>
          <p:cNvPr id="308231" name="页脚占位符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08232" name="灯片编号占位符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0AA1403A-9869-4903-B021-59F88F9270E3}" type="slidenum">
              <a:rPr lang="en-US" altLang="zh-CN" sz="1200" smtClean="0"/>
              <a:pPr>
                <a:spcBef>
                  <a:spcPct val="0"/>
                </a:spcBef>
                <a:buFontTx/>
                <a:buNone/>
              </a:pPr>
              <a:t>199</a:t>
            </a:fld>
            <a:endParaRPr lang="en-US" altLang="zh-CN" sz="12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23813"/>
            <a:ext cx="7772400" cy="1143000"/>
          </a:xfrm>
        </p:spPr>
        <p:txBody>
          <a:bodyPr/>
          <a:lstStyle/>
          <a:p>
            <a:r>
              <a:rPr lang="zh-CN" altLang="en-US" smtClean="0"/>
              <a:t>教材与主要参考书</a:t>
            </a:r>
          </a:p>
        </p:txBody>
      </p:sp>
      <p:sp>
        <p:nvSpPr>
          <p:cNvPr id="15363" name="日期占位符 1"/>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51A2A1-AF13-49A8-B36F-002009FA3DAD}" type="datetime1">
              <a:rPr lang="zh-CN" altLang="en-US" sz="1200" smtClean="0"/>
              <a:pPr>
                <a:spcBef>
                  <a:spcPct val="0"/>
                </a:spcBef>
                <a:buFontTx/>
                <a:buNone/>
              </a:pPr>
              <a:t>2021/9/4</a:t>
            </a:fld>
            <a:endParaRPr lang="en-US" altLang="zh-CN" sz="1200" smtClean="0"/>
          </a:p>
        </p:txBody>
      </p:sp>
      <p:pic>
        <p:nvPicPr>
          <p:cNvPr id="1536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8263" y="1033463"/>
            <a:ext cx="32385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6925" y="1065213"/>
            <a:ext cx="3197225"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矩形 3"/>
          <p:cNvSpPr>
            <a:spLocks noChangeArrowheads="1"/>
          </p:cNvSpPr>
          <p:nvPr/>
        </p:nvSpPr>
        <p:spPr bwMode="auto">
          <a:xfrm>
            <a:off x="228600" y="4987925"/>
            <a:ext cx="4343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ea typeface="微软雅黑" panose="020B0503020204020204" pitchFamily="34" charset="-122"/>
              </a:rPr>
              <a:t>John L. Hennessy, David A. Patternson; Computer Architecture: A Quantitative Approach; sixth Edition. </a:t>
            </a:r>
            <a:endParaRPr lang="zh-CN" altLang="en-US" sz="2000">
              <a:ea typeface="微软雅黑" panose="020B0503020204020204" pitchFamily="34" charset="-122"/>
            </a:endParaRPr>
          </a:p>
        </p:txBody>
      </p:sp>
      <p:sp>
        <p:nvSpPr>
          <p:cNvPr id="15367" name="矩形 4"/>
          <p:cNvSpPr>
            <a:spLocks noChangeArrowheads="1"/>
          </p:cNvSpPr>
          <p:nvPr/>
        </p:nvSpPr>
        <p:spPr bwMode="auto">
          <a:xfrm>
            <a:off x="4630738" y="4999038"/>
            <a:ext cx="457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ea typeface="微软雅黑" panose="020B0503020204020204" pitchFamily="34" charset="-122"/>
              </a:rPr>
              <a:t>David A. Patternson, John L. Hennessy ;  Computer Organization and Design- The Hardware/Software Interface; RISC-V Edition.</a:t>
            </a:r>
            <a:endParaRPr lang="zh-CN" altLang="en-US" sz="2000">
              <a:ea typeface="微软雅黑" panose="020B0503020204020204" pitchFamily="34" charset="-122"/>
            </a:endParaRPr>
          </a:p>
        </p:txBody>
      </p:sp>
      <p:pic>
        <p:nvPicPr>
          <p:cNvPr id="15368" name="Picture 2" descr="https://ss1.baidu.com/6ONXsjip0QIZ8tyhnq/it/u=1168051324,1834734811&amp;fm=58&amp;bpow=500&amp;bpoh=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 y="1033463"/>
            <a:ext cx="2376487"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37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dirty="0" smtClean="0"/>
              <a:t>Lecture 01-</a:t>
            </a:r>
            <a:fld id="{B1922868-7F32-418F-BF3F-0F6A3A18BFC6}" type="slidenum">
              <a:rPr lang="en-US" altLang="zh-CN" sz="1200" smtClean="0"/>
              <a:pPr>
                <a:spcBef>
                  <a:spcPct val="0"/>
                </a:spcBef>
                <a:buFontTx/>
                <a:buNone/>
              </a:pPr>
              <a:t>2</a:t>
            </a:fld>
            <a:endParaRPr lang="en-US" altLang="zh-CN" sz="1200"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5ED91D-0168-4B6D-8BE4-6F2EE9E8F41F}" type="datetime1">
              <a:rPr lang="zh-CN" altLang="en-US" sz="1200" smtClean="0"/>
              <a:pPr>
                <a:spcBef>
                  <a:spcPct val="0"/>
                </a:spcBef>
                <a:buFontTx/>
                <a:buNone/>
              </a:pPr>
              <a:t>2021/9/4</a:t>
            </a:fld>
            <a:endParaRPr lang="en-US" altLang="zh-CN" sz="1200" smtClean="0"/>
          </a:p>
        </p:txBody>
      </p:sp>
      <p:sp>
        <p:nvSpPr>
          <p:cNvPr id="3277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277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EE9A6E5-0FDF-40B0-9D9E-036B078867AF}" type="slidenum">
              <a:rPr lang="en-US" altLang="zh-CN" sz="1200" smtClean="0"/>
              <a:pPr>
                <a:spcBef>
                  <a:spcPct val="0"/>
                </a:spcBef>
                <a:buFontTx/>
                <a:buNone/>
              </a:pPr>
              <a:t>20</a:t>
            </a:fld>
            <a:endParaRPr lang="en-US" altLang="zh-CN" sz="1200" smtClean="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192213"/>
            <a:ext cx="79311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228600" y="15240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endParaRPr lang="en-US" altLang="zh-CN" kern="0" dirty="0" smtClean="0"/>
          </a:p>
        </p:txBody>
      </p:sp>
      <p:sp>
        <p:nvSpPr>
          <p:cNvPr id="7" name="TextBox 1"/>
          <p:cNvSpPr txBox="1">
            <a:spLocks noChangeArrowheads="1"/>
          </p:cNvSpPr>
          <p:nvPr/>
        </p:nvSpPr>
        <p:spPr bwMode="auto">
          <a:xfrm>
            <a:off x="5664200" y="6021388"/>
            <a:ext cx="317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ea typeface="MS PGothic" panose="020B0600070205080204" pitchFamily="34" charset="-128"/>
              </a:rPr>
              <a:t>from Yale Patt</a:t>
            </a:r>
            <a:r>
              <a:rPr lang="en-US" altLang="en-US" sz="1800">
                <a:latin typeface="Arial" panose="020B0604020202020204" pitchFamily="34" charset="0"/>
                <a:ea typeface="MS PGothic" panose="020B0600070205080204" pitchFamily="34" charset="-128"/>
              </a:rPr>
              <a:t>’</a:t>
            </a:r>
            <a:r>
              <a:rPr lang="en-US" altLang="zh-CN" sz="1800">
                <a:latin typeface="Arial" panose="020B0604020202020204" pitchFamily="34" charset="0"/>
                <a:ea typeface="MS PGothic" panose="020B0600070205080204" pitchFamily="34" charset="-128"/>
              </a:rPr>
              <a:t>s lecture notes</a:t>
            </a: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8" y="4572000"/>
            <a:ext cx="21193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a:xfrm>
            <a:off x="301625" y="989013"/>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sz="2400" kern="0" dirty="0" smtClean="0">
                <a:solidFill>
                  <a:srgbClr val="0000FF"/>
                </a:solidFill>
              </a:rPr>
              <a:t>Look backward (to the past)</a:t>
            </a:r>
          </a:p>
          <a:p>
            <a:pPr lvl="1">
              <a:defRPr/>
            </a:pPr>
            <a:r>
              <a:rPr lang="en-US" altLang="zh-CN" sz="2000" kern="0" dirty="0" smtClean="0"/>
              <a:t>Understand tradeoffs and designs, upsides/downsides, past workloads. Analyze and evaluate the past. </a:t>
            </a:r>
          </a:p>
          <a:p>
            <a:pPr>
              <a:defRPr/>
            </a:pPr>
            <a:r>
              <a:rPr lang="en-US" altLang="zh-CN" sz="2400" kern="0" dirty="0" smtClean="0">
                <a:solidFill>
                  <a:srgbClr val="0000FF"/>
                </a:solidFill>
              </a:rPr>
              <a:t>Look forward (to the future)</a:t>
            </a:r>
          </a:p>
          <a:p>
            <a:pPr lvl="1">
              <a:defRPr/>
            </a:pPr>
            <a:r>
              <a:rPr lang="en-US" altLang="zh-CN" sz="2000" kern="0" dirty="0" smtClean="0"/>
              <a:t>Be the dreamer and create new designs. Listen to dreamers.</a:t>
            </a:r>
          </a:p>
          <a:p>
            <a:pPr lvl="1">
              <a:defRPr/>
            </a:pPr>
            <a:r>
              <a:rPr lang="en-US" altLang="zh-CN" sz="2000" kern="0" dirty="0" smtClean="0"/>
              <a:t>Push the state of the art. Evaluate new design choices.</a:t>
            </a:r>
          </a:p>
          <a:p>
            <a:pPr>
              <a:defRPr/>
            </a:pPr>
            <a:r>
              <a:rPr lang="en-US" altLang="zh-CN" sz="2400" kern="0" dirty="0" smtClean="0">
                <a:solidFill>
                  <a:srgbClr val="0000FF"/>
                </a:solidFill>
              </a:rPr>
              <a:t>Look up (towards problems in the computing stack)</a:t>
            </a:r>
          </a:p>
          <a:p>
            <a:pPr lvl="1">
              <a:defRPr/>
            </a:pPr>
            <a:r>
              <a:rPr lang="en-US" altLang="zh-CN" sz="2000" kern="0" dirty="0" smtClean="0"/>
              <a:t>Understand important problems and their nature. </a:t>
            </a:r>
          </a:p>
          <a:p>
            <a:pPr lvl="1">
              <a:defRPr/>
            </a:pPr>
            <a:r>
              <a:rPr lang="en-US" altLang="zh-CN" sz="2000" kern="0" dirty="0" smtClean="0"/>
              <a:t>Develop architectures and ideas to solve important problems.</a:t>
            </a:r>
          </a:p>
          <a:p>
            <a:pPr>
              <a:defRPr/>
            </a:pPr>
            <a:r>
              <a:rPr lang="en-US" altLang="zh-CN" sz="2400" kern="0" dirty="0" smtClean="0">
                <a:solidFill>
                  <a:srgbClr val="0000FF"/>
                </a:solidFill>
              </a:rPr>
              <a:t>Look down (towards device/circuit technology)</a:t>
            </a:r>
          </a:p>
          <a:p>
            <a:pPr lvl="1">
              <a:defRPr/>
            </a:pPr>
            <a:r>
              <a:rPr lang="en-US" altLang="zh-CN" sz="2000" kern="0" dirty="0" smtClean="0"/>
              <a:t>Understand the capabilities of the underlying technology.</a:t>
            </a:r>
          </a:p>
          <a:p>
            <a:pPr lvl="1">
              <a:defRPr/>
            </a:pPr>
            <a:r>
              <a:rPr lang="en-US" altLang="zh-CN" sz="2000" kern="0" dirty="0" smtClean="0"/>
              <a:t>Predict and adapt to the future of technology (you are designing for N years ahead). Enable the future technology.</a:t>
            </a:r>
          </a:p>
          <a:p>
            <a:pPr lvl="1">
              <a:defRPr/>
            </a:pPr>
            <a:endParaRPr lang="en-US" altLang="zh-CN" sz="2000" kern="0" dirty="0" smtClean="0"/>
          </a:p>
          <a:p>
            <a:pPr lvl="1">
              <a:defRPr/>
            </a:pPr>
            <a:endParaRPr lang="en-US" altLang="zh-CN" sz="2000" kern="0" dirty="0" smtClean="0"/>
          </a:p>
        </p:txBody>
      </p:sp>
      <p:sp>
        <p:nvSpPr>
          <p:cNvPr id="11" name="Title 1"/>
          <p:cNvSpPr txBox="1">
            <a:spLocks/>
          </p:cNvSpPr>
          <p:nvPr/>
        </p:nvSpPr>
        <p:spPr>
          <a:xfrm>
            <a:off x="539750" y="115888"/>
            <a:ext cx="7772400" cy="11430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r>
              <a:rPr lang="en-US" altLang="zh-CN" kern="0" smtClean="0"/>
              <a:t>Computer Architecture Today (IV)</a:t>
            </a:r>
            <a:endParaRPr lang="en-US" altLang="zh-CN" kern="0" dirty="0" smtClean="0"/>
          </a:p>
        </p:txBody>
      </p:sp>
    </p:spTree>
    <p:extLst>
      <p:ext uri="{BB962C8B-B14F-4D97-AF65-F5344CB8AC3E}">
        <p14:creationId xmlns:p14="http://schemas.microsoft.com/office/powerpoint/2010/main" val="2521905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fontScale="77500" lnSpcReduction="20000"/>
          </a:bodyPr>
          <a:lstStyle/>
          <a:p>
            <a:pPr>
              <a:defRPr/>
            </a:pPr>
            <a:r>
              <a:rPr lang="en-US" altLang="zh-CN" dirty="0" smtClean="0"/>
              <a:t>Open Architectures</a:t>
            </a:r>
          </a:p>
          <a:p>
            <a:pPr lvl="1">
              <a:defRPr/>
            </a:pPr>
            <a:r>
              <a:rPr lang="zh-CN" altLang="en-US" dirty="0" smtClean="0"/>
              <a:t>软件技术的进步激发体系结构创新</a:t>
            </a:r>
            <a:endParaRPr lang="en-US" altLang="zh-CN" dirty="0" smtClean="0"/>
          </a:p>
          <a:p>
            <a:pPr lvl="1">
              <a:defRPr/>
            </a:pPr>
            <a:r>
              <a:rPr lang="zh-CN" altLang="en-US" dirty="0" smtClean="0"/>
              <a:t>为什么有开放的编译器、操作系统而没有开放的</a:t>
            </a:r>
            <a:r>
              <a:rPr lang="en-US" altLang="zh-CN" dirty="0" smtClean="0"/>
              <a:t>ISA</a:t>
            </a:r>
          </a:p>
          <a:p>
            <a:pPr lvl="1">
              <a:defRPr/>
            </a:pPr>
            <a:r>
              <a:rPr lang="en-US" altLang="zh-CN" dirty="0" smtClean="0"/>
              <a:t>RISC Five  </a:t>
            </a:r>
            <a:r>
              <a:rPr lang="zh-CN" altLang="en-US" dirty="0" smtClean="0"/>
              <a:t>第五代</a:t>
            </a:r>
            <a:r>
              <a:rPr lang="en-US" altLang="zh-CN" dirty="0" smtClean="0"/>
              <a:t>Berkeley RISC</a:t>
            </a:r>
          </a:p>
          <a:p>
            <a:pPr>
              <a:defRPr/>
            </a:pPr>
            <a:r>
              <a:rPr lang="en-US" altLang="zh-CN" dirty="0" smtClean="0"/>
              <a:t>Domain Specific Languages and Architecture</a:t>
            </a:r>
          </a:p>
          <a:p>
            <a:pPr lvl="1">
              <a:defRPr/>
            </a:pPr>
            <a:r>
              <a:rPr lang="zh-CN" altLang="en-US" dirty="0" smtClean="0"/>
              <a:t>提高性能的路径：</a:t>
            </a:r>
            <a:r>
              <a:rPr lang="en-US" altLang="zh-CN" dirty="0" smtClean="0"/>
              <a:t>Domain Specific Architectures(DSAs)</a:t>
            </a:r>
          </a:p>
          <a:p>
            <a:pPr lvl="1">
              <a:defRPr/>
            </a:pPr>
            <a:r>
              <a:rPr lang="zh-CN" altLang="en-US" dirty="0" smtClean="0"/>
              <a:t>根据应用特征调整体系结构来实现更高的效率</a:t>
            </a:r>
            <a:endParaRPr lang="en-US" altLang="zh-CN" dirty="0" smtClean="0"/>
          </a:p>
          <a:p>
            <a:pPr lvl="2">
              <a:defRPr/>
            </a:pPr>
            <a:r>
              <a:rPr lang="zh-CN" altLang="en-US" dirty="0" smtClean="0"/>
              <a:t>对于特定的领域，更有效的挖掘计算并行性</a:t>
            </a:r>
            <a:endParaRPr lang="en-US" altLang="zh-CN" dirty="0" smtClean="0"/>
          </a:p>
          <a:p>
            <a:pPr lvl="2">
              <a:defRPr/>
            </a:pPr>
            <a:r>
              <a:rPr lang="zh-CN" altLang="en-US" dirty="0" smtClean="0"/>
              <a:t>对于特定的领域，更有效的利用内存带宽</a:t>
            </a:r>
            <a:endParaRPr lang="en-US" altLang="zh-CN" dirty="0" smtClean="0"/>
          </a:p>
          <a:p>
            <a:pPr lvl="2">
              <a:defRPr/>
            </a:pPr>
            <a:r>
              <a:rPr lang="zh-CN" altLang="en-US" dirty="0" smtClean="0"/>
              <a:t>消除不必要的精度</a:t>
            </a:r>
            <a:endParaRPr lang="en-US" altLang="zh-CN" dirty="0" smtClean="0"/>
          </a:p>
          <a:p>
            <a:pPr lvl="1">
              <a:defRPr/>
            </a:pPr>
            <a:r>
              <a:rPr lang="zh-CN" altLang="en-US" dirty="0" smtClean="0"/>
              <a:t>并不是仅针对一个专门的应用</a:t>
            </a:r>
            <a:r>
              <a:rPr lang="en-US" altLang="zh-CN" dirty="0" smtClean="0"/>
              <a:t>(ASIC), </a:t>
            </a:r>
            <a:r>
              <a:rPr lang="zh-CN" altLang="en-US" dirty="0" smtClean="0"/>
              <a:t>而是通过执行软件适应某一领域。</a:t>
            </a:r>
            <a:endParaRPr lang="en-US" altLang="zh-CN" dirty="0" smtClean="0"/>
          </a:p>
          <a:p>
            <a:pPr lvl="2">
              <a:defRPr/>
            </a:pPr>
            <a:r>
              <a:rPr lang="zh-CN" altLang="en-US" dirty="0" smtClean="0"/>
              <a:t>例如机器学习芯片。寒武纪芯片、</a:t>
            </a:r>
            <a:r>
              <a:rPr lang="en-US" altLang="zh-CN" dirty="0" smtClean="0"/>
              <a:t>TPU</a:t>
            </a:r>
            <a:r>
              <a:rPr lang="zh-CN" altLang="en-US" dirty="0" smtClean="0"/>
              <a:t>芯片</a:t>
            </a:r>
            <a:endParaRPr lang="en-US" altLang="zh-CN" dirty="0" smtClean="0"/>
          </a:p>
          <a:p>
            <a:pPr>
              <a:defRPr/>
            </a:pPr>
            <a:r>
              <a:rPr lang="en-US" altLang="zh-CN" dirty="0" smtClean="0"/>
              <a:t>Agile Hardware Development</a:t>
            </a:r>
          </a:p>
          <a:p>
            <a:pPr>
              <a:defRPr/>
            </a:pPr>
            <a:endParaRPr lang="en-US" altLang="zh-CN" dirty="0" smtClean="0"/>
          </a:p>
          <a:p>
            <a:pPr>
              <a:defRPr/>
            </a:pPr>
            <a:endParaRPr lang="zh-CN" altLang="en-US" dirty="0"/>
          </a:p>
        </p:txBody>
      </p:sp>
      <p:sp>
        <p:nvSpPr>
          <p:cNvPr id="30925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6194F34-A056-4A1C-A0C2-749878ECD8C5}" type="datetime1">
              <a:rPr lang="zh-CN" altLang="en-US" sz="1200" smtClean="0"/>
              <a:pPr>
                <a:spcBef>
                  <a:spcPct val="0"/>
                </a:spcBef>
                <a:buFontTx/>
                <a:buNone/>
              </a:pPr>
              <a:t>2021/9/4</a:t>
            </a:fld>
            <a:endParaRPr lang="en-US" altLang="zh-CN" sz="1200" smtClean="0"/>
          </a:p>
        </p:txBody>
      </p:sp>
      <p:sp>
        <p:nvSpPr>
          <p:cNvPr id="309253"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0925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97850CD-8413-4EEA-B35C-5F3745912414}" type="slidenum">
              <a:rPr lang="en-US" altLang="zh-CN" sz="1200" smtClean="0"/>
              <a:pPr>
                <a:spcBef>
                  <a:spcPct val="0"/>
                </a:spcBef>
                <a:buFontTx/>
                <a:buNone/>
              </a:pPr>
              <a:t>200</a:t>
            </a:fld>
            <a:endParaRPr lang="en-US" altLang="zh-CN" sz="1200" smtClean="0"/>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object 3"/>
          <p:cNvSpPr txBox="1">
            <a:spLocks noChangeArrowheads="1"/>
          </p:cNvSpPr>
          <p:nvPr/>
        </p:nvSpPr>
        <p:spPr bwMode="auto">
          <a:xfrm>
            <a:off x="1122363" y="268288"/>
            <a:ext cx="82026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913"/>
              </a:lnSpc>
              <a:spcBef>
                <a:spcPct val="0"/>
              </a:spcBef>
              <a:buFontTx/>
              <a:buNone/>
            </a:pPr>
            <a:r>
              <a:rPr lang="zh-CN" altLang="zh-CN">
                <a:solidFill>
                  <a:srgbClr val="000000"/>
                </a:solidFill>
                <a:latin typeface="HCWIWQ+Calibri"/>
                <a:ea typeface="HCWIWQ+Calibri"/>
                <a:cs typeface="HCWIWQ+Calibri"/>
              </a:rPr>
              <a:t>Getting Closer to Physics </a:t>
            </a:r>
            <a:r>
              <a:rPr lang="zh-CN">
                <a:solidFill>
                  <a:srgbClr val="000000"/>
                </a:solidFill>
                <a:latin typeface="DEOBGA+SimSun"/>
                <a:ea typeface="DEOBGA+SimSun"/>
                <a:cs typeface="DEOBGA+SimSun"/>
              </a:rPr>
              <a:t>（全新体系结构）</a:t>
            </a:r>
          </a:p>
        </p:txBody>
      </p:sp>
      <p:sp>
        <p:nvSpPr>
          <p:cNvPr id="311299" name="object 4"/>
          <p:cNvSpPr txBox="1">
            <a:spLocks noChangeArrowheads="1"/>
          </p:cNvSpPr>
          <p:nvPr/>
        </p:nvSpPr>
        <p:spPr bwMode="auto">
          <a:xfrm>
            <a:off x="319088" y="1292225"/>
            <a:ext cx="386397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1F497D"/>
                </a:solidFill>
                <a:cs typeface="Times New Roman" panose="02020603050405020304" pitchFamily="18" charset="0"/>
              </a:rPr>
              <a:t>New memories and devices</a:t>
            </a:r>
          </a:p>
          <a:p>
            <a:pPr>
              <a:lnSpc>
                <a:spcPts val="2500"/>
              </a:lnSpc>
              <a:spcBef>
                <a:spcPts val="1838"/>
              </a:spcBef>
              <a:buFontTx/>
              <a:buNone/>
            </a:pPr>
            <a:r>
              <a:rPr lang="zh-CN" altLang="zh-CN" sz="2000">
                <a:solidFill>
                  <a:srgbClr val="1F497D"/>
                </a:solidFill>
                <a:cs typeface="Times New Roman" panose="02020603050405020304" pitchFamily="18" charset="0"/>
              </a:rPr>
              <a:t>Carbon nanotubes</a:t>
            </a:r>
          </a:p>
        </p:txBody>
      </p:sp>
      <p:sp>
        <p:nvSpPr>
          <p:cNvPr id="311300" name="object 5"/>
          <p:cNvSpPr txBox="1">
            <a:spLocks noChangeArrowheads="1"/>
          </p:cNvSpPr>
          <p:nvPr/>
        </p:nvSpPr>
        <p:spPr bwMode="auto">
          <a:xfrm>
            <a:off x="319088" y="2943225"/>
            <a:ext cx="66770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1F497D"/>
                </a:solidFill>
                <a:cs typeface="Times New Roman" panose="02020603050405020304" pitchFamily="18" charset="0"/>
              </a:rPr>
              <a:t>Quantum computing and superconducting logic</a:t>
            </a:r>
          </a:p>
        </p:txBody>
      </p:sp>
      <p:sp>
        <p:nvSpPr>
          <p:cNvPr id="6" name="object 6"/>
          <p:cNvSpPr txBox="1"/>
          <p:nvPr/>
        </p:nvSpPr>
        <p:spPr>
          <a:xfrm>
            <a:off x="6548438" y="3184525"/>
            <a:ext cx="2379662" cy="339725"/>
          </a:xfrm>
          <a:prstGeom prst="rect">
            <a:avLst/>
          </a:prstGeom>
        </p:spPr>
        <p:txBody>
          <a:bodyPr lIns="0" tIns="0" rIns="0" bIns="0">
            <a:spAutoFit/>
          </a:bodyPr>
          <a:lstStyle/>
          <a:p>
            <a:pPr>
              <a:lnSpc>
                <a:spcPts val="1099"/>
              </a:lnSpc>
              <a:spcBef>
                <a:spcPts val="0"/>
              </a:spcBef>
              <a:spcAft>
                <a:spcPts val="0"/>
              </a:spcAft>
              <a:defRPr/>
            </a:pPr>
            <a:r>
              <a:rPr sz="1050" dirty="0">
                <a:solidFill>
                  <a:srgbClr val="000000"/>
                </a:solidFill>
                <a:latin typeface="LHSQFD+ArialMT"/>
                <a:cs typeface="LHSQFD+ArialMT"/>
              </a:rPr>
              <a:t>[Doug Carmean, ISCA’16 Keynote]</a:t>
            </a:r>
          </a:p>
        </p:txBody>
      </p:sp>
      <p:sp>
        <p:nvSpPr>
          <p:cNvPr id="311302" name="object 7"/>
          <p:cNvSpPr txBox="1">
            <a:spLocks noChangeArrowheads="1"/>
          </p:cNvSpPr>
          <p:nvPr/>
        </p:nvSpPr>
        <p:spPr bwMode="auto">
          <a:xfrm>
            <a:off x="319088" y="3494088"/>
            <a:ext cx="3454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500"/>
              </a:lnSpc>
              <a:spcBef>
                <a:spcPct val="0"/>
              </a:spcBef>
              <a:buFontTx/>
              <a:buNone/>
            </a:pPr>
            <a:r>
              <a:rPr lang="zh-CN" altLang="zh-CN" sz="2000">
                <a:solidFill>
                  <a:srgbClr val="1F497D"/>
                </a:solidFill>
                <a:cs typeface="Times New Roman" panose="02020603050405020304" pitchFamily="18" charset="0"/>
              </a:rPr>
              <a:t>Borrowing from biology</a:t>
            </a:r>
          </a:p>
        </p:txBody>
      </p:sp>
      <p:pic>
        <p:nvPicPr>
          <p:cNvPr id="311303"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0638" y="674688"/>
            <a:ext cx="3790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304"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13" y="4043363"/>
            <a:ext cx="81819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305" name="日期占位符 10"/>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A23391E-9DD8-4A2F-A6DE-F52C793465C4}" type="datetime1">
              <a:rPr lang="zh-CN" altLang="en-US" sz="1200" smtClean="0"/>
              <a:pPr>
                <a:spcBef>
                  <a:spcPct val="0"/>
                </a:spcBef>
                <a:buFontTx/>
                <a:buNone/>
              </a:pPr>
              <a:t>2021/9/4</a:t>
            </a:fld>
            <a:endParaRPr lang="en-US" altLang="zh-CN" sz="1200" smtClean="0"/>
          </a:p>
        </p:txBody>
      </p:sp>
      <p:sp>
        <p:nvSpPr>
          <p:cNvPr id="311306" name="页脚占位符 1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11307" name="灯片编号占位符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B185F380-A43C-4C6D-8271-2D0440438AC9}" type="slidenum">
              <a:rPr lang="en-US" altLang="zh-CN" sz="1200" smtClean="0"/>
              <a:pPr>
                <a:spcBef>
                  <a:spcPct val="0"/>
                </a:spcBef>
                <a:buFontTx/>
                <a:buNone/>
              </a:pPr>
              <a:t>201</a:t>
            </a:fld>
            <a:endParaRPr lang="en-US" altLang="zh-CN" sz="1200" smtClean="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object 3"/>
          <p:cNvSpPr txBox="1">
            <a:spLocks noChangeArrowheads="1"/>
          </p:cNvSpPr>
          <p:nvPr/>
        </p:nvSpPr>
        <p:spPr bwMode="auto">
          <a:xfrm>
            <a:off x="683568" y="548680"/>
            <a:ext cx="2220913" cy="35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713"/>
              </a:lnSpc>
              <a:spcBef>
                <a:spcPct val="0"/>
              </a:spcBef>
              <a:buFontTx/>
              <a:buNone/>
            </a:pPr>
            <a:r>
              <a:rPr lang="zh-CN" altLang="en-US" sz="3200" dirty="0">
                <a:solidFill>
                  <a:srgbClr val="D60093"/>
                </a:solidFill>
                <a:latin typeface="微软雅黑" panose="020B0503020204020204" pitchFamily="34" charset="-122"/>
                <a:ea typeface="微软雅黑" panose="020B0503020204020204" pitchFamily="34" charset="-122"/>
                <a:cs typeface="IJGNPI+MicrosoftYaHei"/>
              </a:rPr>
              <a:t>思考题</a:t>
            </a:r>
            <a:endParaRPr lang="zh-CN" sz="3200" dirty="0">
              <a:solidFill>
                <a:srgbClr val="D60093"/>
              </a:solidFill>
              <a:latin typeface="微软雅黑" panose="020B0503020204020204" pitchFamily="34" charset="-122"/>
              <a:ea typeface="微软雅黑" panose="020B0503020204020204" pitchFamily="34" charset="-122"/>
              <a:cs typeface="IJGNPI+MicrosoftYaHei"/>
            </a:endParaRPr>
          </a:p>
        </p:txBody>
      </p:sp>
      <p:sp>
        <p:nvSpPr>
          <p:cNvPr id="313347" name="object 4"/>
          <p:cNvSpPr txBox="1">
            <a:spLocks noChangeArrowheads="1"/>
          </p:cNvSpPr>
          <p:nvPr/>
        </p:nvSpPr>
        <p:spPr bwMode="auto">
          <a:xfrm>
            <a:off x="1006475" y="1277938"/>
            <a:ext cx="83693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2713"/>
              </a:lnSpc>
              <a:spcBef>
                <a:spcPct val="0"/>
              </a:spcBef>
              <a:buFontTx/>
              <a:buNone/>
            </a:pPr>
            <a:r>
              <a:rPr lang="zh-CN" sz="2600">
                <a:solidFill>
                  <a:srgbClr val="000000"/>
                </a:solidFill>
                <a:latin typeface="IJGNPI+MicrosoftYaHei"/>
                <a:ea typeface="IJGNPI+MicrosoftYaHei"/>
                <a:cs typeface="IJGNPI+MicrosoftYaHei"/>
              </a:rPr>
              <a:t>请谈谈你对降低硬件设计门槛的看法。我们可以</a:t>
            </a:r>
          </a:p>
          <a:p>
            <a:pPr>
              <a:lnSpc>
                <a:spcPts val="2713"/>
              </a:lnSpc>
              <a:spcBef>
                <a:spcPts val="400"/>
              </a:spcBef>
              <a:buFontTx/>
              <a:buNone/>
            </a:pPr>
            <a:r>
              <a:rPr lang="zh-CN" sz="2600">
                <a:solidFill>
                  <a:srgbClr val="000000"/>
                </a:solidFill>
                <a:latin typeface="IJGNPI+MicrosoftYaHei"/>
                <a:ea typeface="IJGNPI+MicrosoftYaHei"/>
                <a:cs typeface="IJGNPI+MicrosoftYaHei"/>
              </a:rPr>
              <a:t>从哪些方面努力来降低硬件设计的难度、成本等？</a:t>
            </a:r>
          </a:p>
        </p:txBody>
      </p:sp>
      <p:sp>
        <p:nvSpPr>
          <p:cNvPr id="313348" name="日期占位符 8"/>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CAD38D1-1FE1-467D-A5B9-736CD7664AB2}" type="datetime1">
              <a:rPr lang="zh-CN" altLang="en-US" sz="1200" smtClean="0"/>
              <a:pPr>
                <a:spcBef>
                  <a:spcPct val="0"/>
                </a:spcBef>
                <a:buFontTx/>
                <a:buNone/>
              </a:pPr>
              <a:t>2021/9/4</a:t>
            </a:fld>
            <a:endParaRPr lang="en-US" altLang="zh-CN" sz="1200" smtClean="0"/>
          </a:p>
        </p:txBody>
      </p:sp>
      <p:sp>
        <p:nvSpPr>
          <p:cNvPr id="313349" name="页脚占位符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313350" name="灯片编号占位符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02-</a:t>
            </a:r>
            <a:fld id="{5D758F25-5F18-4D92-8A63-A71DFCE582D5}" type="slidenum">
              <a:rPr lang="en-US" altLang="zh-CN" sz="1200" smtClean="0"/>
              <a:pPr>
                <a:spcBef>
                  <a:spcPct val="0"/>
                </a:spcBef>
                <a:buFontTx/>
                <a:buNone/>
              </a:pPr>
              <a:t>202</a:t>
            </a:fld>
            <a:endParaRPr lang="en-US" altLang="zh-CN" sz="12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39750" y="115888"/>
            <a:ext cx="7772400" cy="1143000"/>
          </a:xfrm>
        </p:spPr>
        <p:txBody>
          <a:bodyPr/>
          <a:lstStyle/>
          <a:p>
            <a:r>
              <a:rPr lang="en-US" altLang="zh-CN" dirty="0" smtClean="0"/>
              <a:t>Computer Architecture Today (V)</a:t>
            </a:r>
          </a:p>
        </p:txBody>
      </p:sp>
      <p:sp>
        <p:nvSpPr>
          <p:cNvPr id="3" name="Content Placeholder 2"/>
          <p:cNvSpPr>
            <a:spLocks noGrp="1"/>
          </p:cNvSpPr>
          <p:nvPr>
            <p:ph idx="1"/>
          </p:nvPr>
        </p:nvSpPr>
        <p:spPr>
          <a:xfrm>
            <a:off x="228600" y="996950"/>
            <a:ext cx="8763000" cy="5194300"/>
          </a:xfrm>
        </p:spPr>
        <p:txBody>
          <a:bodyPr/>
          <a:lstStyle/>
          <a:p>
            <a:r>
              <a:rPr lang="en-US" altLang="zh-CN" sz="2400" smtClean="0"/>
              <a:t>You can revolutionize the way computers are built, if you understand both the hardware and the software (and change each accordingly)</a:t>
            </a:r>
          </a:p>
          <a:p>
            <a:endParaRPr lang="en-US" altLang="zh-CN" sz="2400" smtClean="0"/>
          </a:p>
          <a:p>
            <a:r>
              <a:rPr lang="en-US" altLang="zh-CN" sz="2400" smtClean="0"/>
              <a:t>You can invent new paradigms for computation, communication, and storage</a:t>
            </a:r>
          </a:p>
          <a:p>
            <a:pPr lvl="1"/>
            <a:endParaRPr lang="en-US" altLang="zh-CN" sz="2000" smtClean="0"/>
          </a:p>
          <a:p>
            <a:r>
              <a:rPr lang="en-US" altLang="zh-CN" sz="2400" smtClean="0"/>
              <a:t>Recommended book: Thomas Kuhn, </a:t>
            </a:r>
            <a:r>
              <a:rPr lang="en-US" altLang="en-US" sz="2400" smtClean="0"/>
              <a:t>“</a:t>
            </a:r>
            <a:r>
              <a:rPr lang="en-US" altLang="ja-JP" sz="2400" smtClean="0">
                <a:solidFill>
                  <a:srgbClr val="0000FF"/>
                </a:solidFill>
              </a:rPr>
              <a:t>The Structure of Scientific Revolutions</a:t>
            </a:r>
            <a:r>
              <a:rPr lang="en-US" altLang="en-US" sz="2400" smtClean="0"/>
              <a:t>”</a:t>
            </a:r>
            <a:r>
              <a:rPr lang="en-US" altLang="ja-JP" sz="2400" smtClean="0"/>
              <a:t> (1962)</a:t>
            </a:r>
          </a:p>
          <a:p>
            <a:pPr lvl="1"/>
            <a:r>
              <a:rPr lang="en-US" altLang="zh-CN" sz="2000" smtClean="0"/>
              <a:t>Pre-paradigm science: no clear consensus in the field</a:t>
            </a:r>
          </a:p>
          <a:p>
            <a:pPr lvl="1"/>
            <a:r>
              <a:rPr lang="en-US" altLang="zh-CN" sz="2000" smtClean="0"/>
              <a:t>Normal science: dominant theory used to explain/improve things (business as usual); exceptions considered anomalies</a:t>
            </a:r>
          </a:p>
          <a:p>
            <a:pPr lvl="1"/>
            <a:r>
              <a:rPr lang="en-US" altLang="zh-CN" sz="2000" smtClean="0"/>
              <a:t>Revolutionary science: underlying assumptions re-examined</a:t>
            </a:r>
          </a:p>
        </p:txBody>
      </p:sp>
      <p:sp>
        <p:nvSpPr>
          <p:cNvPr id="3994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13312B-0377-46E3-A30E-70E58D2E2F09}" type="datetime1">
              <a:rPr lang="zh-CN" altLang="en-US" sz="1200" smtClean="0"/>
              <a:pPr>
                <a:spcBef>
                  <a:spcPct val="0"/>
                </a:spcBef>
                <a:buFontTx/>
                <a:buNone/>
              </a:pPr>
              <a:t>2021/9/4</a:t>
            </a:fld>
            <a:endParaRPr lang="en-US" altLang="zh-CN" sz="1200" smtClean="0"/>
          </a:p>
        </p:txBody>
      </p:sp>
      <p:sp>
        <p:nvSpPr>
          <p:cNvPr id="39941"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994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7EFDB69-ED1D-4A6F-AB21-BB99089A2AE3}" type="slidenum">
              <a:rPr lang="en-US" altLang="zh-CN" sz="1200" smtClean="0"/>
              <a:pPr>
                <a:spcBef>
                  <a:spcPct val="0"/>
                </a:spcBef>
                <a:buFontTx/>
                <a:buNone/>
              </a:pPr>
              <a:t>21</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571500" y="79375"/>
            <a:ext cx="7772400" cy="1143000"/>
          </a:xfrm>
        </p:spPr>
        <p:txBody>
          <a:bodyPr/>
          <a:lstStyle/>
          <a:p>
            <a:r>
              <a:rPr lang="en-US" altLang="zh-CN" dirty="0" smtClean="0"/>
              <a:t>Computer Architecture Today (VI)</a:t>
            </a:r>
          </a:p>
        </p:txBody>
      </p:sp>
      <p:sp>
        <p:nvSpPr>
          <p:cNvPr id="40963" name="Content Placeholder 2"/>
          <p:cNvSpPr>
            <a:spLocks noGrp="1"/>
          </p:cNvSpPr>
          <p:nvPr>
            <p:ph idx="1"/>
          </p:nvPr>
        </p:nvSpPr>
        <p:spPr>
          <a:xfrm>
            <a:off x="228600" y="996950"/>
            <a:ext cx="8763000" cy="5194300"/>
          </a:xfrm>
        </p:spPr>
        <p:txBody>
          <a:bodyPr/>
          <a:lstStyle/>
          <a:p>
            <a:r>
              <a:rPr lang="en-US" altLang="zh-CN" sz="2400" smtClean="0"/>
              <a:t>You can revolutionize the way computers are built, if you understand both the hardware and the software (and change each accordingly)</a:t>
            </a:r>
          </a:p>
          <a:p>
            <a:endParaRPr lang="en-US" altLang="zh-CN" sz="2400" smtClean="0"/>
          </a:p>
          <a:p>
            <a:r>
              <a:rPr lang="en-US" altLang="zh-CN" sz="2400" smtClean="0"/>
              <a:t>You can invent new paradigms for computation, communication, and storage</a:t>
            </a:r>
          </a:p>
          <a:p>
            <a:pPr lvl="1"/>
            <a:endParaRPr lang="en-US" altLang="zh-CN" sz="2000" smtClean="0"/>
          </a:p>
          <a:p>
            <a:r>
              <a:rPr lang="en-US" altLang="zh-CN" sz="2400" smtClean="0"/>
              <a:t>Recommended book: Thomas Kuhn, </a:t>
            </a:r>
            <a:r>
              <a:rPr lang="en-US" altLang="en-US" sz="2400" smtClean="0"/>
              <a:t>“</a:t>
            </a:r>
            <a:r>
              <a:rPr lang="en-US" altLang="ja-JP" sz="2400" smtClean="0">
                <a:solidFill>
                  <a:srgbClr val="0000FF"/>
                </a:solidFill>
              </a:rPr>
              <a:t>The Structure of Scientific Revolutions</a:t>
            </a:r>
            <a:r>
              <a:rPr lang="en-US" altLang="en-US" sz="2400" smtClean="0"/>
              <a:t>”</a:t>
            </a:r>
            <a:r>
              <a:rPr lang="en-US" altLang="ja-JP" sz="2400" smtClean="0"/>
              <a:t> (1962)</a:t>
            </a:r>
          </a:p>
          <a:p>
            <a:pPr lvl="1"/>
            <a:r>
              <a:rPr lang="en-US" altLang="zh-CN" sz="2000" smtClean="0"/>
              <a:t>Pre-paradigm science: no clear consensus in the field</a:t>
            </a:r>
          </a:p>
          <a:p>
            <a:pPr lvl="1"/>
            <a:r>
              <a:rPr lang="en-US" altLang="zh-CN" sz="2000" smtClean="0"/>
              <a:t>Normal science: dominant theory used to explain/improve things (business as usual); exceptions considered anomalies</a:t>
            </a:r>
          </a:p>
          <a:p>
            <a:pPr lvl="1"/>
            <a:r>
              <a:rPr lang="en-US" altLang="zh-CN" sz="2000" smtClean="0"/>
              <a:t>Revolutionary science: underlying assumptions re-examined</a:t>
            </a:r>
          </a:p>
        </p:txBody>
      </p:sp>
      <p:pic>
        <p:nvPicPr>
          <p:cNvPr id="409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981200"/>
            <a:ext cx="14478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590800"/>
            <a:ext cx="24638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7075" y="2590800"/>
            <a:ext cx="24606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30BF899-E678-4A8F-9D57-87202EA032BF}" type="datetime1">
              <a:rPr lang="zh-CN" altLang="en-US" sz="1200" smtClean="0"/>
              <a:pPr>
                <a:spcBef>
                  <a:spcPct val="0"/>
                </a:spcBef>
                <a:buFontTx/>
                <a:buNone/>
              </a:pPr>
              <a:t>2021/9/4</a:t>
            </a:fld>
            <a:endParaRPr lang="en-US" altLang="zh-CN" sz="1200" smtClean="0"/>
          </a:p>
        </p:txBody>
      </p:sp>
      <p:sp>
        <p:nvSpPr>
          <p:cNvPr id="40968"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096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0123781-0B9D-4375-BDD7-BC6BFEC020CA}" type="slidenum">
              <a:rPr lang="en-US" altLang="zh-CN" sz="1200" smtClean="0"/>
              <a:pPr>
                <a:spcBef>
                  <a:spcPct val="0"/>
                </a:spcBef>
                <a:buFontTx/>
                <a:buNone/>
              </a:pPr>
              <a:t>22</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34925"/>
            <a:ext cx="7772400" cy="1143000"/>
          </a:xfrm>
        </p:spPr>
        <p:txBody>
          <a:bodyPr/>
          <a:lstStyle/>
          <a:p>
            <a:r>
              <a:rPr lang="en-US" altLang="zh-CN" dirty="0" smtClean="0"/>
              <a:t>… But, first …</a:t>
            </a:r>
          </a:p>
        </p:txBody>
      </p:sp>
      <p:sp>
        <p:nvSpPr>
          <p:cNvPr id="3" name="Content Placeholder 2"/>
          <p:cNvSpPr>
            <a:spLocks noGrp="1"/>
          </p:cNvSpPr>
          <p:nvPr>
            <p:ph idx="1"/>
          </p:nvPr>
        </p:nvSpPr>
        <p:spPr>
          <a:xfrm>
            <a:off x="228600" y="996950"/>
            <a:ext cx="8610600" cy="5194300"/>
          </a:xfrm>
        </p:spPr>
        <p:txBody>
          <a:bodyPr/>
          <a:lstStyle/>
          <a:p>
            <a:r>
              <a:rPr lang="en-US" altLang="zh-CN" smtClean="0"/>
              <a:t>Let</a:t>
            </a:r>
            <a:r>
              <a:rPr lang="en-US" altLang="en-US" smtClean="0"/>
              <a:t>’</a:t>
            </a:r>
            <a:r>
              <a:rPr lang="en-US" altLang="zh-CN" smtClean="0"/>
              <a:t>s understand the fundamentals…</a:t>
            </a:r>
          </a:p>
          <a:p>
            <a:endParaRPr lang="en-US" altLang="zh-CN" smtClean="0"/>
          </a:p>
          <a:p>
            <a:r>
              <a:rPr lang="en-US" altLang="zh-CN" smtClean="0"/>
              <a:t>You can change the world only if you understand it well enough…</a:t>
            </a:r>
          </a:p>
          <a:p>
            <a:pPr lvl="1"/>
            <a:r>
              <a:rPr lang="en-US" altLang="zh-CN" smtClean="0"/>
              <a:t>Especially the past and present dominant paradigms</a:t>
            </a:r>
          </a:p>
          <a:p>
            <a:pPr lvl="1"/>
            <a:r>
              <a:rPr lang="en-US" altLang="zh-CN" smtClean="0"/>
              <a:t>And, their advantages and shortcomings – tradeoffs</a:t>
            </a:r>
          </a:p>
          <a:p>
            <a:pPr lvl="1"/>
            <a:r>
              <a:rPr lang="en-US" altLang="zh-CN" smtClean="0"/>
              <a:t>And, what remains fundamental across generations </a:t>
            </a:r>
          </a:p>
          <a:p>
            <a:pPr lvl="1"/>
            <a:r>
              <a:rPr lang="en-US" altLang="zh-CN" smtClean="0"/>
              <a:t>And, what techniques you can use and develop to solve problems</a:t>
            </a:r>
          </a:p>
        </p:txBody>
      </p:sp>
      <p:sp>
        <p:nvSpPr>
          <p:cNvPr id="4198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ACA71F8-B58B-403D-9512-A621B28ACF80}" type="datetime1">
              <a:rPr lang="zh-CN" altLang="en-US" sz="1200" smtClean="0"/>
              <a:pPr>
                <a:spcBef>
                  <a:spcPct val="0"/>
                </a:spcBef>
                <a:buFontTx/>
                <a:buNone/>
              </a:pPr>
              <a:t>2021/9/4</a:t>
            </a:fld>
            <a:endParaRPr lang="en-US" altLang="zh-CN" sz="1200" smtClean="0"/>
          </a:p>
        </p:txBody>
      </p:sp>
      <p:sp>
        <p:nvSpPr>
          <p:cNvPr id="41989"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199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EF70AB6-40A1-4753-AF66-7F05B9009EA0}" type="slidenum">
              <a:rPr lang="en-US" altLang="zh-CN" sz="1200" smtClean="0"/>
              <a:pPr>
                <a:spcBef>
                  <a:spcPct val="0"/>
                </a:spcBef>
                <a:buFontTx/>
                <a:buNone/>
              </a:pPr>
              <a:t>23</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0850" y="-123825"/>
            <a:ext cx="7772400" cy="1143000"/>
          </a:xfrm>
        </p:spPr>
        <p:txBody>
          <a:bodyPr/>
          <a:lstStyle/>
          <a:p>
            <a:r>
              <a:rPr lang="zh-CN" altLang="en-US" smtClean="0"/>
              <a:t>为什么学这门课</a:t>
            </a:r>
            <a:r>
              <a:rPr lang="en-US" altLang="zh-CN" smtClean="0"/>
              <a:t> </a:t>
            </a:r>
            <a:endParaRPr lang="zh-CN" altLang="en-US" smtClean="0"/>
          </a:p>
        </p:txBody>
      </p:sp>
      <p:sp>
        <p:nvSpPr>
          <p:cNvPr id="45061" name="Rectangle 3"/>
          <p:cNvSpPr>
            <a:spLocks noGrp="1" noChangeArrowheads="1"/>
          </p:cNvSpPr>
          <p:nvPr>
            <p:ph idx="1"/>
          </p:nvPr>
        </p:nvSpPr>
        <p:spPr>
          <a:xfrm>
            <a:off x="515938" y="838200"/>
            <a:ext cx="8112125" cy="4114800"/>
          </a:xfrm>
        </p:spPr>
        <p:txBody>
          <a:bodyPr/>
          <a:lstStyle/>
          <a:p>
            <a:pPr>
              <a:defRPr/>
            </a:pPr>
            <a:r>
              <a:rPr lang="en-US" altLang="zh-CN" sz="1600" b="1" dirty="0" smtClean="0">
                <a:latin typeface="Arial" panose="020B0604020202020204" pitchFamily="34" charset="0"/>
              </a:rPr>
              <a:t>Study the structure of computer systems from the perspective of a computer scientist</a:t>
            </a:r>
            <a:r>
              <a:rPr lang="zh-CN" altLang="en-US" sz="1600" dirty="0" smtClean="0"/>
              <a:t> </a:t>
            </a:r>
            <a:endParaRPr lang="en-US" altLang="zh-CN" sz="1600" dirty="0" smtClean="0"/>
          </a:p>
          <a:p>
            <a:pPr lvl="1" eaLnBrk="1" hangingPunct="1">
              <a:spcBef>
                <a:spcPct val="0"/>
              </a:spcBef>
              <a:defRPr/>
            </a:pPr>
            <a:r>
              <a:rPr lang="en-US" altLang="zh-CN" sz="1600" b="1" dirty="0" smtClean="0">
                <a:solidFill>
                  <a:srgbClr val="0070C0"/>
                </a:solidFill>
                <a:ea typeface="黑体" panose="02010609060101010101" pitchFamily="49" charset="-122"/>
              </a:rPr>
              <a:t>To understand the basic Concepts, organization ,and design theory;</a:t>
            </a:r>
          </a:p>
          <a:p>
            <a:pPr lvl="1" eaLnBrk="1" hangingPunct="1">
              <a:spcBef>
                <a:spcPct val="0"/>
              </a:spcBef>
              <a:defRPr/>
            </a:pPr>
            <a:r>
              <a:rPr lang="en-US" altLang="zh-CN" sz="1600" b="1" dirty="0" smtClean="0">
                <a:solidFill>
                  <a:srgbClr val="0070C0"/>
                </a:solidFill>
                <a:ea typeface="黑体" panose="02010609060101010101" pitchFamily="49" charset="-122"/>
              </a:rPr>
              <a:t>To understand the analysis and design methods of each part  of  computer system structure;</a:t>
            </a:r>
          </a:p>
          <a:p>
            <a:pPr lvl="1" eaLnBrk="1" hangingPunct="1">
              <a:spcBef>
                <a:spcPct val="0"/>
              </a:spcBef>
              <a:defRPr/>
            </a:pPr>
            <a:r>
              <a:rPr lang="en-US" altLang="zh-CN" sz="1600" b="1" dirty="0" smtClean="0">
                <a:solidFill>
                  <a:srgbClr val="0070C0"/>
                </a:solidFill>
                <a:ea typeface="黑体" panose="02010609060101010101" pitchFamily="49" charset="-122"/>
              </a:rPr>
              <a:t>To know of the fundamental methods for the computer system design.</a:t>
            </a:r>
          </a:p>
          <a:p>
            <a:pPr lvl="1" eaLnBrk="1" hangingPunct="1">
              <a:spcBef>
                <a:spcPct val="0"/>
              </a:spcBef>
              <a:defRPr/>
            </a:pPr>
            <a:r>
              <a:rPr lang="en-US" altLang="zh-CN" sz="1600" b="1" dirty="0" smtClean="0">
                <a:solidFill>
                  <a:srgbClr val="0070C0"/>
                </a:solidFill>
                <a:ea typeface="黑体" panose="02010609060101010101" pitchFamily="49" charset="-122"/>
              </a:rPr>
              <a:t>Improve coding.</a:t>
            </a:r>
          </a:p>
          <a:p>
            <a:pPr lvl="1" eaLnBrk="1" hangingPunct="1">
              <a:spcBef>
                <a:spcPct val="0"/>
              </a:spcBef>
              <a:defRPr/>
            </a:pPr>
            <a:r>
              <a:rPr lang="en-US" altLang="zh-CN" sz="1600" b="1" dirty="0" smtClean="0">
                <a:solidFill>
                  <a:srgbClr val="0070C0"/>
                </a:solidFill>
                <a:ea typeface="黑体" panose="02010609060101010101" pitchFamily="49" charset="-122"/>
              </a:rPr>
              <a:t>Knowledge to make architectural choices.</a:t>
            </a:r>
          </a:p>
          <a:p>
            <a:pPr lvl="1">
              <a:defRPr/>
            </a:pPr>
            <a:r>
              <a:rPr lang="zh-CN" altLang="en-US" sz="1200" b="1" dirty="0" smtClean="0">
                <a:solidFill>
                  <a:srgbClr val="FF3300"/>
                </a:solidFill>
                <a:latin typeface="微软雅黑" panose="020B0503020204020204" pitchFamily="34" charset="-122"/>
                <a:ea typeface="微软雅黑" panose="020B0503020204020204" pitchFamily="34" charset="-122"/>
              </a:rPr>
              <a:t>体系结构领域仍然存在许多挑战性问题</a:t>
            </a:r>
            <a:endParaRPr lang="en-US" altLang="zh-CN" sz="1200" b="1" dirty="0" smtClean="0">
              <a:solidFill>
                <a:srgbClr val="FF3300"/>
              </a:solidFill>
              <a:latin typeface="微软雅黑" panose="020B0503020204020204" pitchFamily="34" charset="-122"/>
              <a:ea typeface="微软雅黑" panose="020B0503020204020204" pitchFamily="34" charset="-122"/>
            </a:endParaRPr>
          </a:p>
          <a:p>
            <a:pPr lvl="3">
              <a:defRPr/>
            </a:pPr>
            <a:r>
              <a:rPr lang="zh-CN" altLang="en-US" sz="1050" b="1" dirty="0" smtClean="0">
                <a:solidFill>
                  <a:srgbClr val="FF3300"/>
                </a:solidFill>
                <a:latin typeface="微软雅黑" panose="020B0503020204020204" pitchFamily="34" charset="-122"/>
                <a:ea typeface="微软雅黑" panose="020B0503020204020204" pitchFamily="34" charset="-122"/>
              </a:rPr>
              <a:t>例如：</a:t>
            </a:r>
            <a:r>
              <a:rPr lang="en-US" altLang="zh-CN" sz="1050" b="1" dirty="0" smtClean="0">
                <a:solidFill>
                  <a:srgbClr val="FF3300"/>
                </a:solidFill>
                <a:latin typeface="微软雅黑" panose="020B0503020204020204" pitchFamily="34" charset="-122"/>
                <a:ea typeface="微软雅黑" panose="020B0503020204020204" pitchFamily="34" charset="-122"/>
              </a:rPr>
              <a:t>CPU</a:t>
            </a:r>
            <a:r>
              <a:rPr lang="zh-CN" altLang="en-US" sz="1050" b="1" dirty="0" smtClean="0">
                <a:solidFill>
                  <a:srgbClr val="FF3300"/>
                </a:solidFill>
                <a:latin typeface="微软雅黑" panose="020B0503020204020204" pitchFamily="34" charset="-122"/>
                <a:ea typeface="微软雅黑" panose="020B0503020204020204" pitchFamily="34" charset="-122"/>
              </a:rPr>
              <a:t>与</a:t>
            </a:r>
            <a:r>
              <a:rPr lang="en-US" altLang="zh-CN" sz="1050" b="1" dirty="0" smtClean="0">
                <a:solidFill>
                  <a:srgbClr val="FF3300"/>
                </a:solidFill>
                <a:latin typeface="微软雅黑" panose="020B0503020204020204" pitchFamily="34" charset="-122"/>
                <a:ea typeface="微软雅黑" panose="020B0503020204020204" pitchFamily="34" charset="-122"/>
              </a:rPr>
              <a:t>memory</a:t>
            </a:r>
            <a:r>
              <a:rPr lang="zh-CN" altLang="en-US" sz="1050" b="1" dirty="0" smtClean="0">
                <a:solidFill>
                  <a:srgbClr val="FF3300"/>
                </a:solidFill>
                <a:latin typeface="微软雅黑" panose="020B0503020204020204" pitchFamily="34" charset="-122"/>
                <a:ea typeface="微软雅黑" panose="020B0503020204020204" pitchFamily="34" charset="-122"/>
              </a:rPr>
              <a:t>之间性能差异</a:t>
            </a:r>
            <a:endParaRPr lang="en-US" altLang="zh-CN" sz="1050" b="1" dirty="0" smtClean="0">
              <a:solidFill>
                <a:srgbClr val="FF3300"/>
              </a:solidFill>
              <a:latin typeface="微软雅黑" panose="020B0503020204020204" pitchFamily="34" charset="-122"/>
              <a:ea typeface="微软雅黑" panose="020B0503020204020204" pitchFamily="34" charset="-122"/>
            </a:endParaRPr>
          </a:p>
          <a:p>
            <a:pPr lvl="3">
              <a:defRPr/>
            </a:pPr>
            <a:r>
              <a:rPr lang="zh-CN" altLang="en-US" sz="1050" b="1" dirty="0" smtClean="0">
                <a:solidFill>
                  <a:srgbClr val="FF3300"/>
                </a:solidFill>
                <a:latin typeface="微软雅黑" panose="020B0503020204020204" pitchFamily="34" charset="-122"/>
                <a:ea typeface="微软雅黑" panose="020B0503020204020204" pitchFamily="34" charset="-122"/>
              </a:rPr>
              <a:t>功耗和能耗问题</a:t>
            </a:r>
            <a:endParaRPr lang="en-US" altLang="zh-CN" sz="1050" b="1" dirty="0" smtClean="0">
              <a:solidFill>
                <a:srgbClr val="FF3300"/>
              </a:solidFill>
              <a:latin typeface="微软雅黑" panose="020B0503020204020204" pitchFamily="34" charset="-122"/>
              <a:ea typeface="微软雅黑" panose="020B0503020204020204" pitchFamily="34" charset="-122"/>
            </a:endParaRPr>
          </a:p>
          <a:p>
            <a:pPr lvl="3">
              <a:defRPr/>
            </a:pPr>
            <a:r>
              <a:rPr lang="zh-CN" altLang="en-US" sz="1050" b="1" dirty="0" smtClean="0">
                <a:solidFill>
                  <a:srgbClr val="FF3300"/>
                </a:solidFill>
                <a:latin typeface="微软雅黑" panose="020B0503020204020204" pitchFamily="34" charset="-122"/>
                <a:ea typeface="微软雅黑" panose="020B0503020204020204" pitchFamily="34" charset="-122"/>
              </a:rPr>
              <a:t>体系结构与应用特征的适配性问题等</a:t>
            </a:r>
            <a:endParaRPr lang="en-US" altLang="zh-CN" sz="1050" b="1" dirty="0" smtClean="0">
              <a:solidFill>
                <a:srgbClr val="FF3300"/>
              </a:solidFill>
              <a:latin typeface="微软雅黑" panose="020B0503020204020204" pitchFamily="34" charset="-122"/>
              <a:ea typeface="微软雅黑" panose="020B0503020204020204" pitchFamily="34" charset="-122"/>
            </a:endParaRPr>
          </a:p>
          <a:p>
            <a:pPr>
              <a:defRPr/>
            </a:pPr>
            <a:r>
              <a:rPr lang="en-US" altLang="zh-CN" sz="1600" b="1" dirty="0" smtClean="0">
                <a:latin typeface="Arial" panose="020B0604020202020204" pitchFamily="34" charset="0"/>
              </a:rPr>
              <a:t>Explore the relationships between structure and function. </a:t>
            </a:r>
          </a:p>
          <a:p>
            <a:pPr lvl="1">
              <a:defRPr/>
            </a:pPr>
            <a:r>
              <a:rPr lang="zh-CN" altLang="en-US" sz="1400" dirty="0" smtClean="0">
                <a:latin typeface="微软雅黑" panose="020B0503020204020204" pitchFamily="34" charset="-122"/>
                <a:ea typeface="微软雅黑" panose="020B0503020204020204" pitchFamily="34" charset="-122"/>
              </a:rPr>
              <a:t>硬件怎样让软件运行的更快</a:t>
            </a:r>
            <a:endParaRPr lang="en-US" altLang="zh-CN" sz="1400" dirty="0" smtClean="0">
              <a:latin typeface="微软雅黑" panose="020B0503020204020204" pitchFamily="34" charset="-122"/>
              <a:ea typeface="微软雅黑" panose="020B0503020204020204" pitchFamily="34" charset="-122"/>
            </a:endParaRPr>
          </a:p>
          <a:p>
            <a:pPr lvl="1">
              <a:defRPr/>
            </a:pPr>
            <a:r>
              <a:rPr lang="zh-CN" altLang="en-US" sz="1400" dirty="0" smtClean="0">
                <a:latin typeface="微软雅黑" panose="020B0503020204020204" pitchFamily="34" charset="-122"/>
                <a:ea typeface="微软雅黑" panose="020B0503020204020204" pitchFamily="34" charset="-122"/>
              </a:rPr>
              <a:t>软件怎样充分的使用硬件</a:t>
            </a:r>
            <a:endParaRPr lang="en-US" altLang="zh-CN" sz="1400" dirty="0" smtClean="0">
              <a:latin typeface="微软雅黑" panose="020B0503020204020204" pitchFamily="34" charset="-122"/>
              <a:ea typeface="微软雅黑" panose="020B0503020204020204" pitchFamily="34" charset="-122"/>
            </a:endParaRPr>
          </a:p>
          <a:p>
            <a:pPr lvl="2">
              <a:defRPr/>
            </a:pPr>
            <a:r>
              <a:rPr lang="zh-CN" altLang="en-US" sz="1200" dirty="0" smtClean="0">
                <a:latin typeface="微软雅黑" panose="020B0503020204020204" pitchFamily="34" charset="-122"/>
                <a:ea typeface="微软雅黑" panose="020B0503020204020204" pitchFamily="34" charset="-122"/>
              </a:rPr>
              <a:t>更好地设计与实现操作系统、编译器</a:t>
            </a:r>
            <a:endParaRPr lang="en-US" altLang="zh-CN" sz="1200" dirty="0" smtClean="0">
              <a:latin typeface="微软雅黑" panose="020B0503020204020204" pitchFamily="34" charset="-122"/>
              <a:ea typeface="微软雅黑" panose="020B0503020204020204" pitchFamily="34" charset="-122"/>
            </a:endParaRPr>
          </a:p>
          <a:p>
            <a:pPr lvl="3">
              <a:defRPr/>
            </a:pPr>
            <a:r>
              <a:rPr lang="zh-CN" altLang="en-US" sz="1200" dirty="0" smtClean="0">
                <a:latin typeface="微软雅黑" panose="020B0503020204020204" pitchFamily="34" charset="-122"/>
                <a:ea typeface="微软雅黑" panose="020B0503020204020204" pitchFamily="34" charset="-122"/>
              </a:rPr>
              <a:t>需要重新评估当前的假设和权衡</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如</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当面临并行系统、异构系统日益普遍</a:t>
            </a:r>
            <a:endParaRPr lang="en-US" altLang="zh-CN" sz="1200" dirty="0" smtClean="0">
              <a:latin typeface="微软雅黑" panose="020B0503020204020204" pitchFamily="34" charset="-122"/>
              <a:ea typeface="微软雅黑" panose="020B0503020204020204" pitchFamily="34" charset="-122"/>
            </a:endParaRPr>
          </a:p>
          <a:p>
            <a:pPr lvl="3">
              <a:defRPr/>
            </a:pPr>
            <a:r>
              <a:rPr lang="zh-CN" altLang="en-US" sz="1200" dirty="0" smtClean="0">
                <a:latin typeface="微软雅黑" panose="020B0503020204020204" pitchFamily="34" charset="-122"/>
                <a:ea typeface="微软雅黑" panose="020B0503020204020204" pitchFamily="34" charset="-122"/>
              </a:rPr>
              <a:t>现代计算机需要更好的优化编译器和更好的编程语言</a:t>
            </a:r>
            <a:endParaRPr lang="en-US" altLang="zh-CN" sz="1200" dirty="0" smtClean="0">
              <a:latin typeface="微软雅黑" panose="020B0503020204020204" pitchFamily="34" charset="-122"/>
              <a:ea typeface="微软雅黑" panose="020B0503020204020204" pitchFamily="34" charset="-122"/>
            </a:endParaRPr>
          </a:p>
          <a:p>
            <a:pPr lvl="2">
              <a:defRPr/>
            </a:pPr>
            <a:r>
              <a:rPr lang="en-US" altLang="zh-CN" sz="1400" dirty="0">
                <a:latin typeface="微软雅黑" panose="020B0503020204020204" pitchFamily="34" charset="-122"/>
                <a:ea typeface="微软雅黑" panose="020B0503020204020204" pitchFamily="34" charset="-122"/>
              </a:rPr>
              <a:t>Enable better systems: make computers faster, cheaper, smaller, more reliable, </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2">
              <a:defRPr/>
            </a:pPr>
            <a:r>
              <a:rPr lang="en-US" altLang="zh-CN" sz="1400" dirty="0">
                <a:latin typeface="微软雅黑" panose="020B0503020204020204" pitchFamily="34" charset="-122"/>
                <a:ea typeface="微软雅黑" panose="020B0503020204020204" pitchFamily="34" charset="-122"/>
              </a:rPr>
              <a:t>Enable new </a:t>
            </a:r>
            <a:r>
              <a:rPr lang="en-US" altLang="zh-CN" sz="1400" dirty="0" err="1" smtClean="0">
                <a:latin typeface="微软雅黑" panose="020B0503020204020204" pitchFamily="34" charset="-122"/>
                <a:ea typeface="微软雅黑" panose="020B0503020204020204" pitchFamily="34" charset="-122"/>
              </a:rPr>
              <a:t>applications,e.g.Life</a:t>
            </a:r>
            <a:r>
              <a:rPr lang="en-US" altLang="zh-CN" sz="1400" dirty="0" smtClean="0">
                <a:latin typeface="微软雅黑" panose="020B0503020204020204" pitchFamily="34" charset="-122"/>
                <a:ea typeface="微软雅黑" panose="020B0503020204020204" pitchFamily="34" charset="-122"/>
              </a:rPr>
              <a:t>-like </a:t>
            </a:r>
            <a:r>
              <a:rPr lang="en-US" altLang="zh-CN" sz="1400" dirty="0">
                <a:latin typeface="微软雅黑" panose="020B0503020204020204" pitchFamily="34" charset="-122"/>
                <a:ea typeface="微软雅黑" panose="020B0503020204020204" pitchFamily="34" charset="-122"/>
              </a:rPr>
              <a:t>3D visualization </a:t>
            </a:r>
            <a:r>
              <a:rPr lang="en-US" altLang="zh-CN" sz="1400" dirty="0" smtClean="0">
                <a:latin typeface="微软雅黑" panose="020B0503020204020204" pitchFamily="34" charset="-122"/>
                <a:ea typeface="微软雅黑" panose="020B0503020204020204" pitchFamily="34" charset="-122"/>
              </a:rPr>
              <a:t>,Virtual </a:t>
            </a:r>
            <a:r>
              <a:rPr lang="en-US" altLang="zh-CN" sz="1400" dirty="0" err="1" smtClean="0">
                <a:latin typeface="微软雅黑" panose="020B0503020204020204" pitchFamily="34" charset="-122"/>
                <a:ea typeface="微软雅黑" panose="020B0503020204020204" pitchFamily="34" charset="-122"/>
              </a:rPr>
              <a:t>reality,Personalized</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medicine</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2">
              <a:defRPr/>
            </a:pPr>
            <a:r>
              <a:rPr lang="en-US" altLang="zh-CN" sz="1400" dirty="0">
                <a:latin typeface="微软雅黑" panose="020B0503020204020204" pitchFamily="34" charset="-122"/>
                <a:ea typeface="微软雅黑" panose="020B0503020204020204" pitchFamily="34" charset="-122"/>
              </a:rPr>
              <a:t>Enable better solutions to problems</a:t>
            </a:r>
          </a:p>
          <a:p>
            <a:pPr lvl="2">
              <a:defRPr/>
            </a:pPr>
            <a:r>
              <a:rPr lang="zh-CN" altLang="en-US" sz="1400" dirty="0" smtClean="0">
                <a:latin typeface="微软雅黑" panose="020B0503020204020204" pitchFamily="34" charset="-122"/>
                <a:ea typeface="微软雅黑" panose="020B0503020204020204" pitchFamily="34" charset="-122"/>
              </a:rPr>
              <a:t>可</a:t>
            </a:r>
            <a:r>
              <a:rPr lang="zh-CN" altLang="en-US" sz="1400" dirty="0">
                <a:latin typeface="微软雅黑" panose="020B0503020204020204" pitchFamily="34" charset="-122"/>
                <a:ea typeface="微软雅黑" panose="020B0503020204020204" pitchFamily="34" charset="-122"/>
              </a:rPr>
              <a:t>更好地理解算法、数据结构和编程语言选择对性能的影响</a:t>
            </a:r>
            <a:endParaRPr lang="en-US" altLang="zh-CN" sz="1400" dirty="0">
              <a:latin typeface="微软雅黑" panose="020B0503020204020204" pitchFamily="34" charset="-122"/>
              <a:ea typeface="微软雅黑" panose="020B0503020204020204" pitchFamily="34" charset="-122"/>
            </a:endParaRPr>
          </a:p>
          <a:p>
            <a:pPr>
              <a:defRPr/>
            </a:pPr>
            <a:endParaRPr lang="en-US" altLang="zh-CN" sz="1600" dirty="0" smtClean="0"/>
          </a:p>
        </p:txBody>
      </p:sp>
      <p:sp>
        <p:nvSpPr>
          <p:cNvPr id="34820"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1F307D1-C9B1-4237-8DAC-31D10539BD54}" type="datetime1">
              <a:rPr lang="zh-CN" altLang="en-US" sz="1200" smtClean="0"/>
              <a:pPr>
                <a:spcBef>
                  <a:spcPct val="0"/>
                </a:spcBef>
                <a:buFontTx/>
                <a:buNone/>
              </a:pPr>
              <a:t>2021/9/4</a:t>
            </a:fld>
            <a:endParaRPr lang="en-US" altLang="zh-CN" sz="120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495425"/>
            <a:ext cx="6062663"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6863" y="1495425"/>
            <a:ext cx="60674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52575" y="1422400"/>
            <a:ext cx="60388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5588" y="1495425"/>
            <a:ext cx="60293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66863" y="1389063"/>
            <a:ext cx="6010275"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62100" y="1462088"/>
            <a:ext cx="60198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页脚占位符 10"/>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4828" name="灯片编号占位符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DF4706C-7256-47DD-A0EB-D4B5E93EEC39}" type="slidenum">
              <a:rPr lang="en-US" altLang="zh-CN" sz="1200" smtClean="0"/>
              <a:pPr>
                <a:spcBef>
                  <a:spcPct val="0"/>
                </a:spcBef>
                <a:buFontTx/>
                <a:buNone/>
              </a:pPr>
              <a:t>24</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 calcmode="lin" valueType="num">
                                      <p:cBhvr additive="base">
                                        <p:cTn id="7" dur="500" fill="hold"/>
                                        <p:tgtEl>
                                          <p:spTgt spid="450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061">
                                            <p:txEl>
                                              <p:pRg st="1" end="1"/>
                                            </p:txEl>
                                          </p:spTgt>
                                        </p:tgtEl>
                                        <p:attrNameLst>
                                          <p:attrName>style.visibility</p:attrName>
                                        </p:attrNameLst>
                                      </p:cBhvr>
                                      <p:to>
                                        <p:strVal val="visible"/>
                                      </p:to>
                                    </p:set>
                                    <p:anim calcmode="lin" valueType="num">
                                      <p:cBhvr additive="base">
                                        <p:cTn id="11" dur="500" fill="hold"/>
                                        <p:tgtEl>
                                          <p:spTgt spid="450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0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061">
                                            <p:txEl>
                                              <p:pRg st="2" end="2"/>
                                            </p:txEl>
                                          </p:spTgt>
                                        </p:tgtEl>
                                        <p:attrNameLst>
                                          <p:attrName>style.visibility</p:attrName>
                                        </p:attrNameLst>
                                      </p:cBhvr>
                                      <p:to>
                                        <p:strVal val="visible"/>
                                      </p:to>
                                    </p:set>
                                    <p:anim calcmode="lin" valueType="num">
                                      <p:cBhvr additive="base">
                                        <p:cTn id="15" dur="500" fill="hold"/>
                                        <p:tgtEl>
                                          <p:spTgt spid="450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506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061">
                                            <p:txEl>
                                              <p:pRg st="3" end="3"/>
                                            </p:txEl>
                                          </p:spTgt>
                                        </p:tgtEl>
                                        <p:attrNameLst>
                                          <p:attrName>style.visibility</p:attrName>
                                        </p:attrNameLst>
                                      </p:cBhvr>
                                      <p:to>
                                        <p:strVal val="visible"/>
                                      </p:to>
                                    </p:set>
                                    <p:anim calcmode="lin" valueType="num">
                                      <p:cBhvr additive="base">
                                        <p:cTn id="19" dur="500" fill="hold"/>
                                        <p:tgtEl>
                                          <p:spTgt spid="4506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6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061">
                                            <p:txEl>
                                              <p:pRg st="4" end="4"/>
                                            </p:txEl>
                                          </p:spTgt>
                                        </p:tgtEl>
                                        <p:attrNameLst>
                                          <p:attrName>style.visibility</p:attrName>
                                        </p:attrNameLst>
                                      </p:cBhvr>
                                      <p:to>
                                        <p:strVal val="visible"/>
                                      </p:to>
                                    </p:set>
                                    <p:anim calcmode="lin" valueType="num">
                                      <p:cBhvr additive="base">
                                        <p:cTn id="23" dur="500" fill="hold"/>
                                        <p:tgtEl>
                                          <p:spTgt spid="4506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06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061">
                                            <p:txEl>
                                              <p:pRg st="5" end="5"/>
                                            </p:txEl>
                                          </p:spTgt>
                                        </p:tgtEl>
                                        <p:attrNameLst>
                                          <p:attrName>style.visibility</p:attrName>
                                        </p:attrNameLst>
                                      </p:cBhvr>
                                      <p:to>
                                        <p:strVal val="visible"/>
                                      </p:to>
                                    </p:set>
                                    <p:anim calcmode="lin" valueType="num">
                                      <p:cBhvr additive="base">
                                        <p:cTn id="27" dur="500" fill="hold"/>
                                        <p:tgtEl>
                                          <p:spTgt spid="4506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506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061">
                                            <p:txEl>
                                              <p:pRg st="6" end="6"/>
                                            </p:txEl>
                                          </p:spTgt>
                                        </p:tgtEl>
                                        <p:attrNameLst>
                                          <p:attrName>style.visibility</p:attrName>
                                        </p:attrNameLst>
                                      </p:cBhvr>
                                      <p:to>
                                        <p:strVal val="visible"/>
                                      </p:to>
                                    </p:set>
                                    <p:anim calcmode="lin" valueType="num">
                                      <p:cBhvr additive="base">
                                        <p:cTn id="31" dur="500" fill="hold"/>
                                        <p:tgtEl>
                                          <p:spTgt spid="4506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6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061">
                                            <p:txEl>
                                              <p:pRg st="7" end="7"/>
                                            </p:txEl>
                                          </p:spTgt>
                                        </p:tgtEl>
                                        <p:attrNameLst>
                                          <p:attrName>style.visibility</p:attrName>
                                        </p:attrNameLst>
                                      </p:cBhvr>
                                      <p:to>
                                        <p:strVal val="visible"/>
                                      </p:to>
                                    </p:set>
                                    <p:anim calcmode="lin" valueType="num">
                                      <p:cBhvr additive="base">
                                        <p:cTn id="35" dur="500" fill="hold"/>
                                        <p:tgtEl>
                                          <p:spTgt spid="4506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506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5061">
                                            <p:txEl>
                                              <p:pRg st="8" end="8"/>
                                            </p:txEl>
                                          </p:spTgt>
                                        </p:tgtEl>
                                        <p:attrNameLst>
                                          <p:attrName>style.visibility</p:attrName>
                                        </p:attrNameLst>
                                      </p:cBhvr>
                                      <p:to>
                                        <p:strVal val="visible"/>
                                      </p:to>
                                    </p:set>
                                    <p:anim calcmode="lin" valueType="num">
                                      <p:cBhvr additive="base">
                                        <p:cTn id="39" dur="500" fill="hold"/>
                                        <p:tgtEl>
                                          <p:spTgt spid="4506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06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061">
                                            <p:txEl>
                                              <p:pRg st="9" end="9"/>
                                            </p:txEl>
                                          </p:spTgt>
                                        </p:tgtEl>
                                        <p:attrNameLst>
                                          <p:attrName>style.visibility</p:attrName>
                                        </p:attrNameLst>
                                      </p:cBhvr>
                                      <p:to>
                                        <p:strVal val="visible"/>
                                      </p:to>
                                    </p:set>
                                    <p:anim calcmode="lin" valueType="num">
                                      <p:cBhvr additive="base">
                                        <p:cTn id="43" dur="500" fill="hold"/>
                                        <p:tgtEl>
                                          <p:spTgt spid="4506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06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additive="base">
                                        <p:cTn id="79" dur="500" fill="hold"/>
                                        <p:tgtEl>
                                          <p:spTgt spid="7"/>
                                        </p:tgtEl>
                                        <p:attrNameLst>
                                          <p:attrName>ppt_x</p:attrName>
                                        </p:attrNameLst>
                                      </p:cBhvr>
                                      <p:tavLst>
                                        <p:tav tm="0">
                                          <p:val>
                                            <p:strVal val="#ppt_x"/>
                                          </p:val>
                                        </p:tav>
                                        <p:tav tm="100000">
                                          <p:val>
                                            <p:strVal val="#ppt_x"/>
                                          </p:val>
                                        </p:tav>
                                      </p:tavLst>
                                    </p:anim>
                                    <p:anim calcmode="lin" valueType="num">
                                      <p:cBhvr additive="base">
                                        <p:cTn id="8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nodeType="clickEffect">
                                  <p:stCondLst>
                                    <p:cond delay="0"/>
                                  </p:stCondLst>
                                  <p:childTnLst>
                                    <p:set>
                                      <p:cBhvr>
                                        <p:cTn id="84" dur="1" fill="hold">
                                          <p:stCondLst>
                                            <p:cond delay="0"/>
                                          </p:stCondLst>
                                        </p:cTn>
                                        <p:tgtEl>
                                          <p:spTgt spid="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4"/>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5061">
                                            <p:txEl>
                                              <p:pRg st="10" end="10"/>
                                            </p:txEl>
                                          </p:spTgt>
                                        </p:tgtEl>
                                        <p:attrNameLst>
                                          <p:attrName>style.visibility</p:attrName>
                                        </p:attrNameLst>
                                      </p:cBhvr>
                                      <p:to>
                                        <p:strVal val="visible"/>
                                      </p:to>
                                    </p:set>
                                    <p:anim calcmode="lin" valueType="num">
                                      <p:cBhvr additive="base">
                                        <p:cTn id="93" dur="500" fill="hold"/>
                                        <p:tgtEl>
                                          <p:spTgt spid="45061">
                                            <p:txEl>
                                              <p:pRg st="10" end="1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45061">
                                            <p:txEl>
                                              <p:pRg st="10" end="10"/>
                                            </p:tx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5061">
                                            <p:txEl>
                                              <p:pRg st="11" end="11"/>
                                            </p:txEl>
                                          </p:spTgt>
                                        </p:tgtEl>
                                        <p:attrNameLst>
                                          <p:attrName>style.visibility</p:attrName>
                                        </p:attrNameLst>
                                      </p:cBhvr>
                                      <p:to>
                                        <p:strVal val="visible"/>
                                      </p:to>
                                    </p:set>
                                    <p:anim calcmode="lin" valueType="num">
                                      <p:cBhvr additive="base">
                                        <p:cTn id="97" dur="500" fill="hold"/>
                                        <p:tgtEl>
                                          <p:spTgt spid="45061">
                                            <p:txEl>
                                              <p:pRg st="11" end="11"/>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5061">
                                            <p:txEl>
                                              <p:pRg st="11" end="11"/>
                                            </p:txEl>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5061">
                                            <p:txEl>
                                              <p:pRg st="12" end="12"/>
                                            </p:txEl>
                                          </p:spTgt>
                                        </p:tgtEl>
                                        <p:attrNameLst>
                                          <p:attrName>style.visibility</p:attrName>
                                        </p:attrNameLst>
                                      </p:cBhvr>
                                      <p:to>
                                        <p:strVal val="visible"/>
                                      </p:to>
                                    </p:set>
                                    <p:anim calcmode="lin" valueType="num">
                                      <p:cBhvr additive="base">
                                        <p:cTn id="101" dur="500" fill="hold"/>
                                        <p:tgtEl>
                                          <p:spTgt spid="45061">
                                            <p:txEl>
                                              <p:pRg st="12" end="12"/>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5061">
                                            <p:txEl>
                                              <p:pRg st="12" end="12"/>
                                            </p:txEl>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5061">
                                            <p:txEl>
                                              <p:pRg st="13" end="13"/>
                                            </p:txEl>
                                          </p:spTgt>
                                        </p:tgtEl>
                                        <p:attrNameLst>
                                          <p:attrName>style.visibility</p:attrName>
                                        </p:attrNameLst>
                                      </p:cBhvr>
                                      <p:to>
                                        <p:strVal val="visible"/>
                                      </p:to>
                                    </p:set>
                                    <p:anim calcmode="lin" valueType="num">
                                      <p:cBhvr additive="base">
                                        <p:cTn id="105" dur="500" fill="hold"/>
                                        <p:tgtEl>
                                          <p:spTgt spid="45061">
                                            <p:txEl>
                                              <p:pRg st="13" end="13"/>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45061">
                                            <p:txEl>
                                              <p:pRg st="13" end="13"/>
                                            </p:txEl>
                                          </p:spTgt>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5061">
                                            <p:txEl>
                                              <p:pRg st="14" end="14"/>
                                            </p:txEl>
                                          </p:spTgt>
                                        </p:tgtEl>
                                        <p:attrNameLst>
                                          <p:attrName>style.visibility</p:attrName>
                                        </p:attrNameLst>
                                      </p:cBhvr>
                                      <p:to>
                                        <p:strVal val="visible"/>
                                      </p:to>
                                    </p:set>
                                    <p:anim calcmode="lin" valueType="num">
                                      <p:cBhvr additive="base">
                                        <p:cTn id="109" dur="500" fill="hold"/>
                                        <p:tgtEl>
                                          <p:spTgt spid="45061">
                                            <p:txEl>
                                              <p:pRg st="14" end="1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5061">
                                            <p:txEl>
                                              <p:pRg st="14" end="14"/>
                                            </p:txEl>
                                          </p:spTgt>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5061">
                                            <p:txEl>
                                              <p:pRg st="15" end="15"/>
                                            </p:txEl>
                                          </p:spTgt>
                                        </p:tgtEl>
                                        <p:attrNameLst>
                                          <p:attrName>style.visibility</p:attrName>
                                        </p:attrNameLst>
                                      </p:cBhvr>
                                      <p:to>
                                        <p:strVal val="visible"/>
                                      </p:to>
                                    </p:set>
                                    <p:anim calcmode="lin" valueType="num">
                                      <p:cBhvr additive="base">
                                        <p:cTn id="113" dur="500" fill="hold"/>
                                        <p:tgtEl>
                                          <p:spTgt spid="45061">
                                            <p:txEl>
                                              <p:pRg st="15" end="15"/>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5061">
                                            <p:txEl>
                                              <p:pRg st="15" end="15"/>
                                            </p:txEl>
                                          </p:spTgt>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5061">
                                            <p:txEl>
                                              <p:pRg st="16" end="16"/>
                                            </p:txEl>
                                          </p:spTgt>
                                        </p:tgtEl>
                                        <p:attrNameLst>
                                          <p:attrName>style.visibility</p:attrName>
                                        </p:attrNameLst>
                                      </p:cBhvr>
                                      <p:to>
                                        <p:strVal val="visible"/>
                                      </p:to>
                                    </p:set>
                                    <p:anim calcmode="lin" valueType="num">
                                      <p:cBhvr additive="base">
                                        <p:cTn id="117" dur="500" fill="hold"/>
                                        <p:tgtEl>
                                          <p:spTgt spid="45061">
                                            <p:txEl>
                                              <p:pRg st="16" end="16"/>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45061">
                                            <p:txEl>
                                              <p:pRg st="16" end="16"/>
                                            </p:txEl>
                                          </p:spTgt>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5061">
                                            <p:txEl>
                                              <p:pRg st="17" end="17"/>
                                            </p:txEl>
                                          </p:spTgt>
                                        </p:tgtEl>
                                        <p:attrNameLst>
                                          <p:attrName>style.visibility</p:attrName>
                                        </p:attrNameLst>
                                      </p:cBhvr>
                                      <p:to>
                                        <p:strVal val="visible"/>
                                      </p:to>
                                    </p:set>
                                    <p:anim calcmode="lin" valueType="num">
                                      <p:cBhvr additive="base">
                                        <p:cTn id="121" dur="500" fill="hold"/>
                                        <p:tgtEl>
                                          <p:spTgt spid="45061">
                                            <p:txEl>
                                              <p:pRg st="17" end="17"/>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45061">
                                            <p:txEl>
                                              <p:pRg st="17" end="17"/>
                                            </p:txEl>
                                          </p:spTgt>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5061">
                                            <p:txEl>
                                              <p:pRg st="18" end="18"/>
                                            </p:txEl>
                                          </p:spTgt>
                                        </p:tgtEl>
                                        <p:attrNameLst>
                                          <p:attrName>style.visibility</p:attrName>
                                        </p:attrNameLst>
                                      </p:cBhvr>
                                      <p:to>
                                        <p:strVal val="visible"/>
                                      </p:to>
                                    </p:set>
                                    <p:anim calcmode="lin" valueType="num">
                                      <p:cBhvr additive="base">
                                        <p:cTn id="125" dur="500" fill="hold"/>
                                        <p:tgtEl>
                                          <p:spTgt spid="45061">
                                            <p:txEl>
                                              <p:pRg st="18" end="18"/>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45061">
                                            <p:txEl>
                                              <p:pRg st="18" end="18"/>
                                            </p:txEl>
                                          </p:spTgt>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5061">
                                            <p:txEl>
                                              <p:pRg st="19" end="19"/>
                                            </p:txEl>
                                          </p:spTgt>
                                        </p:tgtEl>
                                        <p:attrNameLst>
                                          <p:attrName>style.visibility</p:attrName>
                                        </p:attrNameLst>
                                      </p:cBhvr>
                                      <p:to>
                                        <p:strVal val="visible"/>
                                      </p:to>
                                    </p:set>
                                    <p:anim calcmode="lin" valueType="num">
                                      <p:cBhvr additive="base">
                                        <p:cTn id="129" dur="500" fill="hold"/>
                                        <p:tgtEl>
                                          <p:spTgt spid="45061">
                                            <p:txEl>
                                              <p:pRg st="19" end="19"/>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061">
                                            <p:txEl>
                                              <p:pRg st="19" end="19"/>
                                            </p:txEl>
                                          </p:spTgt>
                                        </p:tgtEl>
                                        <p:attrNameLst>
                                          <p:attrName>ppt_y</p:attrName>
                                        </p:attrNameLst>
                                      </p:cBhvr>
                                      <p:tavLst>
                                        <p:tav tm="0">
                                          <p:val>
                                            <p:strVal val="1+#ppt_h/2"/>
                                          </p:val>
                                        </p:tav>
                                        <p:tav tm="100000">
                                          <p:val>
                                            <p:strVal val="#ppt_y"/>
                                          </p:val>
                                        </p:tav>
                                      </p:tavLst>
                                    </p:anim>
                                  </p:childTnLst>
                                </p:cTn>
                              </p:par>
                              <p:par>
                                <p:cTn id="131" presetID="1" presetClass="exit" presetSubtype="0" fill="hold" nodeType="withEffect">
                                  <p:stCondLst>
                                    <p:cond delay="0"/>
                                  </p:stCondLst>
                                  <p:childTnLst>
                                    <p:set>
                                      <p:cBhvr>
                                        <p:cTn id="132" dur="1" fill="hold">
                                          <p:stCondLst>
                                            <p:cond delay="0"/>
                                          </p:stCondLst>
                                        </p:cTn>
                                        <p:tgtEl>
                                          <p:spTgt spid="5"/>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6"/>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52500" y="0"/>
            <a:ext cx="7772400" cy="1143000"/>
          </a:xfrm>
        </p:spPr>
        <p:txBody>
          <a:bodyPr/>
          <a:lstStyle/>
          <a:p>
            <a:r>
              <a:rPr lang="zh-CN" altLang="en-US" smtClean="0"/>
              <a:t>为什么学这门课</a:t>
            </a:r>
            <a:r>
              <a:rPr lang="en-US" altLang="zh-CN" smtClean="0"/>
              <a:t> </a:t>
            </a:r>
            <a:endParaRPr lang="zh-CN" altLang="en-US" smtClean="0"/>
          </a:p>
        </p:txBody>
      </p:sp>
      <p:sp>
        <p:nvSpPr>
          <p:cNvPr id="45061" name="Rectangle 3"/>
          <p:cNvSpPr>
            <a:spLocks noGrp="1" noChangeArrowheads="1"/>
          </p:cNvSpPr>
          <p:nvPr>
            <p:ph idx="1"/>
          </p:nvPr>
        </p:nvSpPr>
        <p:spPr>
          <a:xfrm>
            <a:off x="952500" y="1143000"/>
            <a:ext cx="7772400" cy="4114800"/>
          </a:xfrm>
        </p:spPr>
        <p:txBody>
          <a:bodyPr/>
          <a:lstStyle/>
          <a:p>
            <a:r>
              <a:rPr lang="en-US" altLang="zh-CN" sz="1800" b="1" dirty="0" smtClean="0">
                <a:latin typeface="Arial" panose="020B0604020202020204" pitchFamily="34" charset="0"/>
              </a:rPr>
              <a:t>Research on the concurrent processing technologies</a:t>
            </a:r>
          </a:p>
          <a:p>
            <a:pPr lvl="1" eaLnBrk="1" hangingPunct="1">
              <a:spcBef>
                <a:spcPct val="0"/>
              </a:spcBef>
            </a:pPr>
            <a:r>
              <a:rPr lang="en-US" altLang="zh-CN" b="1" dirty="0" smtClean="0">
                <a:solidFill>
                  <a:srgbClr val="FF3399"/>
                </a:solidFill>
                <a:latin typeface="宋体" panose="02010600030101010101" pitchFamily="2" charset="-122"/>
              </a:rPr>
              <a:t> pipelining technologies;</a:t>
            </a:r>
          </a:p>
          <a:p>
            <a:pPr lvl="1" eaLnBrk="1" hangingPunct="1">
              <a:spcBef>
                <a:spcPct val="0"/>
              </a:spcBef>
            </a:pPr>
            <a:r>
              <a:rPr lang="en-US" altLang="zh-CN" b="1" dirty="0" smtClean="0">
                <a:solidFill>
                  <a:srgbClr val="FF3399"/>
                </a:solidFill>
                <a:latin typeface="宋体" panose="02010600030101010101" pitchFamily="2" charset="-122"/>
              </a:rPr>
              <a:t> Concurrent processor technologies</a:t>
            </a:r>
            <a:r>
              <a:rPr lang="zh-CN" altLang="en-US" b="1" dirty="0" smtClean="0">
                <a:solidFill>
                  <a:srgbClr val="FF3399"/>
                </a:solidFill>
                <a:latin typeface="宋体" panose="02010600030101010101" pitchFamily="2" charset="-122"/>
              </a:rPr>
              <a:t>；</a:t>
            </a:r>
          </a:p>
          <a:p>
            <a:pPr lvl="1" eaLnBrk="1" hangingPunct="1">
              <a:spcBef>
                <a:spcPct val="0"/>
              </a:spcBef>
            </a:pPr>
            <a:r>
              <a:rPr lang="zh-CN" altLang="en-US" b="1" dirty="0" smtClean="0">
                <a:solidFill>
                  <a:srgbClr val="FF3399"/>
                </a:solidFill>
                <a:latin typeface="宋体" panose="02010600030101010101" pitchFamily="2" charset="-122"/>
              </a:rPr>
              <a:t> </a:t>
            </a:r>
            <a:r>
              <a:rPr lang="en-US" altLang="zh-CN" b="1" dirty="0" smtClean="0">
                <a:solidFill>
                  <a:srgbClr val="FF3399"/>
                </a:solidFill>
                <a:latin typeface="宋体" panose="02010600030101010101" pitchFamily="2" charset="-122"/>
              </a:rPr>
              <a:t>Multiprocessor technologies;</a:t>
            </a:r>
          </a:p>
          <a:p>
            <a:pPr lvl="1" eaLnBrk="1" hangingPunct="1">
              <a:spcBef>
                <a:spcPct val="0"/>
              </a:spcBef>
            </a:pPr>
            <a:r>
              <a:rPr lang="en-US" altLang="zh-CN" b="1" dirty="0" smtClean="0">
                <a:solidFill>
                  <a:srgbClr val="FF3399"/>
                </a:solidFill>
                <a:latin typeface="宋体" panose="02010600030101010101" pitchFamily="2" charset="-122"/>
              </a:rPr>
              <a:t> non Von Neumann computer architecture</a:t>
            </a:r>
            <a:endParaRPr lang="en-US" altLang="zh-CN" b="1" dirty="0" smtClean="0">
              <a:latin typeface="宋体" panose="02010600030101010101" pitchFamily="2" charset="-122"/>
            </a:endParaRPr>
          </a:p>
          <a:p>
            <a:pPr lvl="1"/>
            <a:r>
              <a:rPr lang="en-US" altLang="zh-CN" sz="1600" dirty="0" smtClean="0">
                <a:latin typeface="微软雅黑" panose="020B0503020204020204" pitchFamily="34" charset="-122"/>
                <a:ea typeface="微软雅黑" panose="020B0503020204020204" pitchFamily="34" charset="-122"/>
              </a:rPr>
              <a:t>…….</a:t>
            </a:r>
          </a:p>
          <a:p>
            <a:r>
              <a:rPr lang="zh-CN" altLang="en-US" sz="1800" dirty="0" smtClean="0">
                <a:latin typeface="微软雅黑" panose="020B0503020204020204" pitchFamily="34" charset="-122"/>
                <a:ea typeface="微软雅黑" panose="020B0503020204020204" pitchFamily="34" charset="-122"/>
              </a:rPr>
              <a:t>了解计算机的发展趋势</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嵌入式系统</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超级计算机</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分布计算，普适计算</a:t>
            </a:r>
            <a:endParaRPr lang="en-US" altLang="zh-CN" sz="1600" dirty="0" smtClean="0">
              <a:latin typeface="微软雅黑" panose="020B0503020204020204" pitchFamily="34" charset="-122"/>
              <a:ea typeface="微软雅黑" panose="020B0503020204020204" pitchFamily="34" charset="-122"/>
            </a:endParaRPr>
          </a:p>
          <a:p>
            <a:pPr lvl="1"/>
            <a:r>
              <a:rPr lang="en-US" altLang="zh-CN" sz="1600" dirty="0" smtClean="0">
                <a:latin typeface="微软雅黑" panose="020B0503020204020204" pitchFamily="34" charset="-122"/>
                <a:ea typeface="微软雅黑" panose="020B0503020204020204" pitchFamily="34" charset="-122"/>
              </a:rPr>
              <a:t>…… </a:t>
            </a:r>
          </a:p>
          <a:p>
            <a:endParaRPr lang="en-US" altLang="zh-CN" sz="1800" dirty="0" smtClean="0"/>
          </a:p>
        </p:txBody>
      </p:sp>
      <p:sp>
        <p:nvSpPr>
          <p:cNvPr id="35844"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C8D4472-65F3-41C5-ACB9-9B424268DBAA}" type="datetime1">
              <a:rPr lang="zh-CN" altLang="en-US" sz="1200" smtClean="0"/>
              <a:pPr>
                <a:spcBef>
                  <a:spcPct val="0"/>
                </a:spcBef>
                <a:buFontTx/>
                <a:buNone/>
              </a:pPr>
              <a:t>2021/9/4</a:t>
            </a:fld>
            <a:endParaRPr lang="en-US" altLang="zh-CN" sz="1200" smtClean="0"/>
          </a:p>
        </p:txBody>
      </p:sp>
      <p:sp>
        <p:nvSpPr>
          <p:cNvPr id="3584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584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A59E260-2F84-42D1-AF85-023A512CBBD0}" type="slidenum">
              <a:rPr lang="en-US" altLang="zh-CN" sz="1200" smtClean="0"/>
              <a:pPr>
                <a:spcBef>
                  <a:spcPct val="0"/>
                </a:spcBef>
                <a:buFontTx/>
                <a:buNone/>
              </a:pPr>
              <a:t>25</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 calcmode="lin" valueType="num">
                                      <p:cBhvr additive="base">
                                        <p:cTn id="7" dur="500" fill="hold"/>
                                        <p:tgtEl>
                                          <p:spTgt spid="450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061">
                                            <p:txEl>
                                              <p:pRg st="1" end="1"/>
                                            </p:txEl>
                                          </p:spTgt>
                                        </p:tgtEl>
                                        <p:attrNameLst>
                                          <p:attrName>style.visibility</p:attrName>
                                        </p:attrNameLst>
                                      </p:cBhvr>
                                      <p:to>
                                        <p:strVal val="visible"/>
                                      </p:to>
                                    </p:set>
                                    <p:anim calcmode="lin" valueType="num">
                                      <p:cBhvr additive="base">
                                        <p:cTn id="11" dur="500" fill="hold"/>
                                        <p:tgtEl>
                                          <p:spTgt spid="450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0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061">
                                            <p:txEl>
                                              <p:pRg st="2" end="2"/>
                                            </p:txEl>
                                          </p:spTgt>
                                        </p:tgtEl>
                                        <p:attrNameLst>
                                          <p:attrName>style.visibility</p:attrName>
                                        </p:attrNameLst>
                                      </p:cBhvr>
                                      <p:to>
                                        <p:strVal val="visible"/>
                                      </p:to>
                                    </p:set>
                                    <p:anim calcmode="lin" valueType="num">
                                      <p:cBhvr additive="base">
                                        <p:cTn id="15" dur="500" fill="hold"/>
                                        <p:tgtEl>
                                          <p:spTgt spid="450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506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061">
                                            <p:txEl>
                                              <p:pRg st="3" end="3"/>
                                            </p:txEl>
                                          </p:spTgt>
                                        </p:tgtEl>
                                        <p:attrNameLst>
                                          <p:attrName>style.visibility</p:attrName>
                                        </p:attrNameLst>
                                      </p:cBhvr>
                                      <p:to>
                                        <p:strVal val="visible"/>
                                      </p:to>
                                    </p:set>
                                    <p:anim calcmode="lin" valueType="num">
                                      <p:cBhvr additive="base">
                                        <p:cTn id="19" dur="500" fill="hold"/>
                                        <p:tgtEl>
                                          <p:spTgt spid="4506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6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061">
                                            <p:txEl>
                                              <p:pRg st="4" end="4"/>
                                            </p:txEl>
                                          </p:spTgt>
                                        </p:tgtEl>
                                        <p:attrNameLst>
                                          <p:attrName>style.visibility</p:attrName>
                                        </p:attrNameLst>
                                      </p:cBhvr>
                                      <p:to>
                                        <p:strVal val="visible"/>
                                      </p:to>
                                    </p:set>
                                    <p:anim calcmode="lin" valueType="num">
                                      <p:cBhvr additive="base">
                                        <p:cTn id="23" dur="500" fill="hold"/>
                                        <p:tgtEl>
                                          <p:spTgt spid="4506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06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061">
                                            <p:txEl>
                                              <p:pRg st="5" end="5"/>
                                            </p:txEl>
                                          </p:spTgt>
                                        </p:tgtEl>
                                        <p:attrNameLst>
                                          <p:attrName>style.visibility</p:attrName>
                                        </p:attrNameLst>
                                      </p:cBhvr>
                                      <p:to>
                                        <p:strVal val="visible"/>
                                      </p:to>
                                    </p:set>
                                    <p:anim calcmode="lin" valueType="num">
                                      <p:cBhvr additive="base">
                                        <p:cTn id="27" dur="500" fill="hold"/>
                                        <p:tgtEl>
                                          <p:spTgt spid="4506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506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5061">
                                            <p:txEl>
                                              <p:pRg st="6" end="6"/>
                                            </p:txEl>
                                          </p:spTgt>
                                        </p:tgtEl>
                                        <p:attrNameLst>
                                          <p:attrName>style.visibility</p:attrName>
                                        </p:attrNameLst>
                                      </p:cBhvr>
                                      <p:to>
                                        <p:strVal val="visible"/>
                                      </p:to>
                                    </p:set>
                                    <p:anim calcmode="lin" valueType="num">
                                      <p:cBhvr additive="base">
                                        <p:cTn id="33" dur="500" fill="hold"/>
                                        <p:tgtEl>
                                          <p:spTgt spid="4506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506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5061">
                                            <p:txEl>
                                              <p:pRg st="7" end="7"/>
                                            </p:txEl>
                                          </p:spTgt>
                                        </p:tgtEl>
                                        <p:attrNameLst>
                                          <p:attrName>style.visibility</p:attrName>
                                        </p:attrNameLst>
                                      </p:cBhvr>
                                      <p:to>
                                        <p:strVal val="visible"/>
                                      </p:to>
                                    </p:set>
                                    <p:anim calcmode="lin" valueType="num">
                                      <p:cBhvr additive="base">
                                        <p:cTn id="37" dur="500" fill="hold"/>
                                        <p:tgtEl>
                                          <p:spTgt spid="4506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06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5061">
                                            <p:txEl>
                                              <p:pRg st="8" end="8"/>
                                            </p:txEl>
                                          </p:spTgt>
                                        </p:tgtEl>
                                        <p:attrNameLst>
                                          <p:attrName>style.visibility</p:attrName>
                                        </p:attrNameLst>
                                      </p:cBhvr>
                                      <p:to>
                                        <p:strVal val="visible"/>
                                      </p:to>
                                    </p:set>
                                    <p:anim calcmode="lin" valueType="num">
                                      <p:cBhvr additive="base">
                                        <p:cTn id="41" dur="500" fill="hold"/>
                                        <p:tgtEl>
                                          <p:spTgt spid="4506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5061">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5061">
                                            <p:txEl>
                                              <p:pRg st="9" end="9"/>
                                            </p:txEl>
                                          </p:spTgt>
                                        </p:tgtEl>
                                        <p:attrNameLst>
                                          <p:attrName>style.visibility</p:attrName>
                                        </p:attrNameLst>
                                      </p:cBhvr>
                                      <p:to>
                                        <p:strVal val="visible"/>
                                      </p:to>
                                    </p:set>
                                    <p:anim calcmode="lin" valueType="num">
                                      <p:cBhvr additive="base">
                                        <p:cTn id="45" dur="500" fill="hold"/>
                                        <p:tgtEl>
                                          <p:spTgt spid="45061">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5061">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5061">
                                            <p:txEl>
                                              <p:pRg st="10" end="10"/>
                                            </p:txEl>
                                          </p:spTgt>
                                        </p:tgtEl>
                                        <p:attrNameLst>
                                          <p:attrName>style.visibility</p:attrName>
                                        </p:attrNameLst>
                                      </p:cBhvr>
                                      <p:to>
                                        <p:strVal val="visible"/>
                                      </p:to>
                                    </p:set>
                                    <p:anim calcmode="lin" valueType="num">
                                      <p:cBhvr additive="base">
                                        <p:cTn id="49" dur="500" fill="hold"/>
                                        <p:tgtEl>
                                          <p:spTgt spid="45061">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506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447675" y="179388"/>
            <a:ext cx="7772400" cy="1143000"/>
          </a:xfrm>
        </p:spPr>
        <p:txBody>
          <a:bodyPr/>
          <a:lstStyle/>
          <a:p>
            <a:r>
              <a:rPr lang="zh-CN" altLang="en-US" smtClean="0"/>
              <a:t>课程定位</a:t>
            </a:r>
          </a:p>
        </p:txBody>
      </p:sp>
      <p:sp>
        <p:nvSpPr>
          <p:cNvPr id="49155" name="内容占位符 2"/>
          <p:cNvSpPr>
            <a:spLocks noGrp="1"/>
          </p:cNvSpPr>
          <p:nvPr>
            <p:ph idx="1"/>
          </p:nvPr>
        </p:nvSpPr>
        <p:spPr/>
        <p:txBody>
          <a:bodyPr/>
          <a:lstStyle/>
          <a:p>
            <a:endParaRPr lang="zh-CN" altLang="en-US" smtClean="0"/>
          </a:p>
        </p:txBody>
      </p:sp>
      <p:sp>
        <p:nvSpPr>
          <p:cNvPr id="4915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3C78D40-0D01-4AC6-9753-9E1BB164634C}" type="datetime1">
              <a:rPr lang="zh-CN" altLang="en-US" sz="1200" smtClean="0"/>
              <a:pPr>
                <a:spcBef>
                  <a:spcPct val="0"/>
                </a:spcBef>
                <a:buFontTx/>
                <a:buNone/>
              </a:pPr>
              <a:t>2021/9/4</a:t>
            </a:fld>
            <a:endParaRPr lang="zh-CN" altLang="en-US" sz="1200" smtClean="0"/>
          </a:p>
        </p:txBody>
      </p:sp>
      <p:pic>
        <p:nvPicPr>
          <p:cNvPr id="491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25538"/>
            <a:ext cx="6500813"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915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A5D8462-A679-4DAC-8D65-ADF25F64D992}" type="slidenum">
              <a:rPr lang="en-US" altLang="zh-CN" sz="1200" smtClean="0"/>
              <a:pPr>
                <a:spcBef>
                  <a:spcPct val="0"/>
                </a:spcBef>
                <a:buFontTx/>
                <a:buNone/>
              </a:pPr>
              <a:t>26</a:t>
            </a:fld>
            <a:endParaRPr lang="en-US" altLang="zh-CN" sz="12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609600" y="381000"/>
            <a:ext cx="8305800" cy="5867400"/>
          </a:xfrm>
          <a:solidFill>
            <a:schemeClr val="bg1"/>
          </a:solidFill>
        </p:spPr>
        <p:txBody>
          <a:bodyPr/>
          <a:lstStyle/>
          <a:p>
            <a:pPr>
              <a:lnSpc>
                <a:spcPct val="90000"/>
              </a:lnSpc>
            </a:pPr>
            <a:r>
              <a:rPr lang="zh-CN" altLang="en-US" b="1" dirty="0" smtClean="0">
                <a:solidFill>
                  <a:srgbClr val="800000"/>
                </a:solidFill>
              </a:rPr>
              <a:t>与其他学科的交叉</a:t>
            </a:r>
          </a:p>
          <a:p>
            <a:pPr lvl="1">
              <a:lnSpc>
                <a:spcPct val="90000"/>
              </a:lnSpc>
              <a:spcBef>
                <a:spcPct val="10000"/>
              </a:spcBef>
            </a:pPr>
            <a:r>
              <a:rPr lang="zh-CN" altLang="en-US" b="1" dirty="0" smtClean="0">
                <a:solidFill>
                  <a:srgbClr val="0000FF"/>
                </a:solidFill>
              </a:rPr>
              <a:t>学科交叉：</a:t>
            </a:r>
            <a:r>
              <a:rPr lang="zh-CN" altLang="en-US" b="1" dirty="0" smtClean="0"/>
              <a:t>计算机组成、操作系统、汇编语言、数据结构、微计算机技术、计算机网络、</a:t>
            </a:r>
            <a:r>
              <a:rPr lang="en-US" altLang="zh-CN" b="1" dirty="0" smtClean="0"/>
              <a:t>……</a:t>
            </a:r>
          </a:p>
          <a:p>
            <a:pPr lvl="1">
              <a:lnSpc>
                <a:spcPct val="90000"/>
              </a:lnSpc>
              <a:spcBef>
                <a:spcPct val="10000"/>
              </a:spcBef>
            </a:pPr>
            <a:r>
              <a:rPr lang="zh-CN" altLang="en-US" b="1" dirty="0" smtClean="0">
                <a:solidFill>
                  <a:srgbClr val="0000FF"/>
                </a:solidFill>
              </a:rPr>
              <a:t>新内容：</a:t>
            </a:r>
            <a:r>
              <a:rPr lang="zh-CN" altLang="en-US" b="1" dirty="0" smtClean="0">
                <a:solidFill>
                  <a:srgbClr val="00B050"/>
                </a:solidFill>
              </a:rPr>
              <a:t>超标量处理机、超流水线处理机、</a:t>
            </a:r>
            <a:r>
              <a:rPr lang="en-US" altLang="zh-CN" b="1" dirty="0" smtClean="0">
                <a:solidFill>
                  <a:srgbClr val="00B050"/>
                </a:solidFill>
              </a:rPr>
              <a:t>VLIW</a:t>
            </a:r>
            <a:r>
              <a:rPr lang="zh-CN" altLang="en-US" b="1" dirty="0" smtClean="0">
                <a:solidFill>
                  <a:srgbClr val="00B050"/>
                </a:solidFill>
              </a:rPr>
              <a:t>处理机、向量处理机、并行处理机、多处理机、互连网络、</a:t>
            </a:r>
            <a:r>
              <a:rPr lang="en-US" altLang="zh-CN" b="1" dirty="0" smtClean="0">
                <a:solidFill>
                  <a:srgbClr val="00B050"/>
                </a:solidFill>
              </a:rPr>
              <a:t>……</a:t>
            </a:r>
          </a:p>
          <a:p>
            <a:pPr>
              <a:lnSpc>
                <a:spcPct val="90000"/>
              </a:lnSpc>
              <a:spcBef>
                <a:spcPct val="10000"/>
              </a:spcBef>
            </a:pPr>
            <a:r>
              <a:rPr lang="zh-CN" altLang="en-US" sz="3200" b="1" dirty="0" smtClean="0">
                <a:solidFill>
                  <a:srgbClr val="0000FF"/>
                </a:solidFill>
              </a:rPr>
              <a:t>计算机系统结构正处于变革时期</a:t>
            </a:r>
          </a:p>
          <a:p>
            <a:pPr lvl="1">
              <a:lnSpc>
                <a:spcPct val="90000"/>
              </a:lnSpc>
              <a:spcBef>
                <a:spcPct val="10000"/>
              </a:spcBef>
            </a:pPr>
            <a:r>
              <a:rPr lang="zh-CN" altLang="en-US" b="1" dirty="0" smtClean="0"/>
              <a:t>   软件</a:t>
            </a:r>
            <a:r>
              <a:rPr lang="en-US" altLang="zh-CN" b="1" dirty="0" smtClean="0"/>
              <a:t>-</a:t>
            </a:r>
            <a:r>
              <a:rPr lang="zh-CN" altLang="en-US" b="1" dirty="0" smtClean="0"/>
              <a:t>系统结构</a:t>
            </a:r>
            <a:r>
              <a:rPr lang="en-US" altLang="zh-CN" b="1" dirty="0" smtClean="0"/>
              <a:t>-</a:t>
            </a:r>
            <a:r>
              <a:rPr lang="zh-CN" altLang="en-US" b="1" dirty="0" smtClean="0"/>
              <a:t>实现技术</a:t>
            </a:r>
            <a:r>
              <a:rPr lang="en-US" altLang="zh-CN" b="1" dirty="0" smtClean="0"/>
              <a:t>, </a:t>
            </a:r>
            <a:r>
              <a:rPr lang="zh-CN" altLang="en-US" b="1" dirty="0" smtClean="0"/>
              <a:t>两头发展快中间慢</a:t>
            </a:r>
          </a:p>
          <a:p>
            <a:pPr lvl="1">
              <a:lnSpc>
                <a:spcPct val="90000"/>
              </a:lnSpc>
              <a:spcBef>
                <a:spcPct val="10000"/>
              </a:spcBef>
            </a:pPr>
            <a:r>
              <a:rPr lang="zh-CN" altLang="en-US" b="1" dirty="0" smtClean="0"/>
              <a:t>  </a:t>
            </a:r>
            <a:r>
              <a:rPr lang="zh-CN" altLang="en-US" b="1" dirty="0" smtClean="0">
                <a:solidFill>
                  <a:srgbClr val="FF00FF"/>
                </a:solidFill>
              </a:rPr>
              <a:t>非冯计算机正兴起</a:t>
            </a:r>
            <a:endParaRPr lang="zh-CN" altLang="en-US" b="1" dirty="0" smtClean="0"/>
          </a:p>
          <a:p>
            <a:pPr lvl="1">
              <a:lnSpc>
                <a:spcPct val="90000"/>
              </a:lnSpc>
              <a:spcBef>
                <a:spcPct val="10000"/>
              </a:spcBef>
            </a:pPr>
            <a:r>
              <a:rPr lang="zh-CN" altLang="en-US" b="1" dirty="0" smtClean="0">
                <a:solidFill>
                  <a:srgbClr val="7030A0"/>
                </a:solidFill>
              </a:rPr>
              <a:t>  系统结构的发展时期已经到来</a:t>
            </a:r>
            <a:endParaRPr lang="zh-CN" altLang="en-US" dirty="0" smtClean="0">
              <a:solidFill>
                <a:srgbClr val="7030A0"/>
              </a:solidFill>
            </a:endParaRPr>
          </a:p>
        </p:txBody>
      </p:sp>
      <p:sp>
        <p:nvSpPr>
          <p:cNvPr id="5017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7B06885-1890-447F-9105-11299A20EF32}" type="datetime1">
              <a:rPr lang="zh-CN" altLang="en-US" sz="1200" smtClean="0"/>
              <a:pPr>
                <a:spcBef>
                  <a:spcPct val="0"/>
                </a:spcBef>
                <a:buFontTx/>
                <a:buNone/>
              </a:pPr>
              <a:t>2021/9/4</a:t>
            </a:fld>
            <a:endParaRPr lang="en-US" altLang="zh-CN" sz="1200" smtClean="0"/>
          </a:p>
        </p:txBody>
      </p:sp>
      <p:sp>
        <p:nvSpPr>
          <p:cNvPr id="501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5018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0376645-D3C6-425C-B2BE-CE9E9C7DAA4D}" type="slidenum">
              <a:rPr lang="en-US" altLang="zh-CN" sz="1200" smtClean="0"/>
              <a:pPr>
                <a:spcBef>
                  <a:spcPct val="0"/>
                </a:spcBef>
                <a:buFontTx/>
                <a:buNone/>
              </a:pPr>
              <a:t>27</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578">
                                            <p:txEl>
                                              <p:pRg st="1" end="1"/>
                                            </p:txEl>
                                          </p:spTgt>
                                        </p:tgtEl>
                                        <p:attrNameLst>
                                          <p:attrName>style.visibility</p:attrName>
                                        </p:attrNameLst>
                                      </p:cBhvr>
                                      <p:to>
                                        <p:strVal val="visible"/>
                                      </p:to>
                                    </p:set>
                                    <p:anim calcmode="lin" valueType="num">
                                      <p:cBhvr additive="base">
                                        <p:cTn id="11" dur="500" fill="hold"/>
                                        <p:tgtEl>
                                          <p:spTgt spid="2457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57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578">
                                            <p:txEl>
                                              <p:pRg st="2" end="2"/>
                                            </p:txEl>
                                          </p:spTgt>
                                        </p:tgtEl>
                                        <p:attrNameLst>
                                          <p:attrName>style.visibility</p:attrName>
                                        </p:attrNameLst>
                                      </p:cBhvr>
                                      <p:to>
                                        <p:strVal val="visible"/>
                                      </p:to>
                                    </p:set>
                                    <p:anim calcmode="lin" valueType="num">
                                      <p:cBhvr additive="base">
                                        <p:cTn id="15" dur="500" fill="hold"/>
                                        <p:tgtEl>
                                          <p:spTgt spid="2457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5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4578">
                                            <p:txEl>
                                              <p:pRg st="3" end="3"/>
                                            </p:txEl>
                                          </p:spTgt>
                                        </p:tgtEl>
                                        <p:attrNameLst>
                                          <p:attrName>style.visibility</p:attrName>
                                        </p:attrNameLst>
                                      </p:cBhvr>
                                      <p:to>
                                        <p:strVal val="visible"/>
                                      </p:to>
                                    </p:set>
                                    <p:anim calcmode="lin" valueType="num">
                                      <p:cBhvr additive="base">
                                        <p:cTn id="21" dur="500" fill="hold"/>
                                        <p:tgtEl>
                                          <p:spTgt spid="2457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457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4578">
                                            <p:txEl>
                                              <p:pRg st="4" end="4"/>
                                            </p:txEl>
                                          </p:spTgt>
                                        </p:tgtEl>
                                        <p:attrNameLst>
                                          <p:attrName>style.visibility</p:attrName>
                                        </p:attrNameLst>
                                      </p:cBhvr>
                                      <p:to>
                                        <p:strVal val="visible"/>
                                      </p:to>
                                    </p:set>
                                    <p:anim calcmode="lin" valueType="num">
                                      <p:cBhvr additive="base">
                                        <p:cTn id="25" dur="500" fill="hold"/>
                                        <p:tgtEl>
                                          <p:spTgt spid="2457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7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578">
                                            <p:txEl>
                                              <p:pRg st="5" end="5"/>
                                            </p:txEl>
                                          </p:spTgt>
                                        </p:tgtEl>
                                        <p:attrNameLst>
                                          <p:attrName>style.visibility</p:attrName>
                                        </p:attrNameLst>
                                      </p:cBhvr>
                                      <p:to>
                                        <p:strVal val="visible"/>
                                      </p:to>
                                    </p:set>
                                    <p:anim calcmode="lin" valueType="num">
                                      <p:cBhvr additive="base">
                                        <p:cTn id="29" dur="500" fill="hold"/>
                                        <p:tgtEl>
                                          <p:spTgt spid="2457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578">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578">
                                            <p:txEl>
                                              <p:pRg st="6" end="6"/>
                                            </p:txEl>
                                          </p:spTgt>
                                        </p:tgtEl>
                                        <p:attrNameLst>
                                          <p:attrName>style.visibility</p:attrName>
                                        </p:attrNameLst>
                                      </p:cBhvr>
                                      <p:to>
                                        <p:strVal val="visible"/>
                                      </p:to>
                                    </p:set>
                                    <p:anim calcmode="lin" valueType="num">
                                      <p:cBhvr additive="base">
                                        <p:cTn id="33" dur="500" fill="hold"/>
                                        <p:tgtEl>
                                          <p:spTgt spid="2457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57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042AFDB-EB3B-4308-A21E-8D6986A98EA3}" type="datetime1">
              <a:rPr lang="zh-CN" altLang="en-US" sz="1200" smtClean="0"/>
              <a:pPr>
                <a:spcBef>
                  <a:spcPct val="0"/>
                </a:spcBef>
                <a:buFontTx/>
                <a:buNone/>
              </a:pPr>
              <a:t>2021/9/4</a:t>
            </a:fld>
            <a:endParaRPr lang="en-US" altLang="zh-CN" sz="1200" smtClean="0"/>
          </a:p>
        </p:txBody>
      </p:sp>
      <p:sp>
        <p:nvSpPr>
          <p:cNvPr id="27653" name="Rectangle 2"/>
          <p:cNvSpPr>
            <a:spLocks noGrp="1" noChangeArrowheads="1"/>
          </p:cNvSpPr>
          <p:nvPr>
            <p:ph type="body" idx="1"/>
          </p:nvPr>
        </p:nvSpPr>
        <p:spPr>
          <a:xfrm>
            <a:off x="455613" y="549275"/>
            <a:ext cx="8713787" cy="6480175"/>
          </a:xfrm>
        </p:spPr>
        <p:txBody>
          <a:bodyPr/>
          <a:lstStyle/>
          <a:p>
            <a:pPr eaLnBrk="1" hangingPunct="1">
              <a:defRPr/>
            </a:pPr>
            <a:endParaRPr lang="zh-CN" altLang="en-US" sz="2000" dirty="0" smtClean="0">
              <a:latin typeface="微软雅黑" panose="020B0503020204020204" pitchFamily="34" charset="-122"/>
              <a:ea typeface="微软雅黑" panose="020B0503020204020204" pitchFamily="34" charset="-122"/>
            </a:endParaRPr>
          </a:p>
          <a:p>
            <a:pPr marL="0" indent="0" eaLnBrk="1" hangingPunct="1">
              <a:buFontTx/>
              <a:buNone/>
              <a:defRPr/>
            </a:pPr>
            <a:r>
              <a:rPr lang="zh-CN" altLang="en-US" sz="2000" dirty="0" smtClean="0">
                <a:latin typeface="微软雅黑" panose="020B0503020204020204" pitchFamily="34" charset="-122"/>
                <a:ea typeface="微软雅黑" panose="020B0503020204020204" pitchFamily="34" charset="-122"/>
              </a:rPr>
              <a:t>与</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计算机组成原理</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的区别联系</a:t>
            </a:r>
          </a:p>
          <a:p>
            <a:pPr eaLnBrk="1" hangingPunct="1">
              <a:defRPr/>
            </a:pPr>
            <a:endParaRPr lang="zh-CN" altLang="en-US" sz="2000" dirty="0" smtClean="0">
              <a:latin typeface="微软雅黑" panose="020B0503020204020204" pitchFamily="34" charset="-122"/>
              <a:ea typeface="微软雅黑" panose="020B0503020204020204" pitchFamily="34" charset="-122"/>
            </a:endParaRPr>
          </a:p>
          <a:p>
            <a:pPr eaLnBrk="1" hangingPunct="1">
              <a:defRPr/>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计算机组成原理</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是一门以计算机系统</a:t>
            </a:r>
            <a:r>
              <a:rPr lang="zh-CN" altLang="en-US" sz="2000" b="1" u="sng" dirty="0" smtClean="0">
                <a:latin typeface="微软雅黑" panose="020B0503020204020204" pitchFamily="34" charset="-122"/>
                <a:ea typeface="微软雅黑" panose="020B0503020204020204" pitchFamily="34" charset="-122"/>
              </a:rPr>
              <a:t>基本工作原理为基础</a:t>
            </a:r>
            <a:r>
              <a:rPr lang="zh-CN" altLang="en-US" sz="2000" dirty="0" smtClean="0">
                <a:latin typeface="微软雅黑" panose="020B0503020204020204" pitchFamily="34" charset="-122"/>
                <a:ea typeface="微软雅黑" panose="020B0503020204020204" pitchFamily="34" charset="-122"/>
              </a:rPr>
              <a:t>，结合逻辑分析、时序分析方法为一体的</a:t>
            </a:r>
            <a:r>
              <a:rPr lang="zh-CN" altLang="en-US" sz="2000" b="1" u="sng" dirty="0" smtClean="0">
                <a:latin typeface="微软雅黑" panose="020B0503020204020204" pitchFamily="34" charset="-122"/>
                <a:ea typeface="微软雅黑" panose="020B0503020204020204" pitchFamily="34" charset="-122"/>
              </a:rPr>
              <a:t>硬件分析与设计</a:t>
            </a:r>
            <a:r>
              <a:rPr lang="zh-CN" altLang="en-US" sz="2000" dirty="0" smtClean="0">
                <a:latin typeface="微软雅黑" panose="020B0503020204020204" pitchFamily="34" charset="-122"/>
                <a:ea typeface="微软雅黑" panose="020B0503020204020204" pitchFamily="34" charset="-122"/>
              </a:rPr>
              <a:t>课程，重点在于弄清</a:t>
            </a:r>
            <a:r>
              <a:rPr lang="zh-CN" altLang="en-US" sz="2000" b="1" u="sng" dirty="0" smtClean="0">
                <a:latin typeface="微软雅黑" panose="020B0503020204020204" pitchFamily="34" charset="-122"/>
                <a:ea typeface="微软雅黑" panose="020B0503020204020204" pitchFamily="34" charset="-122"/>
              </a:rPr>
              <a:t>“怎样实现”</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eaLnBrk="1" hangingPunct="1">
              <a:defRPr/>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计算机体系结构</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以</a:t>
            </a:r>
            <a:r>
              <a:rPr lang="zh-CN" altLang="en-US" sz="2000" dirty="0">
                <a:latin typeface="微软雅黑" panose="020B0503020204020204" pitchFamily="34" charset="-122"/>
                <a:ea typeface="微软雅黑" panose="020B0503020204020204" pitchFamily="34" charset="-122"/>
              </a:rPr>
              <a:t>计算机</a:t>
            </a:r>
            <a:r>
              <a:rPr lang="zh-CN" altLang="en-US" sz="2000" b="1" u="sng" dirty="0">
                <a:latin typeface="微软雅黑" panose="020B0503020204020204" pitchFamily="34" charset="-122"/>
                <a:ea typeface="微软雅黑" panose="020B0503020204020204" pitchFamily="34" charset="-122"/>
              </a:rPr>
              <a:t>系统功能需求为基础</a:t>
            </a:r>
            <a:r>
              <a:rPr lang="zh-CN" altLang="en-US" sz="2000" dirty="0">
                <a:latin typeface="微软雅黑" panose="020B0503020204020204" pitchFamily="34" charset="-122"/>
                <a:ea typeface="微软雅黑" panose="020B0503020204020204" pitchFamily="34" charset="-122"/>
              </a:rPr>
              <a:t>，结合体系结构分析、设计方法、性能分析方法为一体的</a:t>
            </a:r>
            <a:r>
              <a:rPr lang="zh-CN" altLang="en-US" sz="2000" b="1" u="sng" dirty="0">
                <a:latin typeface="微软雅黑" panose="020B0503020204020204" pitchFamily="34" charset="-122"/>
                <a:ea typeface="微软雅黑" panose="020B0503020204020204" pitchFamily="34" charset="-122"/>
              </a:rPr>
              <a:t>系统分析、设计与评估</a:t>
            </a:r>
            <a:r>
              <a:rPr lang="zh-CN" altLang="en-US" sz="2000" dirty="0">
                <a:latin typeface="微软雅黑" panose="020B0503020204020204" pitchFamily="34" charset="-122"/>
                <a:ea typeface="微软雅黑" panose="020B0503020204020204" pitchFamily="34" charset="-122"/>
              </a:rPr>
              <a:t>课程，重点在于弄清</a:t>
            </a:r>
            <a:r>
              <a:rPr lang="zh-CN" altLang="en-US" sz="2000" b="1" u="sng" dirty="0">
                <a:latin typeface="微软雅黑" panose="020B0503020204020204" pitchFamily="34" charset="-122"/>
                <a:ea typeface="微软雅黑" panose="020B0503020204020204" pitchFamily="34" charset="-122"/>
              </a:rPr>
              <a:t>“为什么要这样实现”</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400" b="1" dirty="0" smtClean="0">
                <a:latin typeface="微软雅黑" panose="020B0503020204020204" pitchFamily="34" charset="-122"/>
                <a:ea typeface="微软雅黑" panose="020B0503020204020204" pitchFamily="34" charset="-122"/>
              </a:rPr>
              <a:t>联系：</a:t>
            </a:r>
          </a:p>
          <a:p>
            <a:pPr eaLnBrk="1" hangingPunct="1">
              <a:spcBef>
                <a:spcPct val="0"/>
              </a:spcBef>
              <a:buFontTx/>
              <a:buNone/>
            </a:pPr>
            <a:r>
              <a:rPr lang="zh-CN" altLang="en-US" sz="2000" dirty="0" smtClean="0">
                <a:latin typeface="微软雅黑" panose="020B0503020204020204" pitchFamily="34" charset="-122"/>
                <a:ea typeface="微软雅黑" panose="020B0503020204020204" pitchFamily="34" charset="-122"/>
              </a:rPr>
              <a:t>   本门课程需要以计算机组成原理作为知识背景，只有对计算机实现的原理有了充分的理解，才能深入理解体系结构课程中所分析的主要内容。</a:t>
            </a: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defRPr/>
            </a:pPr>
            <a:endParaRPr lang="en-US" altLang="zh-CN" sz="2000" dirty="0" smtClean="0">
              <a:latin typeface="微软雅黑" panose="020B0503020204020204" pitchFamily="34" charset="-122"/>
              <a:ea typeface="微软雅黑" panose="020B0503020204020204" pitchFamily="34" charset="-122"/>
            </a:endParaRPr>
          </a:p>
          <a:p>
            <a:pPr eaLnBrk="1" hangingPunct="1">
              <a:defRPr/>
            </a:pPr>
            <a:endParaRPr lang="zh-CN" altLang="en-US" sz="2000" dirty="0" smtClean="0">
              <a:latin typeface="微软雅黑" panose="020B0503020204020204" pitchFamily="34" charset="-122"/>
              <a:ea typeface="微软雅黑" panose="020B0503020204020204" pitchFamily="34" charset="-122"/>
            </a:endParaRPr>
          </a:p>
        </p:txBody>
      </p:sp>
      <p:sp>
        <p:nvSpPr>
          <p:cNvPr id="52228" name="矩形 1"/>
          <p:cNvSpPr>
            <a:spLocks noChangeArrowheads="1"/>
          </p:cNvSpPr>
          <p:nvPr/>
        </p:nvSpPr>
        <p:spPr bwMode="auto">
          <a:xfrm>
            <a:off x="2195513" y="203200"/>
            <a:ext cx="41862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FontTx/>
              <a:buNone/>
            </a:pPr>
            <a:r>
              <a:rPr lang="zh-CN" altLang="en-US" sz="2400">
                <a:latin typeface="微软雅黑" panose="020B0503020204020204" pitchFamily="34" charset="-122"/>
                <a:ea typeface="微软雅黑" panose="020B0503020204020204" pitchFamily="34" charset="-122"/>
              </a:rPr>
              <a:t>本课程与其它课程的区别联系</a:t>
            </a:r>
          </a:p>
        </p:txBody>
      </p:sp>
      <p:sp>
        <p:nvSpPr>
          <p:cNvPr id="5222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5223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43996A2-83DD-453C-ADE7-599C3A96BF25}" type="slidenum">
              <a:rPr lang="en-US" altLang="zh-CN" sz="1200" smtClean="0"/>
              <a:pPr>
                <a:spcBef>
                  <a:spcPct val="0"/>
                </a:spcBef>
                <a:buFontTx/>
                <a:buNone/>
              </a:pPr>
              <a:t>28</a:t>
            </a:fld>
            <a:endParaRPr lang="en-US" altLang="zh-CN" sz="12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713A6CA-2795-4CA6-A3BC-434D8FACC811}" type="datetime1">
              <a:rPr lang="zh-CN" altLang="en-US" sz="1200" smtClean="0"/>
              <a:pPr>
                <a:spcBef>
                  <a:spcPct val="0"/>
                </a:spcBef>
                <a:buFontTx/>
                <a:buNone/>
              </a:pPr>
              <a:t>2021/9/4</a:t>
            </a:fld>
            <a:endParaRPr lang="en-US" altLang="zh-CN" sz="1200" smtClean="0"/>
          </a:p>
        </p:txBody>
      </p:sp>
      <p:sp>
        <p:nvSpPr>
          <p:cNvPr id="54275" name="Rectangle 2"/>
          <p:cNvSpPr>
            <a:spLocks noGrp="1" noChangeArrowheads="1"/>
          </p:cNvSpPr>
          <p:nvPr>
            <p:ph type="body" idx="1"/>
          </p:nvPr>
        </p:nvSpPr>
        <p:spPr>
          <a:xfrm>
            <a:off x="179388" y="260350"/>
            <a:ext cx="8713787" cy="6337300"/>
          </a:xfrm>
        </p:spPr>
        <p:txBody>
          <a:bodyPr/>
          <a:lstStyle/>
          <a:p>
            <a:pPr marL="0" indent="0" eaLnBrk="1" hangingPunct="1">
              <a:lnSpc>
                <a:spcPct val="80000"/>
              </a:lnSpc>
              <a:buNone/>
            </a:pPr>
            <a:r>
              <a:rPr lang="zh-CN" altLang="en-US" sz="2000" dirty="0" smtClean="0">
                <a:latin typeface="微软雅黑" panose="020B0503020204020204" pitchFamily="34" charset="-122"/>
                <a:ea typeface="微软雅黑" panose="020B0503020204020204" pitchFamily="34" charset="-122"/>
              </a:rPr>
              <a:t>与</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数据结构、算法分析</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的区别、联系</a:t>
            </a:r>
          </a:p>
          <a:p>
            <a:pPr eaLnBrk="1" hangingPunct="1">
              <a:lnSpc>
                <a:spcPct val="80000"/>
              </a:lnSpc>
            </a:pPr>
            <a:endParaRPr lang="zh-CN" altLang="en-US" sz="2000" dirty="0" smtClean="0">
              <a:latin typeface="微软雅黑" panose="020B0503020204020204" pitchFamily="34" charset="-122"/>
              <a:ea typeface="微软雅黑" panose="020B0503020204020204" pitchFamily="34" charset="-122"/>
            </a:endParaRPr>
          </a:p>
          <a:p>
            <a:pPr eaLnBrk="1" hangingPunct="1">
              <a:lnSpc>
                <a:spcPct val="150000"/>
              </a:lnSpc>
            </a:pP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数据结构、算法分析</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以软件设计、分析为基础，结合数据结构、算法性能分析的方法为一体的软件分析、设计、评估课程。重点也在于</a:t>
            </a:r>
            <a:r>
              <a:rPr lang="zh-CN" altLang="en-US" sz="1800" b="1" u="sng" dirty="0" smtClean="0">
                <a:latin typeface="微软雅黑" panose="020B0503020204020204" pitchFamily="34" charset="-122"/>
                <a:ea typeface="微软雅黑" panose="020B0503020204020204" pitchFamily="34" charset="-122"/>
              </a:rPr>
              <a:t>“为什么要这样实现”</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50000"/>
              </a:lnSpc>
              <a:buFontTx/>
              <a:buChar char="•"/>
            </a:pPr>
            <a:r>
              <a:rPr lang="zh-CN" altLang="en-US" sz="1800" dirty="0">
                <a:latin typeface="微软雅黑" panose="020B0503020204020204" pitchFamily="34" charset="-122"/>
                <a:ea typeface="微软雅黑" panose="020B0503020204020204" pitchFamily="34" charset="-122"/>
              </a:rPr>
              <a:t>体系结构以系统功能需求为出发点，重点分析计算机硬件的体系结构，兼顾软件模块的设计；数据结构以软件设计为出发点，主要是分析数据的组织方法、算法原理。</a:t>
            </a:r>
          </a:p>
          <a:p>
            <a:pPr eaLnBrk="1" hangingPunct="1">
              <a:lnSpc>
                <a:spcPct val="150000"/>
              </a:lnSpc>
              <a:buFontTx/>
              <a:buChar char="•"/>
            </a:pPr>
            <a:r>
              <a:rPr lang="zh-CN" altLang="en-US" sz="1800" dirty="0" smtClean="0">
                <a:latin typeface="微软雅黑" panose="020B0503020204020204" pitchFamily="34" charset="-122"/>
                <a:ea typeface="微软雅黑" panose="020B0503020204020204" pitchFamily="34" charset="-122"/>
              </a:rPr>
              <a:t>两</a:t>
            </a:r>
            <a:r>
              <a:rPr lang="zh-CN" altLang="en-US" sz="1800" dirty="0">
                <a:latin typeface="微软雅黑" panose="020B0503020204020204" pitchFamily="34" charset="-122"/>
                <a:ea typeface="微软雅黑" panose="020B0503020204020204" pitchFamily="34" charset="-122"/>
              </a:rPr>
              <a:t>门课程都是以“性能指标”作为评估标尺，性能分析是二者的共同点。这也是其中一些分析方法具有相似性的原因。</a:t>
            </a:r>
          </a:p>
          <a:p>
            <a:pPr eaLnBrk="1" hangingPunct="1">
              <a:lnSpc>
                <a:spcPct val="150000"/>
              </a:lnSpc>
              <a:buFontTx/>
              <a:buChar char="•"/>
            </a:pPr>
            <a:r>
              <a:rPr lang="zh-CN" altLang="en-US" sz="1800" dirty="0" smtClean="0">
                <a:latin typeface="微软雅黑" panose="020B0503020204020204" pitchFamily="34" charset="-122"/>
                <a:ea typeface="微软雅黑" panose="020B0503020204020204" pitchFamily="34" charset="-122"/>
              </a:rPr>
              <a:t>两</a:t>
            </a:r>
            <a:r>
              <a:rPr lang="zh-CN" altLang="en-US" sz="1800" dirty="0">
                <a:latin typeface="微软雅黑" panose="020B0503020204020204" pitchFamily="34" charset="-122"/>
                <a:ea typeface="微软雅黑" panose="020B0503020204020204" pitchFamily="34" charset="-122"/>
              </a:rPr>
              <a:t>门课程的讨论侧重点都在于“为什么要这样实现”，以相同性质的性能指标对不同的方法进行比较。</a:t>
            </a:r>
          </a:p>
          <a:p>
            <a:pPr eaLnBrk="1" hangingPunct="1"/>
            <a:endParaRPr lang="zh-CN" altLang="en-US" sz="2000" dirty="0" smtClean="0">
              <a:latin typeface="微软雅黑" panose="020B0503020204020204" pitchFamily="34" charset="-122"/>
              <a:ea typeface="微软雅黑" panose="020B0503020204020204" pitchFamily="34" charset="-122"/>
            </a:endParaRPr>
          </a:p>
        </p:txBody>
      </p:sp>
      <p:sp>
        <p:nvSpPr>
          <p:cNvPr id="5427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5427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3307E5C-BDA4-4353-BB62-3858DC0A2DB8}" type="slidenum">
              <a:rPr lang="en-US" altLang="zh-CN" sz="1200" smtClean="0"/>
              <a:pPr>
                <a:spcBef>
                  <a:spcPct val="0"/>
                </a:spcBef>
                <a:buFontTx/>
                <a:buNone/>
              </a:pPr>
              <a:t>29</a:t>
            </a:fld>
            <a:endParaRPr lang="en-US" altLang="zh-CN" sz="12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p:cNvSpPr>
          <p:nvPr>
            <p:ph type="title"/>
          </p:nvPr>
        </p:nvSpPr>
        <p:spPr>
          <a:xfrm>
            <a:off x="684213" y="53975"/>
            <a:ext cx="7772400" cy="1143000"/>
          </a:xfrm>
        </p:spPr>
        <p:txBody>
          <a:bodyPr/>
          <a:lstStyle/>
          <a:p>
            <a:r>
              <a:rPr lang="zh-CN" altLang="en-US" smtClean="0"/>
              <a:t>教材与主要参考书</a:t>
            </a:r>
          </a:p>
        </p:txBody>
      </p:sp>
      <p:sp>
        <p:nvSpPr>
          <p:cNvPr id="17411" name="Rectangle 3"/>
          <p:cNvSpPr>
            <a:spLocks noGrp="1" noChangeArrowheads="1"/>
          </p:cNvSpPr>
          <p:nvPr>
            <p:ph idx="1"/>
          </p:nvPr>
        </p:nvSpPr>
        <p:spPr>
          <a:xfrm>
            <a:off x="457200" y="5418138"/>
            <a:ext cx="4003675" cy="892175"/>
          </a:xfrm>
        </p:spPr>
        <p:txBody>
          <a:bodyPr/>
          <a:lstStyle/>
          <a:p>
            <a:pPr marL="0" indent="0" eaLnBrk="1" hangingPunct="1">
              <a:lnSpc>
                <a:spcPct val="80000"/>
              </a:lnSpc>
              <a:buFontTx/>
              <a:buNone/>
            </a:pPr>
            <a:r>
              <a:rPr lang="en-US" altLang="zh-CN" sz="1600" smtClean="0"/>
              <a:t>John L. Hennessy, David A. Patternson</a:t>
            </a:r>
            <a:r>
              <a:rPr lang="zh-CN" altLang="en-US" sz="1600" smtClean="0"/>
              <a:t>；</a:t>
            </a:r>
            <a:r>
              <a:rPr lang="en-US" altLang="zh-CN" sz="1600" smtClean="0"/>
              <a:t>Computer Architecture: A Quantitative Approach.  Fifth Edition. </a:t>
            </a:r>
            <a:r>
              <a:rPr lang="zh-CN" altLang="en-US" sz="1600" smtClean="0"/>
              <a:t>机械工业出版社，</a:t>
            </a:r>
            <a:r>
              <a:rPr lang="en-US" altLang="zh-CN" sz="1600" smtClean="0"/>
              <a:t>2012</a:t>
            </a:r>
          </a:p>
          <a:p>
            <a:pPr marL="0" indent="0" eaLnBrk="1" hangingPunct="1">
              <a:lnSpc>
                <a:spcPct val="80000"/>
              </a:lnSpc>
              <a:buFontTx/>
              <a:buNone/>
            </a:pPr>
            <a:r>
              <a:rPr lang="zh-CN" altLang="en-US" sz="1600" smtClean="0"/>
              <a:t>作者：</a:t>
            </a:r>
            <a:r>
              <a:rPr lang="en-US" altLang="zh-CN" sz="1600" smtClean="0"/>
              <a:t>John L.Hennessy</a:t>
            </a:r>
            <a:r>
              <a:rPr lang="zh-CN" altLang="en-US" sz="1600" smtClean="0"/>
              <a:t>（斯坦福大学校长）和</a:t>
            </a:r>
            <a:r>
              <a:rPr lang="en-US" altLang="zh-CN" sz="1600" smtClean="0"/>
              <a:t>David A.Patterson </a:t>
            </a:r>
            <a:r>
              <a:rPr lang="zh-CN" altLang="en-US" sz="1600" smtClean="0"/>
              <a:t>（加州大学伯克利分校）</a:t>
            </a:r>
            <a:endParaRPr lang="en-US" altLang="zh-CN" sz="1600" smtClean="0"/>
          </a:p>
          <a:p>
            <a:pPr marL="0" indent="0" eaLnBrk="1" hangingPunct="1">
              <a:lnSpc>
                <a:spcPct val="80000"/>
              </a:lnSpc>
              <a:buFontTx/>
              <a:buNone/>
            </a:pPr>
            <a:endParaRPr lang="en-US" altLang="zh-CN" sz="1600" smtClean="0"/>
          </a:p>
        </p:txBody>
      </p:sp>
      <p:sp>
        <p:nvSpPr>
          <p:cNvPr id="1741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E667714-FA93-42FE-A3DC-4A1DD5826D64}" type="datetime1">
              <a:rPr lang="zh-CN" altLang="en-US" sz="1200" smtClean="0"/>
              <a:pPr>
                <a:spcBef>
                  <a:spcPct val="0"/>
                </a:spcBef>
                <a:buFontTx/>
                <a:buNone/>
              </a:pPr>
              <a:t>2021/9/4</a:t>
            </a:fld>
            <a:endParaRPr lang="en-US" altLang="zh-CN" sz="1200" smtClean="0"/>
          </a:p>
        </p:txBody>
      </p:sp>
      <p:pic>
        <p:nvPicPr>
          <p:cNvPr id="1741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3" y="1173163"/>
            <a:ext cx="30527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1038" y="1173163"/>
            <a:ext cx="30607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矩形 7"/>
          <p:cNvSpPr>
            <a:spLocks noChangeArrowheads="1"/>
          </p:cNvSpPr>
          <p:nvPr/>
        </p:nvSpPr>
        <p:spPr bwMode="auto">
          <a:xfrm>
            <a:off x="4392613" y="5283200"/>
            <a:ext cx="44243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lnSpc>
                <a:spcPct val="80000"/>
              </a:lnSpc>
              <a:spcBef>
                <a:spcPct val="30000"/>
              </a:spcBef>
              <a:buSzPct val="100000"/>
              <a:defRPr/>
            </a:pPr>
            <a:r>
              <a:rPr lang="en-US" altLang="zh-CN" sz="1600" b="1" dirty="0">
                <a:latin typeface="+mn-lt"/>
                <a:ea typeface="微软雅黑" panose="020B0503020204020204" pitchFamily="34" charset="-122"/>
              </a:rPr>
              <a:t> David A. </a:t>
            </a:r>
            <a:r>
              <a:rPr lang="en-US" altLang="zh-CN" sz="1600" b="1" dirty="0" err="1">
                <a:latin typeface="+mn-lt"/>
                <a:ea typeface="微软雅黑" panose="020B0503020204020204" pitchFamily="34" charset="-122"/>
              </a:rPr>
              <a:t>Patternson</a:t>
            </a:r>
            <a:r>
              <a:rPr lang="en-US" altLang="zh-CN" sz="1600" b="1" dirty="0">
                <a:latin typeface="+mn-lt"/>
                <a:ea typeface="微软雅黑" panose="020B0503020204020204" pitchFamily="34" charset="-122"/>
              </a:rPr>
              <a:t>, John L. Hennessy, Computer Organization &amp; Design : The Hardware/Software Interface, Third Edition. San Francisco: Morgan Kaufmann Publishers, Inc. 2005</a:t>
            </a:r>
          </a:p>
        </p:txBody>
      </p:sp>
      <p:sp>
        <p:nvSpPr>
          <p:cNvPr id="1741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741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229EDBD-9BC9-4F52-96DC-CEA5D62A5464}" type="slidenum">
              <a:rPr lang="en-US" altLang="zh-CN" sz="1200" smtClean="0"/>
              <a:pPr>
                <a:spcBef>
                  <a:spcPct val="0"/>
                </a:spcBef>
                <a:buFontTx/>
                <a:buNone/>
              </a:pPr>
              <a:t>3</a:t>
            </a:fld>
            <a:endParaRPr lang="en-US" altLang="zh-CN" sz="1200"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685800" y="257175"/>
            <a:ext cx="7772400" cy="1143000"/>
          </a:xfrm>
        </p:spPr>
        <p:txBody>
          <a:bodyPr/>
          <a:lstStyle/>
          <a:p>
            <a:r>
              <a:rPr lang="zh-CN" altLang="en-US" smtClean="0"/>
              <a:t>学习方法</a:t>
            </a:r>
          </a:p>
        </p:txBody>
      </p:sp>
      <p:sp>
        <p:nvSpPr>
          <p:cNvPr id="3" name="内容占位符 2"/>
          <p:cNvSpPr>
            <a:spLocks noGrp="1"/>
          </p:cNvSpPr>
          <p:nvPr>
            <p:ph idx="1"/>
          </p:nvPr>
        </p:nvSpPr>
        <p:spPr>
          <a:xfrm>
            <a:off x="952500" y="1557338"/>
            <a:ext cx="7772400" cy="4391942"/>
          </a:xfrm>
        </p:spPr>
        <p:txBody>
          <a:bodyPr>
            <a:normAutofit fontScale="85000" lnSpcReduction="20000"/>
          </a:bodyPr>
          <a:lstStyle/>
          <a:p>
            <a:pPr>
              <a:defRPr/>
            </a:pPr>
            <a:r>
              <a:rPr lang="zh-CN" altLang="en-US" dirty="0" smtClean="0">
                <a:solidFill>
                  <a:srgbClr val="D60093"/>
                </a:solidFill>
                <a:latin typeface="微软雅黑" panose="020B0503020204020204" pitchFamily="34" charset="-122"/>
                <a:ea typeface="微软雅黑" panose="020B0503020204020204" pitchFamily="34" charset="-122"/>
              </a:rPr>
              <a:t>掌握关键点</a:t>
            </a:r>
            <a:endParaRPr lang="en-US" altLang="zh-CN" dirty="0" smtClean="0">
              <a:solidFill>
                <a:srgbClr val="D60093"/>
              </a:solidFill>
              <a:latin typeface="微软雅黑" panose="020B0503020204020204" pitchFamily="34" charset="-122"/>
              <a:ea typeface="微软雅黑" panose="020B0503020204020204" pitchFamily="34" charset="-122"/>
            </a:endParaRPr>
          </a:p>
          <a:p>
            <a:pPr lvl="1">
              <a:defRPr/>
            </a:pPr>
            <a:r>
              <a:rPr lang="en-US" altLang="zh-CN" dirty="0" smtClean="0">
                <a:latin typeface="微软雅黑" panose="020B0503020204020204" pitchFamily="34" charset="-122"/>
                <a:ea typeface="微软雅黑" panose="020B0503020204020204" pitchFamily="34" charset="-122"/>
              </a:rPr>
              <a:t>IS</a:t>
            </a:r>
          </a:p>
          <a:p>
            <a:pPr lvl="1">
              <a:defRPr/>
            </a:pPr>
            <a:r>
              <a:rPr lang="en-US" altLang="zh-CN" dirty="0" smtClean="0">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的原理</a:t>
            </a:r>
            <a:endParaRPr lang="en-US" altLang="zh-CN" dirty="0" smtClean="0">
              <a:latin typeface="微软雅黑" panose="020B0503020204020204" pitchFamily="34" charset="-122"/>
              <a:ea typeface="微软雅黑" panose="020B0503020204020204" pitchFamily="34" charset="-122"/>
            </a:endParaRPr>
          </a:p>
          <a:p>
            <a:pPr lvl="1">
              <a:defRPr/>
            </a:pPr>
            <a:r>
              <a:rPr lang="zh-CN" altLang="en-US" dirty="0" smtClean="0">
                <a:latin typeface="微软雅黑" panose="020B0503020204020204" pitchFamily="34" charset="-122"/>
                <a:ea typeface="微软雅黑" panose="020B0503020204020204" pitchFamily="34" charset="-122"/>
              </a:rPr>
              <a:t>存储层次</a:t>
            </a:r>
            <a:endParaRPr lang="en-US" altLang="zh-CN" dirty="0" smtClean="0">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流水线等并行计算的</a:t>
            </a:r>
            <a:r>
              <a:rPr lang="zh-CN" altLang="en-US" dirty="0" smtClean="0">
                <a:latin typeface="微软雅黑" panose="020B0503020204020204" pitchFamily="34" charset="-122"/>
                <a:ea typeface="微软雅黑" panose="020B0503020204020204" pitchFamily="34" charset="-122"/>
              </a:rPr>
              <a:t>原理</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solidFill>
                  <a:srgbClr val="D60093"/>
                </a:solidFill>
                <a:latin typeface="微软雅黑" panose="020B0503020204020204" pitchFamily="34" charset="-122"/>
                <a:ea typeface="微软雅黑" panose="020B0503020204020204" pitchFamily="34" charset="-122"/>
              </a:rPr>
              <a:t>广泛学习相关知识</a:t>
            </a:r>
            <a:endParaRPr lang="en-US" altLang="zh-CN" dirty="0" smtClean="0">
              <a:solidFill>
                <a:srgbClr val="D60093"/>
              </a:solidFill>
              <a:latin typeface="微软雅黑" panose="020B0503020204020204" pitchFamily="34" charset="-122"/>
              <a:ea typeface="微软雅黑" panose="020B0503020204020204" pitchFamily="34" charset="-122"/>
            </a:endParaRPr>
          </a:p>
          <a:p>
            <a:pPr lvl="1">
              <a:defRPr/>
            </a:pPr>
            <a:r>
              <a:rPr lang="zh-CN" altLang="en-US" dirty="0" smtClean="0">
                <a:latin typeface="微软雅黑" panose="020B0503020204020204" pitchFamily="34" charset="-122"/>
                <a:ea typeface="微软雅黑" panose="020B0503020204020204" pitchFamily="34" charset="-122"/>
              </a:rPr>
              <a:t>掌握计算机设计的原则</a:t>
            </a:r>
            <a:endParaRPr lang="en-US" altLang="zh-CN" dirty="0" smtClean="0">
              <a:latin typeface="微软雅黑" panose="020B0503020204020204" pitchFamily="34" charset="-122"/>
              <a:ea typeface="微软雅黑" panose="020B0503020204020204" pitchFamily="34" charset="-122"/>
            </a:endParaRPr>
          </a:p>
          <a:p>
            <a:pPr lvl="1">
              <a:defRPr/>
            </a:pPr>
            <a:r>
              <a:rPr lang="zh-CN" altLang="en-US" dirty="0" smtClean="0">
                <a:latin typeface="微软雅黑" panose="020B0503020204020204" pitchFamily="34" charset="-122"/>
                <a:ea typeface="微软雅黑" panose="020B0503020204020204" pitchFamily="34" charset="-122"/>
              </a:rPr>
              <a:t>把握计算机发展的方向</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solidFill>
                  <a:srgbClr val="D60093"/>
                </a:solidFill>
                <a:latin typeface="微软雅黑" panose="020B0503020204020204" pitchFamily="34" charset="-122"/>
                <a:ea typeface="微软雅黑" panose="020B0503020204020204" pitchFamily="34" charset="-122"/>
              </a:rPr>
              <a:t>认真完成实验和课外作业</a:t>
            </a:r>
            <a:endParaRPr lang="en-US" altLang="zh-CN" dirty="0" smtClean="0">
              <a:solidFill>
                <a:srgbClr val="D60093"/>
              </a:solidFill>
              <a:latin typeface="微软雅黑" panose="020B0503020204020204" pitchFamily="34" charset="-122"/>
              <a:ea typeface="微软雅黑" panose="020B0503020204020204" pitchFamily="34" charset="-122"/>
            </a:endParaRPr>
          </a:p>
          <a:p>
            <a:pPr lvl="1">
              <a:defRPr/>
            </a:pPr>
            <a:r>
              <a:rPr lang="zh-CN" altLang="en-US" dirty="0" smtClean="0">
                <a:latin typeface="微软雅黑" panose="020B0503020204020204" pitchFamily="34" charset="-122"/>
                <a:ea typeface="微软雅黑" panose="020B0503020204020204" pitchFamily="34" charset="-122"/>
              </a:rPr>
              <a:t>阅读参考文献：参考书</a:t>
            </a:r>
            <a:r>
              <a:rPr lang="zh-CN" altLang="en-US" dirty="0">
                <a:latin typeface="微软雅黑" panose="020B0503020204020204" pitchFamily="34" charset="-122"/>
                <a:ea typeface="微软雅黑" panose="020B0503020204020204" pitchFamily="34" charset="-122"/>
              </a:rPr>
              <a:t>和参考材料很重要 </a:t>
            </a:r>
            <a:endParaRPr lang="en-US" altLang="zh-CN" dirty="0" smtClean="0">
              <a:latin typeface="微软雅黑" panose="020B0503020204020204" pitchFamily="34" charset="-122"/>
              <a:ea typeface="微软雅黑" panose="020B0503020204020204" pitchFamily="34" charset="-122"/>
            </a:endParaRPr>
          </a:p>
          <a:p>
            <a:pPr>
              <a:defRPr/>
            </a:pPr>
            <a:r>
              <a:rPr lang="zh-CN" altLang="en-US" dirty="0" smtClean="0">
                <a:solidFill>
                  <a:srgbClr val="D60093"/>
                </a:solidFill>
                <a:latin typeface="微软雅黑" panose="020B0503020204020204" pitchFamily="34" charset="-122"/>
                <a:ea typeface="微软雅黑" panose="020B0503020204020204" pitchFamily="34" charset="-122"/>
              </a:rPr>
              <a:t>学以致用，应用到编程和实践中</a:t>
            </a:r>
            <a:endParaRPr lang="en-US" altLang="zh-CN" dirty="0" smtClean="0">
              <a:solidFill>
                <a:srgbClr val="D60093"/>
              </a:solidFill>
              <a:latin typeface="微软雅黑" panose="020B0503020204020204" pitchFamily="34" charset="-122"/>
              <a:ea typeface="微软雅黑" panose="020B0503020204020204" pitchFamily="34" charset="-122"/>
            </a:endParaRPr>
          </a:p>
          <a:p>
            <a:pPr lvl="1">
              <a:defRPr/>
            </a:pPr>
            <a:r>
              <a:rPr lang="zh-CN" altLang="en-US" dirty="0">
                <a:latin typeface="微软雅黑" panose="020B0503020204020204" pitchFamily="34" charset="-122"/>
                <a:ea typeface="微软雅黑" panose="020B0503020204020204" pitchFamily="34" charset="-122"/>
              </a:rPr>
              <a:t>理论</a:t>
            </a:r>
            <a:r>
              <a:rPr lang="zh-CN" altLang="en-US" dirty="0" smtClean="0">
                <a:latin typeface="微软雅黑" panose="020B0503020204020204" pitchFamily="34" charset="-122"/>
                <a:ea typeface="微软雅黑" panose="020B0503020204020204" pitchFamily="34" charset="-122"/>
              </a:rPr>
              <a:t>、技术与方法</a:t>
            </a:r>
            <a:endParaRPr lang="en-US" altLang="zh-CN" dirty="0" smtClean="0">
              <a:latin typeface="微软雅黑" panose="020B0503020204020204" pitchFamily="34" charset="-122"/>
              <a:ea typeface="微软雅黑" panose="020B0503020204020204" pitchFamily="34" charset="-122"/>
            </a:endParaRPr>
          </a:p>
          <a:p>
            <a:pPr lvl="1">
              <a:defRPr/>
            </a:pPr>
            <a:r>
              <a:rPr lang="zh-CN" altLang="en-US" dirty="0" smtClean="0">
                <a:latin typeface="微软雅黑" panose="020B0503020204020204" pitchFamily="34" charset="-122"/>
                <a:ea typeface="微软雅黑" panose="020B0503020204020204" pitchFamily="34" charset="-122"/>
              </a:rPr>
              <a:t>如使用</a:t>
            </a:r>
            <a:r>
              <a:rPr lang="en-US" altLang="zh-CN" dirty="0" smtClean="0">
                <a:latin typeface="微软雅黑" panose="020B0503020204020204" pitchFamily="34" charset="-122"/>
                <a:ea typeface="微软雅黑" panose="020B0503020204020204" pitchFamily="34" charset="-122"/>
              </a:rPr>
              <a:t>Intel</a:t>
            </a:r>
            <a:r>
              <a:rPr lang="zh-CN" altLang="en-US" dirty="0" smtClean="0">
                <a:latin typeface="微软雅黑" panose="020B0503020204020204" pitchFamily="34" charset="-122"/>
                <a:ea typeface="微软雅黑" panose="020B0503020204020204" pitchFamily="34" charset="-122"/>
              </a:rPr>
              <a:t>编译器、混合编程等</a:t>
            </a:r>
            <a:endParaRPr lang="zh-CN" altLang="en-US" dirty="0">
              <a:latin typeface="微软雅黑" panose="020B0503020204020204" pitchFamily="34" charset="-122"/>
              <a:ea typeface="微软雅黑" panose="020B0503020204020204" pitchFamily="34" charset="-122"/>
            </a:endParaRPr>
          </a:p>
        </p:txBody>
      </p:sp>
      <p:sp>
        <p:nvSpPr>
          <p:cNvPr id="4301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E0E20A7-7725-4EF4-AB73-D782AC7D1AF4}" type="datetime1">
              <a:rPr lang="zh-CN" altLang="en-US" sz="1200" smtClean="0"/>
              <a:pPr>
                <a:spcBef>
                  <a:spcPct val="0"/>
                </a:spcBef>
                <a:buFontTx/>
                <a:buNone/>
              </a:pPr>
              <a:t>2021/9/4</a:t>
            </a:fld>
            <a:endParaRPr lang="zh-CN" altLang="en-US" sz="1200" smtClean="0"/>
          </a:p>
        </p:txBody>
      </p:sp>
      <p:sp>
        <p:nvSpPr>
          <p:cNvPr id="43013"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30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C3B6B42-BEA9-4A17-8299-FF3DBDB153C1}" type="slidenum">
              <a:rPr lang="en-US" altLang="zh-CN" sz="1200" smtClean="0"/>
              <a:pPr>
                <a:spcBef>
                  <a:spcPct val="0"/>
                </a:spcBef>
                <a:buFontTx/>
                <a:buNone/>
              </a:pPr>
              <a:t>30</a:t>
            </a:fld>
            <a:endParaRPr lang="en-US" altLang="zh-CN" sz="12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0371D8F-FDDD-42BE-A683-52AFF39BB752}" type="datetime1">
              <a:rPr lang="zh-CN" altLang="en-US" sz="1200" smtClean="0"/>
              <a:pPr>
                <a:spcBef>
                  <a:spcPct val="0"/>
                </a:spcBef>
                <a:buFontTx/>
                <a:buNone/>
              </a:pPr>
              <a:t>2021/9/4</a:t>
            </a:fld>
            <a:endParaRPr lang="en-US" altLang="zh-CN" sz="1200" smtClean="0"/>
          </a:p>
        </p:txBody>
      </p:sp>
      <p:sp>
        <p:nvSpPr>
          <p:cNvPr id="31747" name="Rectangle 2"/>
          <p:cNvSpPr>
            <a:spLocks noGrp="1" noChangeArrowheads="1"/>
          </p:cNvSpPr>
          <p:nvPr>
            <p:ph type="title"/>
          </p:nvPr>
        </p:nvSpPr>
        <p:spPr>
          <a:noFill/>
        </p:spPr>
        <p:txBody>
          <a:bodyPr/>
          <a:lstStyle/>
          <a:p>
            <a:pPr eaLnBrk="1" hangingPunct="1"/>
            <a:r>
              <a:rPr lang="en-US" altLang="zh-CN" sz="4400" b="1" smtClean="0">
                <a:solidFill>
                  <a:schemeClr val="tx1"/>
                </a:solidFill>
                <a:latin typeface="Arial" panose="020B0604020202020204" pitchFamily="34" charset="0"/>
              </a:rPr>
              <a:t>Grading Schemes</a:t>
            </a:r>
            <a:endParaRPr lang="en-GB" altLang="zh-CN" sz="4400" smtClean="0">
              <a:solidFill>
                <a:schemeClr val="tx1"/>
              </a:solidFill>
            </a:endParaRPr>
          </a:p>
        </p:txBody>
      </p:sp>
      <p:sp>
        <p:nvSpPr>
          <p:cNvPr id="20486" name="Rectangle 3"/>
          <p:cNvSpPr>
            <a:spLocks noGrp="1" noChangeArrowheads="1"/>
          </p:cNvSpPr>
          <p:nvPr>
            <p:ph type="body" idx="1"/>
          </p:nvPr>
        </p:nvSpPr>
        <p:spPr>
          <a:xfrm>
            <a:off x="685800" y="1844675"/>
            <a:ext cx="7748588" cy="3851275"/>
          </a:xfrm>
        </p:spPr>
        <p:txBody>
          <a:bodyPr/>
          <a:lstStyle/>
          <a:p>
            <a:pPr eaLnBrk="1" hangingPunct="1">
              <a:lnSpc>
                <a:spcPct val="90000"/>
              </a:lnSpc>
              <a:defRPr/>
            </a:pPr>
            <a:r>
              <a:rPr lang="en-US" altLang="zh-CN" sz="3600" b="1" dirty="0" smtClean="0">
                <a:latin typeface="Arial" panose="020B0604020202020204" pitchFamily="34" charset="0"/>
              </a:rPr>
              <a:t>Homework              10%</a:t>
            </a:r>
          </a:p>
          <a:p>
            <a:pPr eaLnBrk="1" hangingPunct="1">
              <a:lnSpc>
                <a:spcPct val="90000"/>
              </a:lnSpc>
              <a:defRPr/>
            </a:pPr>
            <a:r>
              <a:rPr lang="en-US" altLang="zh-CN" sz="3600" b="1" dirty="0" smtClean="0">
                <a:latin typeface="Arial" panose="020B0604020202020204" pitchFamily="34" charset="0"/>
              </a:rPr>
              <a:t>Experimentation    10%</a:t>
            </a:r>
          </a:p>
          <a:p>
            <a:pPr eaLnBrk="1" hangingPunct="1">
              <a:lnSpc>
                <a:spcPct val="90000"/>
              </a:lnSpc>
              <a:defRPr/>
            </a:pPr>
            <a:r>
              <a:rPr lang="en-US" altLang="zh-CN" sz="3600" b="1" dirty="0" smtClean="0">
                <a:latin typeface="Arial" panose="020B0604020202020204" pitchFamily="34" charset="0"/>
              </a:rPr>
              <a:t>Class Attendance</a:t>
            </a:r>
          </a:p>
          <a:p>
            <a:pPr marL="0" indent="0" eaLnBrk="1" hangingPunct="1">
              <a:lnSpc>
                <a:spcPct val="90000"/>
              </a:lnSpc>
              <a:buFontTx/>
              <a:buNone/>
              <a:defRPr/>
            </a:pPr>
            <a:r>
              <a:rPr lang="en-US" altLang="zh-CN" sz="3600" b="1" dirty="0">
                <a:latin typeface="Arial" panose="020B0604020202020204" pitchFamily="34" charset="0"/>
              </a:rPr>
              <a:t> </a:t>
            </a:r>
            <a:r>
              <a:rPr lang="en-US" altLang="zh-CN" sz="3600" b="1" dirty="0" smtClean="0">
                <a:latin typeface="Arial" panose="020B0604020202020204" pitchFamily="34" charset="0"/>
              </a:rPr>
              <a:t>     and Interaction    10%</a:t>
            </a:r>
            <a:endParaRPr lang="en-US" altLang="zh-CN" sz="3600" b="1" dirty="0" smtClean="0">
              <a:latin typeface="宋体" panose="02010600030101010101" pitchFamily="2" charset="-122"/>
            </a:endParaRPr>
          </a:p>
          <a:p>
            <a:pPr eaLnBrk="1" hangingPunct="1">
              <a:lnSpc>
                <a:spcPct val="90000"/>
              </a:lnSpc>
              <a:defRPr/>
            </a:pPr>
            <a:r>
              <a:rPr lang="en-US" altLang="zh-CN" sz="3600" b="1" dirty="0" smtClean="0">
                <a:solidFill>
                  <a:srgbClr val="FF0000"/>
                </a:solidFill>
                <a:latin typeface="Arial" panose="020B0604020202020204" pitchFamily="34" charset="0"/>
              </a:rPr>
              <a:t>Presentation           10%</a:t>
            </a:r>
          </a:p>
          <a:p>
            <a:pPr eaLnBrk="1" hangingPunct="1">
              <a:lnSpc>
                <a:spcPct val="90000"/>
              </a:lnSpc>
              <a:defRPr/>
            </a:pPr>
            <a:r>
              <a:rPr lang="en-US" altLang="zh-CN" sz="3600" b="1" dirty="0" smtClean="0">
                <a:latin typeface="Arial" panose="020B0604020202020204" pitchFamily="34" charset="0"/>
              </a:rPr>
              <a:t>Final Exam(open)   60%</a:t>
            </a:r>
          </a:p>
          <a:p>
            <a:pPr eaLnBrk="1" hangingPunct="1">
              <a:lnSpc>
                <a:spcPct val="90000"/>
              </a:lnSpc>
              <a:defRPr/>
            </a:pPr>
            <a:endParaRPr lang="en-US" altLang="zh-CN" sz="3600" b="1" dirty="0" smtClean="0">
              <a:latin typeface="Arial" panose="020B0604020202020204" pitchFamily="34" charset="0"/>
            </a:endParaRPr>
          </a:p>
        </p:txBody>
      </p:sp>
      <p:sp>
        <p:nvSpPr>
          <p:cNvPr id="4506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506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2267745-DD21-4FE2-A7FF-0729FD21D6B5}" type="slidenum">
              <a:rPr lang="en-US" altLang="zh-CN" sz="1200" smtClean="0"/>
              <a:pPr>
                <a:spcBef>
                  <a:spcPct val="0"/>
                </a:spcBef>
                <a:buFontTx/>
                <a:buNone/>
              </a:pPr>
              <a:t>31</a:t>
            </a:fld>
            <a:endParaRPr lang="en-US" altLang="zh-CN" sz="1200" smtClean="0"/>
          </a:p>
        </p:txBody>
      </p:sp>
      <p:sp>
        <p:nvSpPr>
          <p:cNvPr id="7" name="Title 1"/>
          <p:cNvSpPr txBox="1">
            <a:spLocks/>
          </p:cNvSpPr>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smtClean="0"/>
              <a:t>What Do I Expect From You?</a:t>
            </a:r>
            <a:endParaRPr lang="en-US" altLang="zh-CN" kern="0" dirty="0" smtClean="0"/>
          </a:p>
        </p:txBody>
      </p:sp>
      <p:sp>
        <p:nvSpPr>
          <p:cNvPr id="8" name="Content Placeholder 2"/>
          <p:cNvSpPr txBox="1">
            <a:spLocks/>
          </p:cNvSpPr>
          <p:nvPr/>
        </p:nvSpPr>
        <p:spPr bwMode="auto">
          <a:xfrm>
            <a:off x="228600" y="904875"/>
            <a:ext cx="88392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endParaRPr lang="en-US" altLang="zh-CN" kern="0" dirty="0" smtClean="0"/>
          </a:p>
          <a:p>
            <a:pPr>
              <a:defRPr/>
            </a:pPr>
            <a:r>
              <a:rPr lang="en-US" altLang="zh-CN" kern="0" dirty="0" smtClean="0">
                <a:solidFill>
                  <a:srgbClr val="FF0000"/>
                </a:solidFill>
              </a:rPr>
              <a:t>Learn the material thoroughly</a:t>
            </a:r>
          </a:p>
          <a:p>
            <a:pPr lvl="1">
              <a:defRPr/>
            </a:pPr>
            <a:r>
              <a:rPr lang="en-US" altLang="zh-CN" kern="0" dirty="0" smtClean="0"/>
              <a:t>attend lectures, do the readings, do the </a:t>
            </a:r>
            <a:r>
              <a:rPr lang="en-US" altLang="zh-CN" kern="0" dirty="0" err="1" smtClean="0"/>
              <a:t>homeworks</a:t>
            </a:r>
            <a:endParaRPr lang="en-US" altLang="zh-CN" kern="0" dirty="0" smtClean="0"/>
          </a:p>
          <a:p>
            <a:pPr>
              <a:defRPr/>
            </a:pPr>
            <a:r>
              <a:rPr lang="en-US" altLang="zh-CN" kern="0" dirty="0" smtClean="0"/>
              <a:t>Do the work &amp; </a:t>
            </a:r>
            <a:r>
              <a:rPr lang="en-US" altLang="zh-CN" kern="0" dirty="0" smtClean="0">
                <a:solidFill>
                  <a:srgbClr val="FF0000"/>
                </a:solidFill>
              </a:rPr>
              <a:t>work hard</a:t>
            </a:r>
          </a:p>
          <a:p>
            <a:pPr>
              <a:defRPr/>
            </a:pPr>
            <a:r>
              <a:rPr lang="en-US" altLang="zh-CN" kern="0" dirty="0" smtClean="0">
                <a:solidFill>
                  <a:srgbClr val="FF0000"/>
                </a:solidFill>
              </a:rPr>
              <a:t>Ask questions, take notes, participate</a:t>
            </a:r>
          </a:p>
          <a:p>
            <a:pPr>
              <a:defRPr/>
            </a:pPr>
            <a:r>
              <a:rPr lang="en-US" altLang="zh-CN" kern="0" dirty="0" smtClean="0">
                <a:solidFill>
                  <a:srgbClr val="FF0000"/>
                </a:solidFill>
              </a:rPr>
              <a:t>Perform the assigned readings</a:t>
            </a:r>
          </a:p>
          <a:p>
            <a:pPr>
              <a:defRPr/>
            </a:pPr>
            <a:r>
              <a:rPr lang="en-US" altLang="zh-CN" b="1" kern="0" dirty="0" smtClean="0">
                <a:solidFill>
                  <a:srgbClr val="FF0000"/>
                </a:solidFill>
              </a:rPr>
              <a:t>Come to class on time</a:t>
            </a:r>
          </a:p>
          <a:p>
            <a:pPr>
              <a:defRPr/>
            </a:pPr>
            <a:r>
              <a:rPr lang="en-US" altLang="zh-CN" kern="0" dirty="0" smtClean="0">
                <a:solidFill>
                  <a:srgbClr val="FF0000"/>
                </a:solidFill>
              </a:rPr>
              <a:t>Start early – do not procrastinate</a:t>
            </a:r>
          </a:p>
          <a:p>
            <a:pPr>
              <a:defRPr/>
            </a:pPr>
            <a:r>
              <a:rPr lang="en-US" altLang="zh-CN" kern="0" dirty="0" smtClean="0"/>
              <a:t>If you want feedback, come to office hours</a:t>
            </a:r>
          </a:p>
          <a:p>
            <a:pPr>
              <a:defRPr/>
            </a:pPr>
            <a:endParaRPr lang="en-US" altLang="zh-CN" kern="0" dirty="0" smtClean="0"/>
          </a:p>
          <a:p>
            <a:pPr>
              <a:defRPr/>
            </a:pPr>
            <a:r>
              <a:rPr lang="en-US" altLang="zh-CN" kern="0" dirty="0" smtClean="0"/>
              <a:t>Remember </a:t>
            </a:r>
            <a:r>
              <a:rPr lang="en-US" altLang="en-US" kern="0" dirty="0" smtClean="0"/>
              <a:t>“</a:t>
            </a:r>
            <a:r>
              <a:rPr lang="en-US" altLang="ja-JP" kern="0" dirty="0" smtClean="0">
                <a:solidFill>
                  <a:srgbClr val="0000FF"/>
                </a:solidFill>
              </a:rPr>
              <a:t>Chance favors the prepared mind</a:t>
            </a:r>
            <a:r>
              <a:rPr lang="en-US" altLang="ja-JP" kern="0" dirty="0" smtClean="0"/>
              <a:t>.</a:t>
            </a:r>
            <a:r>
              <a:rPr lang="en-US" altLang="en-US" kern="0" dirty="0" smtClean="0"/>
              <a:t>”</a:t>
            </a:r>
            <a:r>
              <a:rPr lang="en-US" altLang="ja-JP" kern="0" dirty="0" smtClean="0"/>
              <a:t> (Pasteur)</a:t>
            </a:r>
            <a:endParaRPr lang="en-US" altLang="zh-CN" kern="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48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048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48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48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48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486">
                                            <p:txEl>
                                              <p:pRg st="5" end="5"/>
                                            </p:txEl>
                                          </p:spTgt>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20486" grpId="0" build="p"/>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961914F-34BA-4A22-B367-2DDE47993FD8}" type="datetime1">
              <a:rPr lang="zh-CN" altLang="en-US" sz="1200" smtClean="0"/>
              <a:pPr>
                <a:spcBef>
                  <a:spcPct val="0"/>
                </a:spcBef>
                <a:buFontTx/>
                <a:buNone/>
              </a:pPr>
              <a:t>2021/9/4</a:t>
            </a:fld>
            <a:endParaRPr lang="en-US" altLang="zh-CN" sz="1200" smtClean="0"/>
          </a:p>
        </p:txBody>
      </p:sp>
      <p:sp>
        <p:nvSpPr>
          <p:cNvPr id="47107" name="Rectangle 2"/>
          <p:cNvSpPr>
            <a:spLocks noGrp="1" noChangeArrowheads="1"/>
          </p:cNvSpPr>
          <p:nvPr>
            <p:ph type="title"/>
          </p:nvPr>
        </p:nvSpPr>
        <p:spPr>
          <a:noFill/>
        </p:spPr>
        <p:txBody>
          <a:bodyPr/>
          <a:lstStyle/>
          <a:p>
            <a:pPr eaLnBrk="1" hangingPunct="1"/>
            <a:r>
              <a:rPr lang="en-US" altLang="zh-CN" b="1" smtClean="0">
                <a:solidFill>
                  <a:schemeClr val="tx1"/>
                </a:solidFill>
                <a:latin typeface="Arial" panose="020B0604020202020204" pitchFamily="34" charset="0"/>
              </a:rPr>
              <a:t>Tentative Class Schedule</a:t>
            </a:r>
            <a:r>
              <a:rPr lang="en-US" altLang="zh-CN" smtClean="0"/>
              <a:t> </a:t>
            </a:r>
            <a:endParaRPr lang="en-GB" altLang="zh-CN" smtClean="0"/>
          </a:p>
        </p:txBody>
      </p:sp>
      <p:sp>
        <p:nvSpPr>
          <p:cNvPr id="47108" name="Rectangle 3"/>
          <p:cNvSpPr>
            <a:spLocks noGrp="1" noChangeArrowheads="1"/>
          </p:cNvSpPr>
          <p:nvPr>
            <p:ph type="body" idx="1"/>
          </p:nvPr>
        </p:nvSpPr>
        <p:spPr>
          <a:xfrm>
            <a:off x="685800" y="1981200"/>
            <a:ext cx="7748588" cy="3702050"/>
          </a:xfrm>
          <a:noFill/>
        </p:spPr>
        <p:txBody>
          <a:bodyPr/>
          <a:lstStyle/>
          <a:p>
            <a:pPr eaLnBrk="1" hangingPunct="1"/>
            <a:r>
              <a:rPr lang="en-GB" altLang="zh-CN" b="1" dirty="0" smtClean="0">
                <a:solidFill>
                  <a:srgbClr val="FF0000"/>
                </a:solidFill>
              </a:rPr>
              <a:t>Teaching Hours     32</a:t>
            </a:r>
          </a:p>
          <a:p>
            <a:pPr eaLnBrk="1" hangingPunct="1"/>
            <a:r>
              <a:rPr lang="en-GB" altLang="zh-CN" b="1" dirty="0" smtClean="0"/>
              <a:t>Class hours            26</a:t>
            </a:r>
          </a:p>
          <a:p>
            <a:pPr eaLnBrk="1" hangingPunct="1"/>
            <a:r>
              <a:rPr lang="en-GB" altLang="zh-CN" b="1" dirty="0" smtClean="0"/>
              <a:t>Experimentation(in/out)     6</a:t>
            </a:r>
          </a:p>
          <a:p>
            <a:pPr eaLnBrk="1" hangingPunct="1"/>
            <a:endParaRPr lang="en-GB" altLang="zh-CN" b="1" dirty="0" smtClean="0"/>
          </a:p>
          <a:p>
            <a:pPr eaLnBrk="1" hangingPunct="1"/>
            <a:r>
              <a:rPr lang="en-GB" altLang="zh-CN" b="1" dirty="0" smtClean="0">
                <a:solidFill>
                  <a:srgbClr val="FF0000"/>
                </a:solidFill>
              </a:rPr>
              <a:t>Extra  reading /design for the presentation </a:t>
            </a:r>
            <a:r>
              <a:rPr lang="en-US" altLang="zh-CN" b="1" dirty="0" smtClean="0">
                <a:solidFill>
                  <a:srgbClr val="FF0000"/>
                </a:solidFill>
              </a:rPr>
              <a:t>and assignments</a:t>
            </a:r>
            <a:endParaRPr lang="en-GB" altLang="zh-CN" b="1" dirty="0" smtClean="0">
              <a:solidFill>
                <a:srgbClr val="FF0000"/>
              </a:solidFill>
            </a:endParaRPr>
          </a:p>
        </p:txBody>
      </p:sp>
      <p:sp>
        <p:nvSpPr>
          <p:cNvPr id="4710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4711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A92F50F-FF55-410C-9819-A5CC7161B8FD}" type="slidenum">
              <a:rPr lang="en-US" altLang="zh-CN" sz="1200" smtClean="0"/>
              <a:pPr>
                <a:spcBef>
                  <a:spcPct val="0"/>
                </a:spcBef>
                <a:buFontTx/>
                <a:buNone/>
              </a:pPr>
              <a:t>32</a:t>
            </a:fld>
            <a:endParaRPr lang="en-US" altLang="zh-CN" sz="120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2888CD9-7C1E-4059-A37B-46231EB73A68}" type="datetime1">
              <a:rPr lang="zh-CN" altLang="en-US" sz="1200" smtClean="0"/>
              <a:pPr>
                <a:spcBef>
                  <a:spcPct val="0"/>
                </a:spcBef>
                <a:buFontTx/>
                <a:buNone/>
              </a:pPr>
              <a:t>2021/9/4</a:t>
            </a:fld>
            <a:endParaRPr lang="en-US" altLang="zh-CN" sz="1200" smtClean="0"/>
          </a:p>
        </p:txBody>
      </p:sp>
      <p:sp>
        <p:nvSpPr>
          <p:cNvPr id="59395" name="Rectangle 2"/>
          <p:cNvSpPr>
            <a:spLocks noGrp="1" noChangeArrowheads="1"/>
          </p:cNvSpPr>
          <p:nvPr>
            <p:ph type="title"/>
          </p:nvPr>
        </p:nvSpPr>
        <p:spPr>
          <a:xfrm>
            <a:off x="685800" y="476250"/>
            <a:ext cx="7772400" cy="1143000"/>
          </a:xfrm>
        </p:spPr>
        <p:txBody>
          <a:bodyPr/>
          <a:lstStyle/>
          <a:p>
            <a:pPr eaLnBrk="1" hangingPunct="1"/>
            <a:r>
              <a:rPr lang="zh-CN" altLang="en-US" smtClean="0"/>
              <a:t>二、</a:t>
            </a:r>
            <a:r>
              <a:rPr lang="en-US" altLang="zh-TW" smtClean="0"/>
              <a:t>What’s Computer Architecture?</a:t>
            </a:r>
          </a:p>
        </p:txBody>
      </p:sp>
      <p:sp>
        <p:nvSpPr>
          <p:cNvPr id="59396" name="Rectangle 3"/>
          <p:cNvSpPr>
            <a:spLocks noGrp="1" noChangeArrowheads="1"/>
          </p:cNvSpPr>
          <p:nvPr>
            <p:ph type="body" idx="1"/>
          </p:nvPr>
        </p:nvSpPr>
        <p:spPr>
          <a:xfrm>
            <a:off x="250825" y="1466850"/>
            <a:ext cx="8497888" cy="4924425"/>
          </a:xfrm>
        </p:spPr>
        <p:txBody>
          <a:bodyPr/>
          <a:lstStyle/>
          <a:p>
            <a:pPr algn="just"/>
            <a:r>
              <a:rPr lang="en-US" altLang="zh-CN" smtClean="0"/>
              <a:t>The </a:t>
            </a:r>
            <a:r>
              <a:rPr lang="en-US" altLang="zh-CN" smtClean="0">
                <a:solidFill>
                  <a:srgbClr val="D60093"/>
                </a:solidFill>
              </a:rPr>
              <a:t>science and art </a:t>
            </a:r>
            <a:r>
              <a:rPr lang="en-US" altLang="zh-CN" smtClean="0"/>
              <a:t>of designing, selecting, and interconnecting hardware components and designing the hardware/software interface to create a computing system that meets functional, performance, energy consumption, cost, and other specific goals. </a:t>
            </a:r>
          </a:p>
          <a:p>
            <a:pPr algn="just">
              <a:lnSpc>
                <a:spcPct val="120000"/>
              </a:lnSpc>
            </a:pPr>
            <a:r>
              <a:rPr lang="zh-CN" altLang="en-US" smtClean="0"/>
              <a:t>描述计算机系统的功能、结构组织和实现的一组规则和方法。</a:t>
            </a:r>
          </a:p>
          <a:p>
            <a:pPr>
              <a:lnSpc>
                <a:spcPct val="120000"/>
              </a:lnSpc>
            </a:pPr>
            <a:r>
              <a:rPr lang="zh-CN" altLang="en-US" smtClean="0"/>
              <a:t>计算机体系结构是软件设计者与硬件设备设计者（</a:t>
            </a:r>
            <a:r>
              <a:rPr lang="en-US" altLang="zh-CN" smtClean="0"/>
              <a:t>VLSI</a:t>
            </a:r>
            <a:r>
              <a:rPr lang="zh-CN" altLang="en-US" smtClean="0"/>
              <a:t>）之间的中间层，是软件与硬件的接口（</a:t>
            </a:r>
            <a:r>
              <a:rPr lang="en-US" altLang="zh-CN" smtClean="0"/>
              <a:t>Interface</a:t>
            </a:r>
            <a:r>
              <a:rPr lang="zh-CN" altLang="en-US" smtClean="0"/>
              <a:t>）</a:t>
            </a:r>
            <a:endParaRPr lang="en-US" altLang="zh-CN" smtClean="0"/>
          </a:p>
        </p:txBody>
      </p:sp>
      <p:sp>
        <p:nvSpPr>
          <p:cNvPr id="5939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5939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33C7B6F9-74CC-410E-BB4C-0D8F9C447251}" type="slidenum">
              <a:rPr lang="en-US" altLang="zh-CN" sz="1200" smtClean="0"/>
              <a:pPr>
                <a:spcBef>
                  <a:spcPct val="0"/>
                </a:spcBef>
                <a:buFontTx/>
                <a:buNone/>
              </a:pPr>
              <a:t>33</a:t>
            </a:fld>
            <a:endParaRPr lang="en-US" altLang="zh-CN" sz="12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20B60CD-DB94-48C5-AC1D-2085AABA0DE7}" type="datetime1">
              <a:rPr lang="zh-CN" altLang="en-US" sz="1200" smtClean="0"/>
              <a:pPr>
                <a:spcBef>
                  <a:spcPct val="0"/>
                </a:spcBef>
                <a:buFontTx/>
                <a:buNone/>
              </a:pPr>
              <a:t>2021/9/4</a:t>
            </a:fld>
            <a:endParaRPr lang="en-US" altLang="zh-CN" sz="1200" smtClean="0"/>
          </a:p>
        </p:txBody>
      </p:sp>
      <p:sp>
        <p:nvSpPr>
          <p:cNvPr id="60419" name="Rectangle 2"/>
          <p:cNvSpPr>
            <a:spLocks noGrp="1" noChangeArrowheads="1"/>
          </p:cNvSpPr>
          <p:nvPr>
            <p:ph type="title"/>
          </p:nvPr>
        </p:nvSpPr>
        <p:spPr>
          <a:xfrm>
            <a:off x="250825" y="274638"/>
            <a:ext cx="8642350" cy="1143000"/>
          </a:xfrm>
        </p:spPr>
        <p:txBody>
          <a:bodyPr/>
          <a:lstStyle/>
          <a:p>
            <a:pPr eaLnBrk="1" hangingPunct="1"/>
            <a:r>
              <a:rPr lang="en-US" altLang="zh-TW" smtClean="0"/>
              <a:t>What’s Computer Architecture? </a:t>
            </a:r>
            <a:r>
              <a:rPr lang="en-US" altLang="zh-TW" sz="1200" smtClean="0"/>
              <a:t>(Cont.)</a:t>
            </a:r>
          </a:p>
        </p:txBody>
      </p:sp>
      <p:sp>
        <p:nvSpPr>
          <p:cNvPr id="47108" name="Line 3"/>
          <p:cNvSpPr>
            <a:spLocks noChangeShapeType="1"/>
          </p:cNvSpPr>
          <p:nvPr/>
        </p:nvSpPr>
        <p:spPr bwMode="auto">
          <a:xfrm>
            <a:off x="5207000" y="4243388"/>
            <a:ext cx="1727200" cy="2794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09" name="Line 4"/>
          <p:cNvSpPr>
            <a:spLocks noChangeShapeType="1"/>
          </p:cNvSpPr>
          <p:nvPr/>
        </p:nvSpPr>
        <p:spPr bwMode="auto">
          <a:xfrm flipH="1">
            <a:off x="2311400" y="4205288"/>
            <a:ext cx="153670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0" name="Rectangle 5"/>
          <p:cNvSpPr>
            <a:spLocks noChangeArrowheads="1"/>
          </p:cNvSpPr>
          <p:nvPr/>
        </p:nvSpPr>
        <p:spPr bwMode="auto">
          <a:xfrm>
            <a:off x="2667000" y="3613150"/>
            <a:ext cx="3657600" cy="68580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47111" name="Rectangle 6"/>
          <p:cNvSpPr>
            <a:spLocks noChangeArrowheads="1"/>
          </p:cNvSpPr>
          <p:nvPr/>
        </p:nvSpPr>
        <p:spPr bwMode="auto">
          <a:xfrm>
            <a:off x="609600" y="1631950"/>
            <a:ext cx="82296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r>
              <a:rPr lang="en-US" altLang="zh-TW" sz="2000">
                <a:solidFill>
                  <a:srgbClr val="000099"/>
                </a:solidFill>
                <a:ea typeface="PMingLiU" panose="02020500000000000000" pitchFamily="18" charset="-120"/>
              </a:rPr>
              <a:t>Computer Architecture is the design of the computer at the hardware/software interface</a:t>
            </a:r>
          </a:p>
          <a:p>
            <a:pPr eaLnBrk="1" hangingPunct="1"/>
            <a:r>
              <a:rPr lang="en-US" altLang="zh-TW" sz="2000">
                <a:solidFill>
                  <a:srgbClr val="000099"/>
                </a:solidFill>
                <a:ea typeface="PMingLiU" panose="02020500000000000000" pitchFamily="18" charset="-120"/>
              </a:rPr>
              <a:t>Computer Architecture = Instruction Set Architecture 			         + Machine Organization</a:t>
            </a:r>
          </a:p>
        </p:txBody>
      </p:sp>
      <p:sp>
        <p:nvSpPr>
          <p:cNvPr id="47112" name="Rectangle 7"/>
          <p:cNvSpPr>
            <a:spLocks noChangeArrowheads="1"/>
          </p:cNvSpPr>
          <p:nvPr/>
        </p:nvSpPr>
        <p:spPr bwMode="auto">
          <a:xfrm>
            <a:off x="3009900" y="3722688"/>
            <a:ext cx="318293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lnSpc>
                <a:spcPct val="102000"/>
              </a:lnSpc>
              <a:spcBef>
                <a:spcPct val="0"/>
              </a:spcBef>
              <a:buFontTx/>
              <a:buNone/>
            </a:pPr>
            <a:r>
              <a:rPr kumimoji="0" lang="en-US" altLang="zh-TW" sz="2400" b="1">
                <a:latin typeface="Arial" panose="020B0604020202020204" pitchFamily="34" charset="0"/>
                <a:ea typeface="PMingLiU" panose="02020500000000000000" pitchFamily="18" charset="-120"/>
              </a:rPr>
              <a:t>Computer Architecture</a:t>
            </a:r>
          </a:p>
        </p:txBody>
      </p:sp>
      <p:sp>
        <p:nvSpPr>
          <p:cNvPr id="47113" name="Rectangle 8"/>
          <p:cNvSpPr>
            <a:spLocks noChangeArrowheads="1"/>
          </p:cNvSpPr>
          <p:nvPr/>
        </p:nvSpPr>
        <p:spPr bwMode="auto">
          <a:xfrm>
            <a:off x="1068388" y="4713288"/>
            <a:ext cx="7848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tabLst>
                <a:tab pos="3721100" algn="l"/>
              </a:tabLst>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tabLst>
                <a:tab pos="37211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tabLst>
                <a:tab pos="3721100" algn="l"/>
              </a:tabLst>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tabLst>
                <a:tab pos="3721100" algn="l"/>
              </a:tabLst>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3721100" algn="l"/>
              </a:tabLst>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3721100" algn="l"/>
              </a:tabLs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3721100" algn="l"/>
              </a:tabLs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3721100" algn="l"/>
              </a:tabLs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3721100" algn="l"/>
              </a:tabLst>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en-US" altLang="zh-TW" sz="2400">
                <a:solidFill>
                  <a:srgbClr val="000099"/>
                </a:solidFill>
                <a:latin typeface="Arial" panose="020B0604020202020204" pitchFamily="34" charset="0"/>
                <a:ea typeface="PMingLiU" panose="02020500000000000000" pitchFamily="18" charset="-120"/>
              </a:rPr>
              <a:t>Instruction Set Design	Machine Organization</a:t>
            </a:r>
          </a:p>
          <a:p>
            <a:pPr>
              <a:spcBef>
                <a:spcPct val="50000"/>
              </a:spcBef>
              <a:buFontTx/>
              <a:buNone/>
            </a:pPr>
            <a:r>
              <a:rPr kumimoji="0" lang="en-US" altLang="zh-TW" sz="2400">
                <a:solidFill>
                  <a:srgbClr val="000099"/>
                </a:solidFill>
                <a:latin typeface="Arial" panose="020B0604020202020204" pitchFamily="34" charset="0"/>
                <a:ea typeface="PMingLiU" panose="02020500000000000000" pitchFamily="18" charset="-120"/>
              </a:rPr>
              <a:t>Computer Interface	Hardware Components</a:t>
            </a:r>
          </a:p>
          <a:p>
            <a:pPr>
              <a:spcBef>
                <a:spcPct val="50000"/>
              </a:spcBef>
              <a:buFontTx/>
              <a:buNone/>
            </a:pPr>
            <a:r>
              <a:rPr kumimoji="0" lang="en-US" altLang="zh-TW" sz="2400">
                <a:solidFill>
                  <a:srgbClr val="FF0000"/>
                </a:solidFill>
                <a:latin typeface="Arial" panose="020B0604020202020204" pitchFamily="34" charset="0"/>
                <a:ea typeface="PMingLiU" panose="02020500000000000000" pitchFamily="18" charset="-120"/>
              </a:rPr>
              <a:t>Compiler/System View</a:t>
            </a:r>
            <a:r>
              <a:rPr kumimoji="0" lang="en-US" altLang="zh-TW" sz="2400">
                <a:solidFill>
                  <a:srgbClr val="000099"/>
                </a:solidFill>
                <a:latin typeface="Arial" panose="020B0604020202020204" pitchFamily="34" charset="0"/>
                <a:ea typeface="PMingLiU" panose="02020500000000000000" pitchFamily="18" charset="-120"/>
              </a:rPr>
              <a:t>	</a:t>
            </a:r>
            <a:r>
              <a:rPr kumimoji="0" lang="en-US" altLang="zh-TW" sz="2400">
                <a:solidFill>
                  <a:srgbClr val="FF0000"/>
                </a:solidFill>
                <a:latin typeface="Arial" panose="020B0604020202020204" pitchFamily="34" charset="0"/>
                <a:ea typeface="PMingLiU" panose="02020500000000000000" pitchFamily="18" charset="-120"/>
              </a:rPr>
              <a:t>Logic Designer’s View</a:t>
            </a:r>
          </a:p>
          <a:p>
            <a:pPr>
              <a:spcBef>
                <a:spcPct val="50000"/>
              </a:spcBef>
              <a:buFontTx/>
              <a:buNone/>
            </a:pPr>
            <a:endParaRPr kumimoji="0" lang="zh-TW" altLang="en-US" sz="2400">
              <a:solidFill>
                <a:srgbClr val="000099"/>
              </a:solidFill>
              <a:latin typeface="Arial" panose="020B0604020202020204" pitchFamily="34" charset="0"/>
              <a:ea typeface="PMingLiU" panose="02020500000000000000" pitchFamily="18" charset="-120"/>
            </a:endParaRPr>
          </a:p>
        </p:txBody>
      </p:sp>
      <p:sp>
        <p:nvSpPr>
          <p:cNvPr id="6042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042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46A5248-5457-4323-BDC4-6B6E502432B9}" type="slidenum">
              <a:rPr lang="en-US" altLang="zh-CN" sz="1200" smtClean="0"/>
              <a:pPr>
                <a:spcBef>
                  <a:spcPct val="0"/>
                </a:spcBef>
                <a:buFontTx/>
                <a:buNone/>
              </a:pPr>
              <a:t>34</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11"/>
                                        </p:tgtEl>
                                        <p:attrNameLst>
                                          <p:attrName>style.visibility</p:attrName>
                                        </p:attrNameLst>
                                      </p:cBhvr>
                                      <p:to>
                                        <p:strVal val="visible"/>
                                      </p:to>
                                    </p:set>
                                    <p:anim calcmode="lin" valueType="num">
                                      <p:cBhvr additive="base">
                                        <p:cTn id="7" dur="500" fill="hold"/>
                                        <p:tgtEl>
                                          <p:spTgt spid="47111"/>
                                        </p:tgtEl>
                                        <p:attrNameLst>
                                          <p:attrName>ppt_x</p:attrName>
                                        </p:attrNameLst>
                                      </p:cBhvr>
                                      <p:tavLst>
                                        <p:tav tm="0">
                                          <p:val>
                                            <p:strVal val="#ppt_x"/>
                                          </p:val>
                                        </p:tav>
                                        <p:tav tm="100000">
                                          <p:val>
                                            <p:strVal val="#ppt_x"/>
                                          </p:val>
                                        </p:tav>
                                      </p:tavLst>
                                    </p:anim>
                                    <p:anim calcmode="lin" valueType="num">
                                      <p:cBhvr additive="base">
                                        <p:cTn id="8" dur="500" fill="hold"/>
                                        <p:tgtEl>
                                          <p:spTgt spid="471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10"/>
                                        </p:tgtEl>
                                        <p:attrNameLst>
                                          <p:attrName>style.visibility</p:attrName>
                                        </p:attrNameLst>
                                      </p:cBhvr>
                                      <p:to>
                                        <p:strVal val="visible"/>
                                      </p:to>
                                    </p:set>
                                    <p:anim calcmode="lin" valueType="num">
                                      <p:cBhvr additive="base">
                                        <p:cTn id="13" dur="500" fill="hold"/>
                                        <p:tgtEl>
                                          <p:spTgt spid="47110"/>
                                        </p:tgtEl>
                                        <p:attrNameLst>
                                          <p:attrName>ppt_x</p:attrName>
                                        </p:attrNameLst>
                                      </p:cBhvr>
                                      <p:tavLst>
                                        <p:tav tm="0">
                                          <p:val>
                                            <p:strVal val="#ppt_x"/>
                                          </p:val>
                                        </p:tav>
                                        <p:tav tm="100000">
                                          <p:val>
                                            <p:strVal val="#ppt_x"/>
                                          </p:val>
                                        </p:tav>
                                      </p:tavLst>
                                    </p:anim>
                                    <p:anim calcmode="lin" valueType="num">
                                      <p:cBhvr additive="base">
                                        <p:cTn id="14" dur="500" fill="hold"/>
                                        <p:tgtEl>
                                          <p:spTgt spid="471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7109"/>
                                        </p:tgtEl>
                                        <p:attrNameLst>
                                          <p:attrName>style.visibility</p:attrName>
                                        </p:attrNameLst>
                                      </p:cBhvr>
                                      <p:to>
                                        <p:strVal val="visible"/>
                                      </p:to>
                                    </p:set>
                                    <p:anim calcmode="lin" valueType="num">
                                      <p:cBhvr additive="base">
                                        <p:cTn id="17" dur="500" fill="hold"/>
                                        <p:tgtEl>
                                          <p:spTgt spid="47109"/>
                                        </p:tgtEl>
                                        <p:attrNameLst>
                                          <p:attrName>ppt_x</p:attrName>
                                        </p:attrNameLst>
                                      </p:cBhvr>
                                      <p:tavLst>
                                        <p:tav tm="0">
                                          <p:val>
                                            <p:strVal val="#ppt_x"/>
                                          </p:val>
                                        </p:tav>
                                        <p:tav tm="100000">
                                          <p:val>
                                            <p:strVal val="#ppt_x"/>
                                          </p:val>
                                        </p:tav>
                                      </p:tavLst>
                                    </p:anim>
                                    <p:anim calcmode="lin" valueType="num">
                                      <p:cBhvr additive="base">
                                        <p:cTn id="18" dur="500" fill="hold"/>
                                        <p:tgtEl>
                                          <p:spTgt spid="4710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7108"/>
                                        </p:tgtEl>
                                        <p:attrNameLst>
                                          <p:attrName>style.visibility</p:attrName>
                                        </p:attrNameLst>
                                      </p:cBhvr>
                                      <p:to>
                                        <p:strVal val="visible"/>
                                      </p:to>
                                    </p:set>
                                    <p:anim calcmode="lin" valueType="num">
                                      <p:cBhvr additive="base">
                                        <p:cTn id="21" dur="500" fill="hold"/>
                                        <p:tgtEl>
                                          <p:spTgt spid="47108"/>
                                        </p:tgtEl>
                                        <p:attrNameLst>
                                          <p:attrName>ppt_x</p:attrName>
                                        </p:attrNameLst>
                                      </p:cBhvr>
                                      <p:tavLst>
                                        <p:tav tm="0">
                                          <p:val>
                                            <p:strVal val="#ppt_x"/>
                                          </p:val>
                                        </p:tav>
                                        <p:tav tm="100000">
                                          <p:val>
                                            <p:strVal val="#ppt_x"/>
                                          </p:val>
                                        </p:tav>
                                      </p:tavLst>
                                    </p:anim>
                                    <p:anim calcmode="lin" valueType="num">
                                      <p:cBhvr additive="base">
                                        <p:cTn id="22" dur="500" fill="hold"/>
                                        <p:tgtEl>
                                          <p:spTgt spid="4710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113"/>
                                        </p:tgtEl>
                                        <p:attrNameLst>
                                          <p:attrName>style.visibility</p:attrName>
                                        </p:attrNameLst>
                                      </p:cBhvr>
                                      <p:to>
                                        <p:strVal val="visible"/>
                                      </p:to>
                                    </p:set>
                                    <p:anim calcmode="lin" valueType="num">
                                      <p:cBhvr additive="base">
                                        <p:cTn id="25" dur="500" fill="hold"/>
                                        <p:tgtEl>
                                          <p:spTgt spid="47113"/>
                                        </p:tgtEl>
                                        <p:attrNameLst>
                                          <p:attrName>ppt_x</p:attrName>
                                        </p:attrNameLst>
                                      </p:cBhvr>
                                      <p:tavLst>
                                        <p:tav tm="0">
                                          <p:val>
                                            <p:strVal val="#ppt_x"/>
                                          </p:val>
                                        </p:tav>
                                        <p:tav tm="100000">
                                          <p:val>
                                            <p:strVal val="#ppt_x"/>
                                          </p:val>
                                        </p:tav>
                                      </p:tavLst>
                                    </p:anim>
                                    <p:anim calcmode="lin" valueType="num">
                                      <p:cBhvr additive="base">
                                        <p:cTn id="26" dur="500" fill="hold"/>
                                        <p:tgtEl>
                                          <p:spTgt spid="471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7112"/>
                                        </p:tgtEl>
                                        <p:attrNameLst>
                                          <p:attrName>style.visibility</p:attrName>
                                        </p:attrNameLst>
                                      </p:cBhvr>
                                      <p:to>
                                        <p:strVal val="visible"/>
                                      </p:to>
                                    </p:set>
                                    <p:anim calcmode="lin" valueType="num">
                                      <p:cBhvr additive="base">
                                        <p:cTn id="29" dur="500" fill="hold"/>
                                        <p:tgtEl>
                                          <p:spTgt spid="47112"/>
                                        </p:tgtEl>
                                        <p:attrNameLst>
                                          <p:attrName>ppt_x</p:attrName>
                                        </p:attrNameLst>
                                      </p:cBhvr>
                                      <p:tavLst>
                                        <p:tav tm="0">
                                          <p:val>
                                            <p:strVal val="#ppt_x"/>
                                          </p:val>
                                        </p:tav>
                                        <p:tav tm="100000">
                                          <p:val>
                                            <p:strVal val="#ppt_x"/>
                                          </p:val>
                                        </p:tav>
                                      </p:tavLst>
                                    </p:anim>
                                    <p:anim calcmode="lin" valueType="num">
                                      <p:cBhvr additive="base">
                                        <p:cTn id="30" dur="500" fill="hold"/>
                                        <p:tgtEl>
                                          <p:spTgt spid="47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nimBg="1"/>
      <p:bldP spid="47109" grpId="0" animBg="1"/>
      <p:bldP spid="47110" grpId="0" animBg="1"/>
      <p:bldP spid="47111" grpId="0"/>
      <p:bldP spid="47112" grpId="0"/>
      <p:bldP spid="471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90563" y="188913"/>
            <a:ext cx="7772400" cy="1143000"/>
          </a:xfrm>
        </p:spPr>
        <p:txBody>
          <a:bodyPr/>
          <a:lstStyle/>
          <a:p>
            <a:pPr eaLnBrk="1" hangingPunct="1"/>
            <a:r>
              <a:rPr lang="zh-CN" altLang="en-US" smtClean="0"/>
              <a:t>计算机体系结构的定义</a:t>
            </a:r>
          </a:p>
        </p:txBody>
      </p:sp>
      <p:sp>
        <p:nvSpPr>
          <p:cNvPr id="75779"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3CB480A-4999-4375-91C2-A911CF5F82B8}" type="datetime1">
              <a:rPr lang="zh-CN" altLang="en-US" sz="1200" smtClean="0"/>
              <a:pPr>
                <a:spcBef>
                  <a:spcPct val="0"/>
                </a:spcBef>
                <a:buFontTx/>
                <a:buNone/>
              </a:pPr>
              <a:t>2021/9/4</a:t>
            </a:fld>
            <a:endParaRPr lang="en-US" altLang="zh-CN" sz="1200" smtClean="0"/>
          </a:p>
        </p:txBody>
      </p:sp>
      <p:sp>
        <p:nvSpPr>
          <p:cNvPr id="35846" name="Rectangle 3"/>
          <p:cNvSpPr>
            <a:spLocks noGrp="1" noChangeArrowheads="1"/>
          </p:cNvSpPr>
          <p:nvPr>
            <p:ph idx="4294967295"/>
          </p:nvPr>
        </p:nvSpPr>
        <p:spPr>
          <a:xfrm>
            <a:off x="498475" y="1204913"/>
            <a:ext cx="8218488" cy="1936750"/>
          </a:xfrm>
          <a:ln>
            <a:solidFill>
              <a:schemeClr val="accent1"/>
            </a:solidFill>
          </a:ln>
        </p:spPr>
        <p:txBody>
          <a:bodyPr>
            <a:noAutofit/>
          </a:bodyPr>
          <a:lstStyle/>
          <a:p>
            <a:pPr marL="0" eaLnBrk="1" hangingPunct="1">
              <a:lnSpc>
                <a:spcPct val="110000"/>
              </a:lnSpc>
              <a:spcBef>
                <a:spcPct val="0"/>
              </a:spcBef>
              <a:buFontTx/>
              <a:buNone/>
              <a:defRPr/>
            </a:pPr>
            <a:r>
              <a:rPr lang="zh-CN" altLang="en-US" sz="2000" b="1" kern="1200" dirty="0">
                <a:solidFill>
                  <a:srgbClr val="D60093"/>
                </a:solidFill>
                <a:latin typeface="微软雅黑" pitchFamily="34" charset="-122"/>
                <a:ea typeface="微软雅黑" pitchFamily="34" charset="-122"/>
              </a:rPr>
              <a:t>传统</a:t>
            </a:r>
            <a:r>
              <a:rPr lang="zh-CN" altLang="en-US" sz="2000" b="1" kern="1200" dirty="0" smtClean="0">
                <a:solidFill>
                  <a:srgbClr val="D60093"/>
                </a:solidFill>
                <a:latin typeface="微软雅黑" pitchFamily="34" charset="-122"/>
                <a:ea typeface="微软雅黑" pitchFamily="34" charset="-122"/>
              </a:rPr>
              <a:t>的</a:t>
            </a:r>
            <a:r>
              <a:rPr lang="zh-CN" altLang="en-US" sz="2000" b="1" kern="1200" dirty="0">
                <a:solidFill>
                  <a:srgbClr val="D60093"/>
                </a:solidFill>
                <a:latin typeface="微软雅黑" pitchFamily="34" charset="-122"/>
                <a:ea typeface="微软雅黑" pitchFamily="34" charset="-122"/>
              </a:rPr>
              <a:t>定义</a:t>
            </a:r>
            <a:r>
              <a:rPr lang="zh-CN" altLang="en-US" sz="2000" b="1" kern="1200" dirty="0" smtClean="0">
                <a:solidFill>
                  <a:srgbClr val="D60093"/>
                </a:solidFill>
                <a:latin typeface="微软雅黑" pitchFamily="34" charset="-122"/>
                <a:ea typeface="微软雅黑" pitchFamily="34" charset="-122"/>
              </a:rPr>
              <a:t>：</a:t>
            </a:r>
            <a:endParaRPr lang="en-US" altLang="zh-CN" sz="2000" b="1" kern="1200" dirty="0" smtClean="0">
              <a:solidFill>
                <a:srgbClr val="D60093"/>
              </a:solidFill>
              <a:latin typeface="微软雅黑" pitchFamily="34" charset="-122"/>
              <a:ea typeface="微软雅黑" pitchFamily="34" charset="-122"/>
            </a:endParaRPr>
          </a:p>
          <a:p>
            <a:pPr marL="0" eaLnBrk="1" hangingPunct="1">
              <a:lnSpc>
                <a:spcPct val="110000"/>
              </a:lnSpc>
              <a:spcBef>
                <a:spcPct val="0"/>
              </a:spcBef>
              <a:buFontTx/>
              <a:buNone/>
              <a:defRPr/>
            </a:pPr>
            <a:r>
              <a:rPr lang="en-US" altLang="zh-CN" sz="2000" b="1" kern="1200" dirty="0">
                <a:latin typeface="微软雅黑" pitchFamily="34" charset="-122"/>
                <a:ea typeface="微软雅黑" pitchFamily="34" charset="-122"/>
              </a:rPr>
              <a:t> </a:t>
            </a:r>
            <a:r>
              <a:rPr lang="en-US" altLang="zh-CN" sz="2000" b="1" kern="1200" dirty="0" smtClean="0">
                <a:latin typeface="微软雅黑" pitchFamily="34" charset="-122"/>
                <a:ea typeface="微软雅黑" pitchFamily="34" charset="-122"/>
              </a:rPr>
              <a:t>       </a:t>
            </a:r>
            <a:r>
              <a:rPr lang="zh-CN" altLang="en-US" sz="2000" b="1" kern="1200" dirty="0" smtClean="0">
                <a:latin typeface="微软雅黑" pitchFamily="34" charset="-122"/>
                <a:ea typeface="微软雅黑" pitchFamily="34" charset="-122"/>
              </a:rPr>
              <a:t>程序员</a:t>
            </a:r>
            <a:r>
              <a:rPr lang="zh-CN" altLang="en-US" sz="2000" b="1" kern="1200" dirty="0">
                <a:latin typeface="微软雅黑" pitchFamily="34" charset="-122"/>
                <a:ea typeface="微软雅黑" pitchFamily="34" charset="-122"/>
              </a:rPr>
              <a:t>可见的计算系统的属性</a:t>
            </a:r>
            <a:r>
              <a:rPr lang="zh-CN" altLang="en-US" sz="2000" b="1" kern="1200" dirty="0" smtClean="0">
                <a:latin typeface="微软雅黑" pitchFamily="34" charset="-122"/>
                <a:ea typeface="微软雅黑" pitchFamily="34" charset="-122"/>
              </a:rPr>
              <a:t>。包括</a:t>
            </a:r>
            <a:r>
              <a:rPr lang="zh-CN" altLang="en-US" sz="2000" b="1" kern="1200" dirty="0">
                <a:latin typeface="微软雅黑" pitchFamily="34" charset="-122"/>
                <a:ea typeface="微软雅黑" pitchFamily="34" charset="-122"/>
              </a:rPr>
              <a:t>：概念性的结构和功能行为。不包括：数据流和控制流的组织、逻辑设计以及物理实现</a:t>
            </a:r>
            <a:r>
              <a:rPr lang="zh-CN" altLang="en-US" sz="2000" b="1" kern="1200" dirty="0" smtClean="0">
                <a:latin typeface="微软雅黑" pitchFamily="34" charset="-122"/>
                <a:ea typeface="微软雅黑" pitchFamily="34" charset="-122"/>
              </a:rPr>
              <a:t>。</a:t>
            </a:r>
            <a:r>
              <a:rPr lang="en-US" altLang="zh-CN" sz="2000" b="1" kern="1200" dirty="0">
                <a:latin typeface="微软雅黑" pitchFamily="34" charset="-122"/>
                <a:ea typeface="微软雅黑" pitchFamily="34" charset="-122"/>
              </a:rPr>
              <a:t>		</a:t>
            </a:r>
            <a:r>
              <a:rPr lang="en-US" altLang="zh-CN" sz="2000" b="1" kern="1200" dirty="0" smtClean="0">
                <a:latin typeface="微软雅黑" pitchFamily="34" charset="-122"/>
                <a:ea typeface="微软雅黑" pitchFamily="34" charset="-122"/>
              </a:rPr>
              <a:t>     </a:t>
            </a:r>
            <a:r>
              <a:rPr lang="en-US" altLang="zh-CN" sz="2000" b="1" kern="1200" dirty="0">
                <a:latin typeface="微软雅黑" pitchFamily="34" charset="-122"/>
                <a:ea typeface="微软雅黑" pitchFamily="34" charset="-122"/>
              </a:rPr>
              <a:t>– Amdahl, </a:t>
            </a:r>
            <a:r>
              <a:rPr lang="en-US" altLang="zh-CN" sz="2000" b="1" kern="1200" dirty="0" err="1">
                <a:latin typeface="微软雅黑" pitchFamily="34" charset="-122"/>
                <a:ea typeface="微软雅黑" pitchFamily="34" charset="-122"/>
              </a:rPr>
              <a:t>Blaauw</a:t>
            </a:r>
            <a:r>
              <a:rPr lang="en-US" altLang="zh-CN" sz="2000" b="1" kern="1200" dirty="0">
                <a:latin typeface="微软雅黑" pitchFamily="34" charset="-122"/>
                <a:ea typeface="微软雅黑" pitchFamily="34" charset="-122"/>
              </a:rPr>
              <a:t>, and Brooks,  </a:t>
            </a:r>
            <a:r>
              <a:rPr lang="en-US" altLang="zh-CN" sz="2000" b="1" kern="1200" dirty="0" smtClean="0">
                <a:latin typeface="微软雅黑" pitchFamily="34" charset="-122"/>
                <a:ea typeface="微软雅黑" pitchFamily="34" charset="-122"/>
              </a:rPr>
              <a:t>1964  </a:t>
            </a:r>
          </a:p>
          <a:p>
            <a:pPr eaLnBrk="1" hangingPunct="1">
              <a:lnSpc>
                <a:spcPct val="110000"/>
              </a:lnSpc>
              <a:spcBef>
                <a:spcPct val="0"/>
              </a:spcBef>
              <a:buFontTx/>
              <a:buNone/>
              <a:defRPr/>
            </a:pPr>
            <a:r>
              <a:rPr lang="en-US" altLang="zh-CN" sz="2000" b="1" kern="1200" dirty="0" smtClean="0">
                <a:latin typeface="微软雅黑" pitchFamily="34" charset="-122"/>
                <a:ea typeface="微软雅黑" pitchFamily="34" charset="-122"/>
              </a:rPr>
              <a:t>                  </a:t>
            </a:r>
            <a:r>
              <a:rPr lang="en-US" altLang="zh-CN" sz="2400" b="1" kern="1200" dirty="0" smtClean="0">
                <a:solidFill>
                  <a:srgbClr val="FF0000"/>
                </a:solidFill>
                <a:latin typeface="微软雅黑" pitchFamily="34" charset="-122"/>
                <a:ea typeface="微软雅黑" pitchFamily="34" charset="-122"/>
              </a:rPr>
              <a:t>Instruction-Set  Architecture</a:t>
            </a:r>
            <a:endParaRPr lang="en-US" altLang="zh-CN" sz="2000" b="1" kern="1200" dirty="0">
              <a:solidFill>
                <a:srgbClr val="FF0000"/>
              </a:solidFill>
              <a:latin typeface="微软雅黑" pitchFamily="34" charset="-122"/>
              <a:ea typeface="微软雅黑" pitchFamily="34" charset="-122"/>
            </a:endParaRPr>
          </a:p>
          <a:p>
            <a:pPr eaLnBrk="1" hangingPunct="1">
              <a:lnSpc>
                <a:spcPct val="110000"/>
              </a:lnSpc>
              <a:buFontTx/>
              <a:buNone/>
              <a:defRPr/>
            </a:pPr>
            <a:endParaRPr lang="en-US" altLang="zh-CN" sz="2000" b="1" dirty="0" smtClean="0">
              <a:latin typeface="微软雅黑" pitchFamily="34" charset="-122"/>
              <a:ea typeface="微软雅黑" pitchFamily="34" charset="-122"/>
            </a:endParaRPr>
          </a:p>
          <a:p>
            <a:pPr eaLnBrk="1" hangingPunct="1">
              <a:lnSpc>
                <a:spcPct val="110000"/>
              </a:lnSpc>
              <a:buFontTx/>
              <a:buNone/>
              <a:defRPr/>
            </a:pPr>
            <a:endParaRPr lang="zh-CN" altLang="en-US" sz="2000" b="1" dirty="0" smtClean="0">
              <a:latin typeface="微软雅黑" pitchFamily="34" charset="-122"/>
              <a:ea typeface="微软雅黑" pitchFamily="34" charset="-122"/>
            </a:endParaRPr>
          </a:p>
        </p:txBody>
      </p:sp>
      <p:sp>
        <p:nvSpPr>
          <p:cNvPr id="82949" name="Text Box 9"/>
          <p:cNvSpPr txBox="1">
            <a:spLocks noChangeArrowheads="1"/>
          </p:cNvSpPr>
          <p:nvPr/>
        </p:nvSpPr>
        <p:spPr bwMode="auto">
          <a:xfrm>
            <a:off x="468313" y="3903663"/>
            <a:ext cx="8218487" cy="2262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91440" bIns="91440"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latin typeface="微软雅黑" panose="020B0503020204020204" pitchFamily="34" charset="-122"/>
                <a:ea typeface="微软雅黑" panose="020B0503020204020204" pitchFamily="34" charset="-122"/>
              </a:rPr>
              <a:t>广义的定义：</a:t>
            </a:r>
            <a:endParaRPr lang="en-US" altLang="zh-CN" sz="240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计算机体系结构研究如何</a:t>
            </a:r>
            <a:r>
              <a:rPr lang="en-US" altLang="zh-CN" sz="2400" b="1">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设计、组织，以及使用可用的生产技术实现信息处理系统，</a:t>
            </a:r>
            <a:r>
              <a:rPr lang="zh-CN" altLang="en-US" sz="2400" b="1">
                <a:latin typeface="微软雅黑" panose="020B0503020204020204" pitchFamily="34" charset="-122"/>
                <a:ea typeface="微软雅黑" panose="020B0503020204020204" pitchFamily="34" charset="-122"/>
              </a:rPr>
              <a:t>该系统可有效地执行软件应用，满足价格、功耗和性能约束</a:t>
            </a:r>
            <a:r>
              <a:rPr lang="en-US" altLang="zh-CN" sz="2400" b="1">
                <a:latin typeface="微软雅黑" panose="020B0503020204020204" pitchFamily="34" charset="-122"/>
                <a:ea typeface="微软雅黑" panose="020B0503020204020204" pitchFamily="34" charset="-122"/>
              </a:rPr>
              <a:t>,</a:t>
            </a:r>
            <a:r>
              <a:rPr lang="en-US" altLang="zh-CN" sz="2400">
                <a:solidFill>
                  <a:srgbClr val="0032CC"/>
                </a:solidFill>
                <a:latin typeface="THLRNB+ArialMT"/>
                <a:ea typeface="THLRNB+ArialMT"/>
                <a:cs typeface="THLRNB+ArialMT"/>
              </a:rPr>
              <a:t> Includes ISA, microarchitecture, hardware</a:t>
            </a:r>
            <a:endParaRPr lang="en-US" altLang="zh-CN" sz="2400" b="1">
              <a:latin typeface="微软雅黑" panose="020B0503020204020204" pitchFamily="34" charset="-122"/>
              <a:ea typeface="微软雅黑" panose="020B0503020204020204" pitchFamily="34" charset="-122"/>
            </a:endParaRPr>
          </a:p>
        </p:txBody>
      </p:sp>
      <p:sp>
        <p:nvSpPr>
          <p:cNvPr id="7578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7578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FF3E65C-F000-4531-877F-62B06B4105A6}" type="slidenum">
              <a:rPr lang="en-US" altLang="zh-CN" sz="1200" smtClean="0"/>
              <a:pPr>
                <a:spcBef>
                  <a:spcPct val="0"/>
                </a:spcBef>
                <a:buFontTx/>
                <a:buNone/>
              </a:pPr>
              <a:t>35</a:t>
            </a:fld>
            <a:endParaRPr lang="en-US" altLang="zh-CN" sz="120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8" y="3213100"/>
            <a:ext cx="8221662"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7019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Date Placeholder 1"/>
          <p:cNvSpPr>
            <a:spLocks noGrp="1"/>
          </p:cNvSpPr>
          <p:nvPr>
            <p:ph type="dt" sz="quarter" idx="10"/>
          </p:nvPr>
        </p:nvSpPr>
        <p:spPr>
          <a:xfrm>
            <a:off x="141312" y="6081837"/>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E0A21E-37AD-4F0A-86B7-539E9AF310C2}" type="datetime1">
              <a:rPr lang="zh-CN" altLang="en-US" sz="1200" smtClean="0"/>
              <a:pPr>
                <a:spcBef>
                  <a:spcPct val="0"/>
                </a:spcBef>
                <a:buFontTx/>
                <a:buNone/>
              </a:pPr>
              <a:t>2021/9/4</a:t>
            </a:fld>
            <a:endParaRPr lang="en-US" altLang="zh-CN" sz="1200" smtClean="0"/>
          </a:p>
        </p:txBody>
      </p:sp>
      <p:sp>
        <p:nvSpPr>
          <p:cNvPr id="223237" name="PPBand13"/>
          <p:cNvSpPr txBox="1">
            <a:spLocks noChangeArrowheads="1"/>
          </p:cNvSpPr>
          <p:nvPr/>
        </p:nvSpPr>
        <p:spPr bwMode="auto">
          <a:xfrm>
            <a:off x="298327" y="188640"/>
            <a:ext cx="868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2921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2000" b="1" dirty="0">
                <a:solidFill>
                  <a:srgbClr val="CC3300"/>
                </a:solidFill>
                <a:latin typeface="宋体" panose="02010600030101010101" pitchFamily="2" charset="-122"/>
              </a:rPr>
              <a:t>计算机器件的发展</a:t>
            </a:r>
          </a:p>
          <a:p>
            <a:pPr lvl="1" eaLnBrk="1" hangingPunct="1">
              <a:spcBef>
                <a:spcPct val="0"/>
              </a:spcBef>
              <a:buFontTx/>
              <a:buNone/>
            </a:pPr>
            <a:r>
              <a:rPr lang="zh-CN" altLang="en-US" sz="2000" b="1" dirty="0">
                <a:solidFill>
                  <a:srgbClr val="CC3300"/>
                </a:solidFill>
                <a:latin typeface="宋体" panose="02010600030101010101" pitchFamily="2" charset="-122"/>
              </a:rPr>
              <a:t>   电子管、晶体管、</a:t>
            </a:r>
            <a:r>
              <a:rPr lang="en-US" altLang="zh-CN" sz="2000" b="1" dirty="0">
                <a:solidFill>
                  <a:srgbClr val="CC3300"/>
                </a:solidFill>
                <a:latin typeface="宋体" panose="02010600030101010101" pitchFamily="2" charset="-122"/>
              </a:rPr>
              <a:t>IC</a:t>
            </a:r>
            <a:r>
              <a:rPr lang="zh-CN" altLang="en-US" sz="2000" b="1" dirty="0">
                <a:solidFill>
                  <a:srgbClr val="CC3300"/>
                </a:solidFill>
                <a:latin typeface="宋体" panose="02010600030101010101" pitchFamily="2" charset="-122"/>
              </a:rPr>
              <a:t>（小、中、大、超大）、</a:t>
            </a:r>
            <a:r>
              <a:rPr lang="en-US" altLang="zh-CN" sz="2000" b="1" dirty="0">
                <a:solidFill>
                  <a:srgbClr val="CC3300"/>
                </a:solidFill>
                <a:latin typeface="宋体" panose="02010600030101010101" pitchFamily="2" charset="-122"/>
              </a:rPr>
              <a:t>…</a:t>
            </a:r>
            <a:endParaRPr lang="zh-CN" altLang="en-US" sz="2000" b="1" dirty="0">
              <a:latin typeface="宋体" panose="02010600030101010101" pitchFamily="2" charset="-122"/>
            </a:endParaRPr>
          </a:p>
        </p:txBody>
      </p:sp>
      <p:sp>
        <p:nvSpPr>
          <p:cNvPr id="223238" name="PPBand14"/>
          <p:cNvSpPr txBox="1">
            <a:spLocks noChangeArrowheads="1"/>
          </p:cNvSpPr>
          <p:nvPr/>
        </p:nvSpPr>
        <p:spPr bwMode="auto">
          <a:xfrm>
            <a:off x="141312" y="1047478"/>
            <a:ext cx="9327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1905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en-US" altLang="zh-CN" sz="2000" b="1" dirty="0">
                <a:latin typeface="宋体" panose="02010600030101010101" pitchFamily="2" charset="-122"/>
              </a:rPr>
              <a:t>  </a:t>
            </a:r>
            <a:r>
              <a:rPr lang="zh-CN" altLang="en-US" sz="2000" b="1" dirty="0">
                <a:latin typeface="宋体" panose="02010600030101010101" pitchFamily="2" charset="-122"/>
              </a:rPr>
              <a:t>速度、性能、可靠性、集成度等均大幅度提高</a:t>
            </a:r>
            <a:r>
              <a:rPr lang="zh-CN" altLang="en-US" sz="2000" b="1" dirty="0" smtClean="0">
                <a:latin typeface="宋体" panose="02010600030101010101" pitchFamily="2" charset="-122"/>
              </a:rPr>
              <a:t>，成本</a:t>
            </a:r>
            <a:r>
              <a:rPr lang="zh-CN" altLang="en-US" sz="2000" b="1" dirty="0">
                <a:latin typeface="宋体" panose="02010600030101010101" pitchFamily="2" charset="-122"/>
              </a:rPr>
              <a:t>降低</a:t>
            </a:r>
            <a:endParaRPr lang="zh-CN" altLang="en-US" sz="1800" dirty="0"/>
          </a:p>
        </p:txBody>
      </p:sp>
      <p:sp>
        <p:nvSpPr>
          <p:cNvPr id="223240" name="PPBand16" descr="粉色砂纸"/>
          <p:cNvSpPr>
            <a:spLocks noChangeArrowheads="1"/>
          </p:cNvSpPr>
          <p:nvPr/>
        </p:nvSpPr>
        <p:spPr bwMode="auto">
          <a:xfrm>
            <a:off x="228600" y="1628800"/>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190500" indent="2667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50000"/>
              </a:spcBef>
              <a:buFontTx/>
              <a:buNone/>
            </a:pPr>
            <a:r>
              <a:rPr lang="en-US" altLang="zh-CN" sz="2000" b="1" dirty="0">
                <a:solidFill>
                  <a:srgbClr val="D60093"/>
                </a:solidFill>
                <a:latin typeface="宋体" panose="02010600030101010101" pitchFamily="2" charset="-122"/>
              </a:rPr>
              <a:t> </a:t>
            </a:r>
            <a:r>
              <a:rPr lang="zh-CN" altLang="en-US" sz="2000" b="1" dirty="0">
                <a:solidFill>
                  <a:srgbClr val="D60093"/>
                </a:solidFill>
                <a:latin typeface="宋体" panose="02010600030101010101" pitchFamily="2" charset="-122"/>
              </a:rPr>
              <a:t>系统效率</a:t>
            </a:r>
            <a:r>
              <a:rPr lang="en-US" altLang="zh-CN" sz="2000" b="1" dirty="0">
                <a:solidFill>
                  <a:srgbClr val="D60093"/>
                </a:solidFill>
                <a:latin typeface="宋体" panose="02010600030101010101" pitchFamily="2" charset="-122"/>
              </a:rPr>
              <a:t>=min(</a:t>
            </a:r>
            <a:r>
              <a:rPr lang="zh-CN" altLang="en-US" sz="2000" b="1" dirty="0">
                <a:solidFill>
                  <a:srgbClr val="D60093"/>
                </a:solidFill>
                <a:latin typeface="宋体" panose="02010600030101010101" pitchFamily="2" charset="-122"/>
              </a:rPr>
              <a:t>器件速度</a:t>
            </a:r>
            <a:r>
              <a:rPr lang="en-US" altLang="zh-CN" sz="2000" b="1" dirty="0">
                <a:solidFill>
                  <a:srgbClr val="D60093"/>
                </a:solidFill>
                <a:latin typeface="宋体" panose="02010600030101010101" pitchFamily="2" charset="-122"/>
              </a:rPr>
              <a:t>)*min(</a:t>
            </a:r>
            <a:r>
              <a:rPr lang="zh-CN" altLang="en-US" sz="2000" b="1" dirty="0">
                <a:solidFill>
                  <a:srgbClr val="D60093"/>
                </a:solidFill>
                <a:latin typeface="宋体" panose="02010600030101010101" pitchFamily="2" charset="-122"/>
              </a:rPr>
              <a:t>系统结构效率</a:t>
            </a:r>
            <a:r>
              <a:rPr lang="en-US" altLang="zh-CN" sz="2000" b="1" dirty="0">
                <a:solidFill>
                  <a:srgbClr val="D60093"/>
                </a:solidFill>
                <a:latin typeface="宋体" panose="02010600030101010101" pitchFamily="2" charset="-122"/>
              </a:rPr>
              <a:t>)</a:t>
            </a:r>
          </a:p>
        </p:txBody>
      </p:sp>
      <p:sp>
        <p:nvSpPr>
          <p:cNvPr id="13" name="PPBand18"/>
          <p:cNvSpPr txBox="1">
            <a:spLocks noChangeArrowheads="1"/>
          </p:cNvSpPr>
          <p:nvPr/>
        </p:nvSpPr>
        <p:spPr bwMode="auto">
          <a:xfrm>
            <a:off x="271463" y="1984400"/>
            <a:ext cx="868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宋体" panose="02010600030101010101" pitchFamily="2" charset="-122"/>
              </a:rPr>
              <a:t>   </a:t>
            </a:r>
            <a:r>
              <a:rPr lang="zh-CN" altLang="en-US" sz="2000" b="1">
                <a:latin typeface="宋体" panose="02010600030101010101" pitchFamily="2" charset="-122"/>
              </a:rPr>
              <a:t>例：</a:t>
            </a:r>
            <a:r>
              <a:rPr lang="en-US" altLang="zh-CN" sz="2000" b="1">
                <a:latin typeface="宋体" panose="02010600030101010101" pitchFamily="2" charset="-122"/>
              </a:rPr>
              <a:t>1965~1975</a:t>
            </a:r>
            <a:r>
              <a:rPr lang="zh-CN" altLang="en-US" sz="2000" b="1">
                <a:latin typeface="宋体" panose="02010600030101010101" pitchFamily="2" charset="-122"/>
              </a:rPr>
              <a:t>，器件速度提高</a:t>
            </a:r>
            <a:r>
              <a:rPr lang="en-US" altLang="zh-CN" sz="2000" b="1">
                <a:latin typeface="宋体" panose="02010600030101010101" pitchFamily="2" charset="-122"/>
              </a:rPr>
              <a:t>10</a:t>
            </a:r>
            <a:r>
              <a:rPr lang="zh-CN" altLang="en-US" sz="2000" b="1">
                <a:latin typeface="宋体" panose="02010600030101010101" pitchFamily="2" charset="-122"/>
              </a:rPr>
              <a:t>倍，系统效率提高</a:t>
            </a:r>
            <a:r>
              <a:rPr lang="en-US" altLang="zh-CN" sz="2000" b="1">
                <a:latin typeface="宋体" panose="02010600030101010101" pitchFamily="2" charset="-122"/>
              </a:rPr>
              <a:t>100</a:t>
            </a:r>
            <a:r>
              <a:rPr lang="zh-CN" altLang="en-US" sz="2000" b="1">
                <a:latin typeface="宋体" panose="02010600030101010101" pitchFamily="2" charset="-122"/>
              </a:rPr>
              <a:t>倍，系统结构提高</a:t>
            </a:r>
            <a:r>
              <a:rPr lang="en-US" altLang="zh-CN" sz="2000" b="1">
                <a:latin typeface="宋体" panose="02010600030101010101" pitchFamily="2" charset="-122"/>
              </a:rPr>
              <a:t>100/10=10</a:t>
            </a:r>
            <a:r>
              <a:rPr lang="zh-CN" altLang="en-US" sz="2000" b="1">
                <a:latin typeface="宋体" panose="02010600030101010101" pitchFamily="2" charset="-122"/>
              </a:rPr>
              <a:t>倍。</a:t>
            </a:r>
            <a:endParaRPr lang="zh-CN" altLang="en-US" sz="1800"/>
          </a:p>
        </p:txBody>
      </p:sp>
      <p:sp>
        <p:nvSpPr>
          <p:cNvPr id="56332" name="页脚占位符 4"/>
          <p:cNvSpPr>
            <a:spLocks noGrp="1"/>
          </p:cNvSpPr>
          <p:nvPr>
            <p:ph type="ftr" sz="quarter" idx="11"/>
          </p:nvPr>
        </p:nvSpPr>
        <p:spPr>
          <a:xfrm>
            <a:off x="3265512" y="6005637"/>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56333" name="灯片编号占位符 2"/>
          <p:cNvSpPr>
            <a:spLocks noGrp="1"/>
          </p:cNvSpPr>
          <p:nvPr>
            <p:ph type="sldNum" sz="quarter" idx="12"/>
          </p:nvPr>
        </p:nvSpPr>
        <p:spPr>
          <a:xfrm>
            <a:off x="7380312" y="6081837"/>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A29B2EF-BB54-418D-A541-FB4A9D25E6CA}" type="slidenum">
              <a:rPr lang="en-US" altLang="zh-CN" sz="1200" smtClean="0"/>
              <a:pPr>
                <a:spcBef>
                  <a:spcPct val="0"/>
                </a:spcBef>
                <a:buFontTx/>
                <a:buNone/>
              </a:pPr>
              <a:t>36</a:t>
            </a:fld>
            <a:endParaRPr lang="en-US" altLang="zh-CN" sz="1200" smtClean="0"/>
          </a:p>
        </p:txBody>
      </p:sp>
      <p:sp>
        <p:nvSpPr>
          <p:cNvPr id="14" name="PPBand19"/>
          <p:cNvSpPr txBox="1">
            <a:spLocks noChangeArrowheads="1"/>
          </p:cNvSpPr>
          <p:nvPr/>
        </p:nvSpPr>
        <p:spPr bwMode="auto">
          <a:xfrm>
            <a:off x="-51172" y="2754337"/>
            <a:ext cx="868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dirty="0">
                <a:latin typeface="宋体" panose="02010600030101010101" pitchFamily="2" charset="-122"/>
              </a:rPr>
              <a:t>   </a:t>
            </a:r>
            <a:r>
              <a:rPr lang="zh-CN" altLang="en-US" sz="2000" b="1" dirty="0">
                <a:solidFill>
                  <a:srgbClr val="7030A0"/>
                </a:solidFill>
                <a:latin typeface="宋体" panose="02010600030101010101" pitchFamily="2" charset="-122"/>
              </a:rPr>
              <a:t>系统结构提高内容：以存储器为核心、虚拟存储系统、指令系统、并行访问存储器、中断、</a:t>
            </a:r>
            <a:r>
              <a:rPr lang="en-US" altLang="zh-CN" sz="2000" b="1" dirty="0">
                <a:solidFill>
                  <a:srgbClr val="7030A0"/>
                </a:solidFill>
                <a:latin typeface="宋体" panose="02010600030101010101" pitchFamily="2" charset="-122"/>
              </a:rPr>
              <a:t>DMA</a:t>
            </a:r>
            <a:r>
              <a:rPr lang="zh-CN" altLang="en-US" sz="2000" b="1" dirty="0">
                <a:solidFill>
                  <a:srgbClr val="7030A0"/>
                </a:solidFill>
                <a:latin typeface="宋体" panose="02010600030101010101" pitchFamily="2" charset="-122"/>
              </a:rPr>
              <a:t>、微程序设计等。</a:t>
            </a:r>
            <a:endParaRPr lang="zh-CN" altLang="en-US" sz="1800" dirty="0">
              <a:solidFill>
                <a:srgbClr val="7030A0"/>
              </a:solidFill>
            </a:endParaRPr>
          </a:p>
        </p:txBody>
      </p:sp>
      <p:sp>
        <p:nvSpPr>
          <p:cNvPr id="15" name="PPBand21"/>
          <p:cNvSpPr txBox="1">
            <a:spLocks noChangeArrowheads="1"/>
          </p:cNvSpPr>
          <p:nvPr/>
        </p:nvSpPr>
        <p:spPr bwMode="auto">
          <a:xfrm>
            <a:off x="141312" y="3573016"/>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smtClean="0">
                <a:solidFill>
                  <a:srgbClr val="FF3399"/>
                </a:solidFill>
                <a:latin typeface="宋体" panose="02010600030101010101" pitchFamily="2" charset="-122"/>
              </a:rPr>
              <a:t> 系统评价</a:t>
            </a:r>
            <a:endParaRPr lang="zh-CN" altLang="en-US" sz="2000" b="1" dirty="0">
              <a:solidFill>
                <a:srgbClr val="FF3399"/>
              </a:solidFill>
              <a:latin typeface="宋体" panose="02010600030101010101" pitchFamily="2" charset="-122"/>
            </a:endParaRPr>
          </a:p>
        </p:txBody>
      </p:sp>
      <p:sp>
        <p:nvSpPr>
          <p:cNvPr id="16" name="PPBand22"/>
          <p:cNvSpPr txBox="1">
            <a:spLocks noChangeArrowheads="1"/>
          </p:cNvSpPr>
          <p:nvPr/>
        </p:nvSpPr>
        <p:spPr bwMode="auto">
          <a:xfrm>
            <a:off x="-36512" y="4106416"/>
            <a:ext cx="236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2921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solidFill>
                  <a:srgbClr val="CC3300"/>
                </a:solidFill>
                <a:latin typeface="宋体" panose="02010600030101010101" pitchFamily="2" charset="-122"/>
              </a:rPr>
              <a:t>评价内容：</a:t>
            </a:r>
            <a:endParaRPr lang="zh-CN" altLang="en-US" sz="1800" b="1">
              <a:latin typeface="宋体" panose="02010600030101010101" pitchFamily="2" charset="-122"/>
            </a:endParaRPr>
          </a:p>
        </p:txBody>
      </p:sp>
      <p:sp>
        <p:nvSpPr>
          <p:cNvPr id="17" name="PPBand23"/>
          <p:cNvSpPr txBox="1">
            <a:spLocks noChangeArrowheads="1"/>
          </p:cNvSpPr>
          <p:nvPr/>
        </p:nvSpPr>
        <p:spPr bwMode="auto">
          <a:xfrm>
            <a:off x="1792288" y="4135243"/>
            <a:ext cx="441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1905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latin typeface="宋体" panose="02010600030101010101" pitchFamily="2" charset="-122"/>
              </a:rPr>
              <a:t>功能、性能</a:t>
            </a:r>
            <a:r>
              <a:rPr lang="en-US" altLang="zh-CN" sz="1800" b="1">
                <a:latin typeface="宋体" panose="02010600030101010101" pitchFamily="2" charset="-122"/>
              </a:rPr>
              <a:t>/</a:t>
            </a:r>
            <a:r>
              <a:rPr lang="zh-CN" altLang="en-US" sz="1800" b="1">
                <a:latin typeface="宋体" panose="02010600030101010101" pitchFamily="2" charset="-122"/>
              </a:rPr>
              <a:t>价格</a:t>
            </a:r>
          </a:p>
        </p:txBody>
      </p:sp>
      <p:sp>
        <p:nvSpPr>
          <p:cNvPr id="18" name="PPBand24"/>
          <p:cNvSpPr txBox="1">
            <a:spLocks noChangeArrowheads="1"/>
          </p:cNvSpPr>
          <p:nvPr/>
        </p:nvSpPr>
        <p:spPr bwMode="auto">
          <a:xfrm>
            <a:off x="-36512" y="4682930"/>
            <a:ext cx="236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2921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solidFill>
                  <a:srgbClr val="CC3300"/>
                </a:solidFill>
                <a:latin typeface="宋体" panose="02010600030101010101" pitchFamily="2" charset="-122"/>
              </a:rPr>
              <a:t>评价时间：</a:t>
            </a:r>
            <a:endParaRPr lang="zh-CN" altLang="en-US" sz="1800" b="1">
              <a:latin typeface="宋体" panose="02010600030101010101" pitchFamily="2" charset="-122"/>
            </a:endParaRPr>
          </a:p>
        </p:txBody>
      </p:sp>
      <p:sp>
        <p:nvSpPr>
          <p:cNvPr id="19" name="PPBand25"/>
          <p:cNvSpPr txBox="1">
            <a:spLocks noChangeArrowheads="1"/>
          </p:cNvSpPr>
          <p:nvPr/>
        </p:nvSpPr>
        <p:spPr bwMode="auto">
          <a:xfrm>
            <a:off x="1792288" y="4673405"/>
            <a:ext cx="441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1905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latin typeface="宋体" panose="02010600030101010101" pitchFamily="2" charset="-122"/>
              </a:rPr>
              <a:t>设计过程中、设计完成后</a:t>
            </a:r>
          </a:p>
        </p:txBody>
      </p:sp>
      <p:sp>
        <p:nvSpPr>
          <p:cNvPr id="20" name="PPBand26"/>
          <p:cNvSpPr txBox="1">
            <a:spLocks noChangeArrowheads="1"/>
          </p:cNvSpPr>
          <p:nvPr/>
        </p:nvSpPr>
        <p:spPr bwMode="auto">
          <a:xfrm>
            <a:off x="-36512" y="5216330"/>
            <a:ext cx="236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2921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solidFill>
                  <a:srgbClr val="CC3300"/>
                </a:solidFill>
                <a:latin typeface="宋体" panose="02010600030101010101" pitchFamily="2" charset="-122"/>
              </a:rPr>
              <a:t>评价方法：</a:t>
            </a:r>
            <a:endParaRPr lang="zh-CN" altLang="en-US" sz="1800" b="1">
              <a:latin typeface="宋体" panose="02010600030101010101" pitchFamily="2" charset="-122"/>
            </a:endParaRPr>
          </a:p>
        </p:txBody>
      </p:sp>
      <p:sp>
        <p:nvSpPr>
          <p:cNvPr id="21" name="PPBand27"/>
          <p:cNvSpPr txBox="1">
            <a:spLocks noChangeArrowheads="1"/>
          </p:cNvSpPr>
          <p:nvPr/>
        </p:nvSpPr>
        <p:spPr bwMode="auto">
          <a:xfrm>
            <a:off x="1792288" y="5206805"/>
            <a:ext cx="441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19050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Tx/>
              <a:buNone/>
            </a:pPr>
            <a:r>
              <a:rPr lang="zh-CN" altLang="en-US" sz="1800" b="1">
                <a:latin typeface="宋体" panose="02010600030101010101" pitchFamily="2" charset="-122"/>
              </a:rPr>
              <a:t>分析、模拟和测量方法</a:t>
            </a:r>
          </a:p>
        </p:txBody>
      </p:sp>
      <p:sp>
        <p:nvSpPr>
          <p:cNvPr id="22" name="PPBand28"/>
          <p:cNvSpPr txBox="1">
            <a:spLocks noChangeArrowheads="1"/>
          </p:cNvSpPr>
          <p:nvPr/>
        </p:nvSpPr>
        <p:spPr bwMode="auto">
          <a:xfrm>
            <a:off x="4809665" y="4100057"/>
            <a:ext cx="433433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1" dirty="0">
                <a:solidFill>
                  <a:srgbClr val="CC3300"/>
                </a:solidFill>
                <a:latin typeface="宋体" panose="02010600030101010101" pitchFamily="2" charset="-122"/>
              </a:rPr>
              <a:t>评价原则</a:t>
            </a:r>
            <a:r>
              <a:rPr lang="zh-CN" altLang="en-US" sz="1800" b="1" dirty="0" smtClean="0">
                <a:solidFill>
                  <a:srgbClr val="CC3300"/>
                </a:solidFill>
                <a:latin typeface="宋体" panose="02010600030101010101" pitchFamily="2" charset="-122"/>
              </a:rPr>
              <a:t>：</a:t>
            </a:r>
            <a:endParaRPr lang="en-US" altLang="zh-CN" sz="1800" b="1" dirty="0" smtClean="0">
              <a:latin typeface="宋体" panose="02010600030101010101" pitchFamily="2" charset="-122"/>
            </a:endParaRPr>
          </a:p>
          <a:p>
            <a:pPr eaLnBrk="1" hangingPunct="1">
              <a:spcBef>
                <a:spcPct val="0"/>
              </a:spcBef>
              <a:buFontTx/>
              <a:buNone/>
            </a:pPr>
            <a:r>
              <a:rPr lang="zh-CN" altLang="en-US" sz="1800" b="1" dirty="0" smtClean="0">
                <a:latin typeface="宋体" panose="02010600030101010101" pitchFamily="2" charset="-122"/>
              </a:rPr>
              <a:t>定性</a:t>
            </a:r>
            <a:r>
              <a:rPr lang="zh-CN" altLang="en-US" sz="1800" b="1" dirty="0">
                <a:latin typeface="宋体" panose="02010600030101010101" pitchFamily="2" charset="-122"/>
              </a:rPr>
              <a:t>原则：根据系统的设计方法、采用技术进行分析、评价</a:t>
            </a:r>
            <a:r>
              <a:rPr lang="zh-CN" altLang="en-US" sz="1800" b="1" dirty="0" smtClean="0">
                <a:latin typeface="宋体" panose="02010600030101010101" pitchFamily="2" charset="-122"/>
              </a:rPr>
              <a:t>。</a:t>
            </a:r>
            <a:endParaRPr lang="en-US" altLang="zh-CN" sz="1800" b="1" dirty="0" smtClean="0">
              <a:latin typeface="宋体" panose="02010600030101010101" pitchFamily="2" charset="-122"/>
            </a:endParaRPr>
          </a:p>
          <a:p>
            <a:pPr eaLnBrk="1" hangingPunct="1">
              <a:spcBef>
                <a:spcPct val="0"/>
              </a:spcBef>
              <a:buFontTx/>
              <a:buNone/>
            </a:pPr>
            <a:r>
              <a:rPr lang="zh-CN" altLang="en-US" sz="1800" b="1" dirty="0" smtClean="0">
                <a:latin typeface="宋体" panose="02010600030101010101" pitchFamily="2" charset="-122"/>
              </a:rPr>
              <a:t>定量</a:t>
            </a:r>
            <a:r>
              <a:rPr lang="zh-CN" altLang="en-US" sz="1800" b="1" dirty="0">
                <a:latin typeface="宋体" panose="02010600030101010101" pitchFamily="2" charset="-122"/>
              </a:rPr>
              <a:t>原则：通过大量模拟实验数据进行分析、评价。</a:t>
            </a:r>
          </a:p>
        </p:txBody>
      </p:sp>
      <p:sp>
        <p:nvSpPr>
          <p:cNvPr id="23" name="PPBand32"/>
          <p:cNvSpPr txBox="1">
            <a:spLocks noChangeArrowheads="1"/>
          </p:cNvSpPr>
          <p:nvPr/>
        </p:nvSpPr>
        <p:spPr bwMode="auto">
          <a:xfrm>
            <a:off x="452462" y="7486802"/>
            <a:ext cx="868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solidFill>
                  <a:srgbClr val="CC6600"/>
                </a:solidFill>
                <a:latin typeface="宋体" panose="02010600030101010101" pitchFamily="2" charset="-122"/>
              </a:rPr>
              <a:t>   </a:t>
            </a:r>
            <a:r>
              <a:rPr lang="zh-CN" altLang="en-US" sz="2000" b="1">
                <a:solidFill>
                  <a:srgbClr val="CC6600"/>
                </a:solidFill>
                <a:latin typeface="宋体" panose="02010600030101010101" pitchFamily="2" charset="-122"/>
              </a:rPr>
              <a:t>定量原则比定性原则要精确得多。</a:t>
            </a:r>
          </a:p>
        </p:txBody>
      </p:sp>
    </p:spTree>
    <p:extLst>
      <p:ext uri="{BB962C8B-B14F-4D97-AF65-F5344CB8AC3E}">
        <p14:creationId xmlns:p14="http://schemas.microsoft.com/office/powerpoint/2010/main" val="2096401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32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32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2324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7" grpId="0" autoUpdateAnimBg="0"/>
      <p:bldP spid="223238" grpId="0" autoUpdateAnimBg="0"/>
      <p:bldP spid="223240" grpId="0" autoUpdateAnimBg="0"/>
      <p:bldP spid="13" grpId="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7D98892-DFE9-4075-A285-E009F71F0478}" type="datetime1">
              <a:rPr lang="zh-CN" altLang="en-US" sz="1200" smtClean="0"/>
              <a:pPr>
                <a:spcBef>
                  <a:spcPct val="0"/>
                </a:spcBef>
                <a:buFontTx/>
                <a:buNone/>
              </a:pPr>
              <a:t>2021/9/4</a:t>
            </a:fld>
            <a:endParaRPr lang="en-US" altLang="zh-CN" sz="1200" smtClean="0"/>
          </a:p>
        </p:txBody>
      </p:sp>
      <p:sp>
        <p:nvSpPr>
          <p:cNvPr id="64515" name="PPBand41"/>
          <p:cNvSpPr txBox="1">
            <a:spLocks noChangeArrowheads="1"/>
          </p:cNvSpPr>
          <p:nvPr/>
        </p:nvSpPr>
        <p:spPr bwMode="auto">
          <a:xfrm>
            <a:off x="228600" y="228600"/>
            <a:ext cx="868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200" b="1">
                <a:solidFill>
                  <a:srgbClr val="FF3300"/>
                </a:solidFill>
                <a:ea typeface="黑体" panose="02010609060101010101" pitchFamily="49" charset="-122"/>
              </a:rPr>
              <a:t>计算机系统结构概念</a:t>
            </a:r>
            <a:endParaRPr lang="zh-CN" altLang="en-US" sz="2000"/>
          </a:p>
        </p:txBody>
      </p:sp>
      <p:sp>
        <p:nvSpPr>
          <p:cNvPr id="227331" name="PPBand42"/>
          <p:cNvSpPr txBox="1">
            <a:spLocks noChangeArrowheads="1"/>
          </p:cNvSpPr>
          <p:nvPr/>
        </p:nvSpPr>
        <p:spPr bwMode="auto">
          <a:xfrm>
            <a:off x="228600" y="2955925"/>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b="1">
                <a:solidFill>
                  <a:srgbClr val="FF3399"/>
                </a:solidFill>
                <a:latin typeface="宋体" panose="02010600030101010101" pitchFamily="2" charset="-122"/>
              </a:rPr>
              <a:t>1.</a:t>
            </a:r>
            <a:r>
              <a:rPr lang="zh-CN" altLang="en-US" b="1">
                <a:solidFill>
                  <a:srgbClr val="FF3399"/>
                </a:solidFill>
                <a:latin typeface="宋体" panose="02010600030101010101" pitchFamily="2" charset="-122"/>
              </a:rPr>
              <a:t>系统结构外特性</a:t>
            </a:r>
            <a:r>
              <a:rPr lang="en-US" altLang="zh-CN" b="1">
                <a:solidFill>
                  <a:srgbClr val="FF3399"/>
                </a:solidFill>
                <a:latin typeface="宋体" panose="02010600030101010101" pitchFamily="2" charset="-122"/>
              </a:rPr>
              <a:t>--</a:t>
            </a:r>
            <a:r>
              <a:rPr lang="zh-CN" altLang="en-US" b="1">
                <a:solidFill>
                  <a:srgbClr val="FF3399"/>
                </a:solidFill>
                <a:latin typeface="宋体" panose="02010600030101010101" pitchFamily="2" charset="-122"/>
              </a:rPr>
              <a:t>计算机系统的外观</a:t>
            </a:r>
            <a:endParaRPr lang="zh-CN" altLang="en-US" sz="2400" b="1">
              <a:solidFill>
                <a:srgbClr val="0066FF"/>
              </a:solidFill>
              <a:latin typeface="宋体" panose="02010600030101010101" pitchFamily="2" charset="-122"/>
            </a:endParaRPr>
          </a:p>
        </p:txBody>
      </p:sp>
      <p:sp>
        <p:nvSpPr>
          <p:cNvPr id="227332" name="PPBand43"/>
          <p:cNvSpPr txBox="1">
            <a:spLocks noChangeArrowheads="1"/>
          </p:cNvSpPr>
          <p:nvPr/>
        </p:nvSpPr>
        <p:spPr bwMode="auto">
          <a:xfrm>
            <a:off x="384175" y="1998663"/>
            <a:ext cx="835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a:latin typeface="宋体" panose="02010600030101010101" pitchFamily="2" charset="-122"/>
              </a:rPr>
              <a:t>       </a:t>
            </a:r>
            <a:r>
              <a:rPr lang="zh-CN" altLang="en-US" sz="2000" b="1">
                <a:latin typeface="宋体" panose="02010600030101010101" pitchFamily="2" charset="-122"/>
              </a:rPr>
              <a:t>系统结构精确定义？研究什么内容？</a:t>
            </a:r>
            <a:endParaRPr lang="zh-CN" altLang="en-US" sz="1800"/>
          </a:p>
        </p:txBody>
      </p:sp>
      <p:sp>
        <p:nvSpPr>
          <p:cNvPr id="227333" name="PPBand44"/>
          <p:cNvSpPr txBox="1">
            <a:spLocks noChangeArrowheads="1"/>
          </p:cNvSpPr>
          <p:nvPr/>
        </p:nvSpPr>
        <p:spPr bwMode="auto">
          <a:xfrm>
            <a:off x="384175" y="2560638"/>
            <a:ext cx="784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latin typeface="宋体" panose="02010600030101010101" pitchFamily="2" charset="-122"/>
              </a:rPr>
              <a:t>       </a:t>
            </a:r>
            <a:r>
              <a:rPr lang="zh-CN" altLang="en-US" sz="2000" b="1">
                <a:latin typeface="宋体" panose="02010600030101010101" pitchFamily="2" charset="-122"/>
              </a:rPr>
              <a:t>为什么要研究系统结构？好处是什么？</a:t>
            </a:r>
          </a:p>
        </p:txBody>
      </p:sp>
      <p:sp>
        <p:nvSpPr>
          <p:cNvPr id="227334" name="PPBand45"/>
          <p:cNvSpPr txBox="1">
            <a:spLocks noChangeArrowheads="1"/>
          </p:cNvSpPr>
          <p:nvPr/>
        </p:nvSpPr>
        <p:spPr bwMode="auto">
          <a:xfrm>
            <a:off x="241300" y="1403350"/>
            <a:ext cx="792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a:latin typeface="宋体" panose="02010600030101010101" pitchFamily="2" charset="-122"/>
              </a:rPr>
              <a:t>  </a:t>
            </a:r>
            <a:r>
              <a:rPr lang="zh-CN" altLang="en-US" sz="2000" b="1">
                <a:latin typeface="宋体" panose="02010600030101010101" pitchFamily="2" charset="-122"/>
              </a:rPr>
              <a:t>问题：程序员的种类及对系统结构概念的影响？</a:t>
            </a:r>
            <a:endParaRPr lang="zh-CN" altLang="en-US" sz="1800"/>
          </a:p>
        </p:txBody>
      </p:sp>
      <p:sp>
        <p:nvSpPr>
          <p:cNvPr id="227335" name="PPBand46"/>
          <p:cNvSpPr txBox="1">
            <a:spLocks noChangeArrowheads="1"/>
          </p:cNvSpPr>
          <p:nvPr/>
        </p:nvSpPr>
        <p:spPr bwMode="auto">
          <a:xfrm>
            <a:off x="228600" y="914400"/>
            <a:ext cx="8502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a:solidFill>
                  <a:srgbClr val="0066FF"/>
                </a:solidFill>
                <a:latin typeface="宋体" panose="02010600030101010101" pitchFamily="2" charset="-122"/>
              </a:rPr>
              <a:t>  </a:t>
            </a:r>
            <a:r>
              <a:rPr lang="zh-CN" altLang="en-US" sz="2000" b="1">
                <a:solidFill>
                  <a:srgbClr val="0066FF"/>
                </a:solidFill>
                <a:latin typeface="宋体" panose="02010600030101010101" pitchFamily="2" charset="-122"/>
              </a:rPr>
              <a:t>基本定义：程序员所看到的计算机的属性，即概念性结构和功能特性。</a:t>
            </a:r>
            <a:endParaRPr lang="zh-CN" altLang="en-US" sz="1600"/>
          </a:p>
        </p:txBody>
      </p:sp>
      <p:sp>
        <p:nvSpPr>
          <p:cNvPr id="227336" name="PPBand47"/>
          <p:cNvSpPr txBox="1">
            <a:spLocks noChangeArrowheads="1"/>
          </p:cNvSpPr>
          <p:nvPr/>
        </p:nvSpPr>
        <p:spPr bwMode="auto">
          <a:xfrm>
            <a:off x="185738" y="3540125"/>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b="1">
                <a:solidFill>
                  <a:srgbClr val="CC3300"/>
                </a:solidFill>
                <a:latin typeface="宋体" panose="02010600030101010101" pitchFamily="2" charset="-122"/>
              </a:rPr>
              <a:t>（</a:t>
            </a:r>
            <a:r>
              <a:rPr lang="en-US" altLang="zh-CN" b="1">
                <a:solidFill>
                  <a:srgbClr val="CC3300"/>
                </a:solidFill>
                <a:latin typeface="宋体" panose="02010600030101010101" pitchFamily="2" charset="-122"/>
              </a:rPr>
              <a:t>1</a:t>
            </a:r>
            <a:r>
              <a:rPr lang="zh-CN" altLang="en-US" b="1">
                <a:solidFill>
                  <a:srgbClr val="CC3300"/>
                </a:solidFill>
                <a:latin typeface="宋体" panose="02010600030101010101" pitchFamily="2" charset="-122"/>
              </a:rPr>
              <a:t>）层次结构</a:t>
            </a:r>
          </a:p>
        </p:txBody>
      </p:sp>
      <p:sp>
        <p:nvSpPr>
          <p:cNvPr id="227337" name="PPBand48"/>
          <p:cNvSpPr txBox="1">
            <a:spLocks noChangeArrowheads="1"/>
          </p:cNvSpPr>
          <p:nvPr/>
        </p:nvSpPr>
        <p:spPr bwMode="auto">
          <a:xfrm>
            <a:off x="3559175" y="3611563"/>
            <a:ext cx="4100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solidFill>
                  <a:srgbClr val="00B0F0"/>
                </a:solidFill>
                <a:latin typeface="黑体" panose="02010609060101010101" pitchFamily="49" charset="-122"/>
                <a:ea typeface="黑体" panose="02010609060101010101" pitchFamily="49" charset="-122"/>
              </a:rPr>
              <a:t>多级层次结构</a:t>
            </a:r>
            <a:r>
              <a:rPr lang="zh-CN" altLang="en-US" b="1">
                <a:solidFill>
                  <a:srgbClr val="00B0F0"/>
                </a:solidFill>
                <a:latin typeface="宋体" panose="02010600030101010101" pitchFamily="2" charset="-122"/>
              </a:rPr>
              <a:t>图</a:t>
            </a:r>
            <a:r>
              <a:rPr lang="zh-CN" altLang="en-US" b="1">
                <a:latin typeface="宋体" panose="02010600030101010101" pitchFamily="2" charset="-122"/>
              </a:rPr>
              <a:t>及含义。</a:t>
            </a:r>
            <a:endParaRPr lang="zh-CN" altLang="en-US" b="1">
              <a:solidFill>
                <a:srgbClr val="0066FF"/>
              </a:solidFill>
              <a:latin typeface="宋体" panose="02010600030101010101" pitchFamily="2" charset="-122"/>
            </a:endParaRPr>
          </a:p>
        </p:txBody>
      </p:sp>
      <p:sp>
        <p:nvSpPr>
          <p:cNvPr id="36877" name="PPBand49">
            <a:hlinkClick r:id="" action="ppaction://hlinkshowjump?jump=nextslide"/>
          </p:cNvPr>
          <p:cNvSpPr txBox="1">
            <a:spLocks noChangeArrowheads="1"/>
          </p:cNvSpPr>
          <p:nvPr/>
        </p:nvSpPr>
        <p:spPr bwMode="auto">
          <a:xfrm>
            <a:off x="7824788" y="37512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chemeClr val="folHlink"/>
                </a:solidFill>
              </a:rPr>
              <a:t>转下页</a:t>
            </a:r>
          </a:p>
        </p:txBody>
      </p:sp>
      <p:sp>
        <p:nvSpPr>
          <p:cNvPr id="15" name="矩形 14"/>
          <p:cNvSpPr>
            <a:spLocks noChangeArrowheads="1"/>
          </p:cNvSpPr>
          <p:nvPr/>
        </p:nvSpPr>
        <p:spPr bwMode="auto">
          <a:xfrm>
            <a:off x="827088" y="4337050"/>
            <a:ext cx="80883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80000"/>
              </a:lnSpc>
              <a:spcBef>
                <a:spcPts val="600"/>
              </a:spcBef>
              <a:buFontTx/>
              <a:buNone/>
            </a:pPr>
            <a:r>
              <a:rPr lang="en-US" altLang="zh-CN" sz="2000">
                <a:latin typeface="黑体" panose="02010609060101010101" pitchFamily="49" charset="-122"/>
                <a:ea typeface="黑体" panose="02010609060101010101" pitchFamily="49" charset="-122"/>
              </a:rPr>
              <a:t>Amdahl</a:t>
            </a:r>
            <a:r>
              <a:rPr lang="zh-CN" altLang="en-US" sz="2000">
                <a:latin typeface="黑体" panose="02010609060101010101" pitchFamily="49" charset="-122"/>
                <a:ea typeface="黑体" panose="02010609060101010101" pitchFamily="49" charset="-122"/>
              </a:rPr>
              <a:t>提出的体系结构：</a:t>
            </a:r>
            <a:r>
              <a:rPr lang="zh-CN" altLang="en-US" sz="2000" b="1">
                <a:latin typeface="楷体_GB2312" pitchFamily="49" charset="-122"/>
                <a:ea typeface="楷体_GB2312" pitchFamily="49" charset="-122"/>
              </a:rPr>
              <a:t>传统机器级的体系结构。</a:t>
            </a:r>
          </a:p>
          <a:p>
            <a:pPr>
              <a:lnSpc>
                <a:spcPct val="120000"/>
              </a:lnSpc>
              <a:spcBef>
                <a:spcPts val="600"/>
              </a:spcBef>
              <a:buFontTx/>
              <a:buNone/>
            </a:pPr>
            <a:r>
              <a:rPr lang="zh-CN" altLang="en-US" sz="2000" b="1">
                <a:latin typeface="楷体_GB2312" pitchFamily="49" charset="-122"/>
                <a:ea typeface="楷体_GB2312" pitchFamily="49" charset="-122"/>
              </a:rPr>
              <a:t>     即一般所说的机器语言程序员所看到的传统器级所具有的属性。</a:t>
            </a:r>
            <a:r>
              <a:rPr lang="zh-CN" altLang="en-US" sz="2400" b="1"/>
              <a:t> </a:t>
            </a:r>
          </a:p>
        </p:txBody>
      </p:sp>
      <p:sp>
        <p:nvSpPr>
          <p:cNvPr id="3" name="矩形 2"/>
          <p:cNvSpPr>
            <a:spLocks noChangeArrowheads="1"/>
          </p:cNvSpPr>
          <p:nvPr/>
        </p:nvSpPr>
        <p:spPr bwMode="auto">
          <a:xfrm>
            <a:off x="820738" y="5229225"/>
            <a:ext cx="7942262"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110000"/>
              </a:lnSpc>
              <a:spcBef>
                <a:spcPct val="50000"/>
              </a:spcBef>
              <a:buFontTx/>
              <a:buNone/>
            </a:pPr>
            <a:r>
              <a:rPr lang="zh-CN" altLang="en-US" sz="2000">
                <a:ea typeface="黑体" panose="02010609060101010101" pitchFamily="49" charset="-122"/>
              </a:rPr>
              <a:t>经典计算机体系结构概念的实质：</a:t>
            </a:r>
          </a:p>
          <a:p>
            <a:pPr>
              <a:lnSpc>
                <a:spcPct val="110000"/>
              </a:lnSpc>
              <a:spcBef>
                <a:spcPct val="50000"/>
              </a:spcBef>
              <a:buFontTx/>
              <a:buNone/>
            </a:pPr>
            <a:r>
              <a:rPr lang="zh-CN" altLang="en-US" sz="2000" b="1">
                <a:ea typeface="楷体_GB2312" pitchFamily="49" charset="-122"/>
              </a:rPr>
              <a:t>        计算机系统中软硬件界面的确定，其界面之上的是软件的功能，界面之下的是硬件和固件的功能。</a:t>
            </a:r>
          </a:p>
        </p:txBody>
      </p:sp>
      <p:sp>
        <p:nvSpPr>
          <p:cNvPr id="64526"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452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65B4251-F1D1-4CA4-88B0-561AD2DEC2F1}" type="slidenum">
              <a:rPr lang="en-US" altLang="zh-CN" sz="1200" smtClean="0"/>
              <a:pPr>
                <a:spcBef>
                  <a:spcPct val="0"/>
                </a:spcBef>
                <a:buFontTx/>
                <a:buNone/>
              </a:pPr>
              <a:t>37</a:t>
            </a:fld>
            <a:endParaRPr lang="en-US" altLang="zh-CN" sz="12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7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73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7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73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73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73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6877"/>
                                        </p:tgtEl>
                                        <p:attrNameLst>
                                          <p:attrName>style.visibility</p:attrName>
                                        </p:attrNameLst>
                                      </p:cBhvr>
                                      <p:to>
                                        <p:strVal val="visible"/>
                                      </p:to>
                                    </p:set>
                                    <p:anim calcmode="lin" valueType="num">
                                      <p:cBhvr additive="base">
                                        <p:cTn id="41" dur="500" fill="hold"/>
                                        <p:tgtEl>
                                          <p:spTgt spid="36877"/>
                                        </p:tgtEl>
                                        <p:attrNameLst>
                                          <p:attrName>ppt_x</p:attrName>
                                        </p:attrNameLst>
                                      </p:cBhvr>
                                      <p:tavLst>
                                        <p:tav tm="0">
                                          <p:val>
                                            <p:strVal val="#ppt_x"/>
                                          </p:val>
                                        </p:tav>
                                        <p:tav tm="100000">
                                          <p:val>
                                            <p:strVal val="#ppt_x"/>
                                          </p:val>
                                        </p:tav>
                                      </p:tavLst>
                                    </p:anim>
                                    <p:anim calcmode="lin" valueType="num">
                                      <p:cBhvr additive="base">
                                        <p:cTn id="42" dur="500" fill="hold"/>
                                        <p:tgtEl>
                                          <p:spTgt spid="36877"/>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utoUpdateAnimBg="0"/>
      <p:bldP spid="227332" grpId="0" autoUpdateAnimBg="0"/>
      <p:bldP spid="227333" grpId="0" autoUpdateAnimBg="0"/>
      <p:bldP spid="227334" grpId="0" autoUpdateAnimBg="0"/>
      <p:bldP spid="227335" grpId="0" autoUpdateAnimBg="0"/>
      <p:bldP spid="227336" grpId="0" autoUpdateAnimBg="0"/>
      <p:bldP spid="227337" grpId="0" autoUpdateAnimBg="0"/>
      <p:bldP spid="36877" grpId="0"/>
      <p:bldP spid="15"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管理系统的复杂性</a:t>
            </a:r>
          </a:p>
        </p:txBody>
      </p:sp>
      <p:sp>
        <p:nvSpPr>
          <p:cNvPr id="72707" name="内容占位符 2"/>
          <p:cNvSpPr>
            <a:spLocks noGrp="1"/>
          </p:cNvSpPr>
          <p:nvPr>
            <p:ph idx="1"/>
          </p:nvPr>
        </p:nvSpPr>
        <p:spPr/>
        <p:txBody>
          <a:bodyPr/>
          <a:lstStyle/>
          <a:p>
            <a:r>
              <a:rPr lang="en-US" altLang="zh-CN" dirty="0" smtClean="0"/>
              <a:t>In addition to abstraction and discipline, designers use </a:t>
            </a:r>
            <a:r>
              <a:rPr lang="en-US" altLang="zh-CN" dirty="0" smtClean="0">
                <a:solidFill>
                  <a:srgbClr val="D60093"/>
                </a:solidFill>
              </a:rPr>
              <a:t>the three "-y's" </a:t>
            </a:r>
            <a:r>
              <a:rPr lang="en-US" altLang="zh-CN" dirty="0" smtClean="0"/>
              <a:t>to manage complexity</a:t>
            </a:r>
          </a:p>
          <a:p>
            <a:pPr lvl="1"/>
            <a:r>
              <a:rPr lang="en-US" altLang="zh-CN" dirty="0" smtClean="0"/>
              <a:t>hierarchy</a:t>
            </a:r>
          </a:p>
          <a:p>
            <a:pPr lvl="1"/>
            <a:r>
              <a:rPr lang="en-US" altLang="zh-CN" dirty="0" smtClean="0"/>
              <a:t>modularity </a:t>
            </a:r>
          </a:p>
          <a:p>
            <a:pPr lvl="1"/>
            <a:r>
              <a:rPr lang="en-US" altLang="zh-CN" dirty="0" smtClean="0"/>
              <a:t>and regularity. </a:t>
            </a:r>
          </a:p>
          <a:p>
            <a:r>
              <a:rPr lang="en-US" altLang="zh-CN" dirty="0" smtClean="0"/>
              <a:t>These principles apply to both software and hardware systems.</a:t>
            </a:r>
            <a:endParaRPr lang="zh-CN" altLang="en-US" dirty="0" smtClean="0"/>
          </a:p>
        </p:txBody>
      </p:sp>
      <p:sp>
        <p:nvSpPr>
          <p:cNvPr id="727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6862AD4-317E-4F80-8BFD-F9DCB3076618}" type="datetime1">
              <a:rPr lang="zh-CN" altLang="en-US" sz="1200" smtClean="0"/>
              <a:pPr/>
              <a:t>2021/9/4</a:t>
            </a:fld>
            <a:endParaRPr lang="en-US" altLang="zh-CN" sz="1200" smtClean="0"/>
          </a:p>
        </p:txBody>
      </p:sp>
      <p:sp>
        <p:nvSpPr>
          <p:cNvPr id="7270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smtClean="0"/>
              <a:t>余腊生  </a:t>
            </a:r>
          </a:p>
          <a:p>
            <a:r>
              <a:rPr lang="zh-CN" altLang="en-US" sz="1200" smtClean="0"/>
              <a:t> </a:t>
            </a:r>
            <a:r>
              <a:rPr lang="zh-CN" altLang="en-US" sz="1200" smtClean="0">
                <a:solidFill>
                  <a:srgbClr val="FF0066"/>
                </a:solidFill>
              </a:rPr>
              <a:t>版权所有，违者必究</a:t>
            </a:r>
          </a:p>
        </p:txBody>
      </p:sp>
      <p:sp>
        <p:nvSpPr>
          <p:cNvPr id="727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smtClean="0"/>
              <a:t>Lecture 01-</a:t>
            </a:r>
            <a:fld id="{75AFDCE6-6557-47C8-ADAA-AD3A17CDF018}" type="slidenum">
              <a:rPr lang="en-US" altLang="zh-CN" sz="1200" smtClean="0"/>
              <a:pPr/>
              <a:t>38</a:t>
            </a:fld>
            <a:endParaRPr lang="en-US" altLang="zh-CN" sz="1200" smtClean="0"/>
          </a:p>
        </p:txBody>
      </p:sp>
    </p:spTree>
    <p:extLst>
      <p:ext uri="{BB962C8B-B14F-4D97-AF65-F5344CB8AC3E}">
        <p14:creationId xmlns:p14="http://schemas.microsoft.com/office/powerpoint/2010/main" val="2286583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DBE390-A10C-4D51-BDF2-747E0797D15D}" type="datetime1">
              <a:rPr lang="zh-CN" altLang="en-US" sz="1200" smtClean="0"/>
              <a:pPr>
                <a:spcBef>
                  <a:spcPct val="0"/>
                </a:spcBef>
                <a:buFontTx/>
                <a:buNone/>
              </a:pPr>
              <a:t>2021/9/4</a:t>
            </a:fld>
            <a:endParaRPr lang="en-US" altLang="zh-CN" sz="1200" smtClean="0"/>
          </a:p>
        </p:txBody>
      </p:sp>
      <p:grpSp>
        <p:nvGrpSpPr>
          <p:cNvPr id="65539" name="Group 2"/>
          <p:cNvGrpSpPr>
            <a:grpSpLocks/>
          </p:cNvGrpSpPr>
          <p:nvPr/>
        </p:nvGrpSpPr>
        <p:grpSpPr bwMode="auto">
          <a:xfrm>
            <a:off x="428625" y="171450"/>
            <a:ext cx="7510463" cy="4344988"/>
            <a:chOff x="270" y="108"/>
            <a:chExt cx="4731" cy="3092"/>
          </a:xfrm>
        </p:grpSpPr>
        <p:sp>
          <p:nvSpPr>
            <p:cNvPr id="65548" name="Rectangle 3"/>
            <p:cNvSpPr>
              <a:spLocks noChangeArrowheads="1"/>
            </p:cNvSpPr>
            <p:nvPr/>
          </p:nvSpPr>
          <p:spPr bwMode="auto">
            <a:xfrm>
              <a:off x="1449" y="252"/>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49" name="Rectangle 4"/>
            <p:cNvSpPr>
              <a:spLocks noChangeArrowheads="1"/>
            </p:cNvSpPr>
            <p:nvPr/>
          </p:nvSpPr>
          <p:spPr bwMode="auto">
            <a:xfrm>
              <a:off x="1449" y="677"/>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0" name="Rectangle 5"/>
            <p:cNvSpPr>
              <a:spLocks noChangeArrowheads="1"/>
            </p:cNvSpPr>
            <p:nvPr/>
          </p:nvSpPr>
          <p:spPr bwMode="auto">
            <a:xfrm>
              <a:off x="1449" y="1103"/>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1" name="Rectangle 6"/>
            <p:cNvSpPr>
              <a:spLocks noChangeArrowheads="1"/>
            </p:cNvSpPr>
            <p:nvPr/>
          </p:nvSpPr>
          <p:spPr bwMode="auto">
            <a:xfrm>
              <a:off x="1449" y="1528"/>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2" name="Rectangle 7"/>
            <p:cNvSpPr>
              <a:spLocks noChangeArrowheads="1"/>
            </p:cNvSpPr>
            <p:nvPr/>
          </p:nvSpPr>
          <p:spPr bwMode="auto">
            <a:xfrm>
              <a:off x="1449" y="2069"/>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3" name="Rectangle 8"/>
            <p:cNvSpPr>
              <a:spLocks noChangeArrowheads="1"/>
            </p:cNvSpPr>
            <p:nvPr/>
          </p:nvSpPr>
          <p:spPr bwMode="auto">
            <a:xfrm>
              <a:off x="1449" y="2495"/>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4" name="Rectangle 9"/>
            <p:cNvSpPr>
              <a:spLocks noChangeArrowheads="1"/>
            </p:cNvSpPr>
            <p:nvPr/>
          </p:nvSpPr>
          <p:spPr bwMode="auto">
            <a:xfrm>
              <a:off x="1449" y="2920"/>
              <a:ext cx="1042" cy="2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55" name="Text Box 10"/>
            <p:cNvSpPr txBox="1">
              <a:spLocks noChangeArrowheads="1"/>
            </p:cNvSpPr>
            <p:nvPr/>
          </p:nvSpPr>
          <p:spPr bwMode="auto">
            <a:xfrm>
              <a:off x="1534" y="251"/>
              <a:ext cx="92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应用语言级</a:t>
              </a:r>
            </a:p>
          </p:txBody>
        </p:sp>
        <p:sp>
          <p:nvSpPr>
            <p:cNvPr id="65556" name="Text Box 11"/>
            <p:cNvSpPr txBox="1">
              <a:spLocks noChangeArrowheads="1"/>
            </p:cNvSpPr>
            <p:nvPr/>
          </p:nvSpPr>
          <p:spPr bwMode="auto">
            <a:xfrm>
              <a:off x="1540" y="677"/>
              <a:ext cx="921"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高级语言级</a:t>
              </a:r>
            </a:p>
          </p:txBody>
        </p:sp>
        <p:sp>
          <p:nvSpPr>
            <p:cNvPr id="65557" name="Text Box 12"/>
            <p:cNvSpPr txBox="1">
              <a:spLocks noChangeArrowheads="1"/>
            </p:cNvSpPr>
            <p:nvPr/>
          </p:nvSpPr>
          <p:spPr bwMode="auto">
            <a:xfrm>
              <a:off x="1534" y="1101"/>
              <a:ext cx="92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汇编语言级</a:t>
              </a:r>
            </a:p>
          </p:txBody>
        </p:sp>
        <p:sp>
          <p:nvSpPr>
            <p:cNvPr id="65558" name="Text Box 13"/>
            <p:cNvSpPr txBox="1">
              <a:spLocks noChangeArrowheads="1"/>
            </p:cNvSpPr>
            <p:nvPr/>
          </p:nvSpPr>
          <p:spPr bwMode="auto">
            <a:xfrm>
              <a:off x="1534" y="1526"/>
              <a:ext cx="92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操作系统级</a:t>
              </a:r>
            </a:p>
          </p:txBody>
        </p:sp>
        <p:sp>
          <p:nvSpPr>
            <p:cNvPr id="65559" name="Text Box 14"/>
            <p:cNvSpPr txBox="1">
              <a:spLocks noChangeArrowheads="1"/>
            </p:cNvSpPr>
            <p:nvPr/>
          </p:nvSpPr>
          <p:spPr bwMode="auto">
            <a:xfrm>
              <a:off x="1496" y="2068"/>
              <a:ext cx="92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传统机器级</a:t>
              </a:r>
            </a:p>
          </p:txBody>
        </p:sp>
        <p:sp>
          <p:nvSpPr>
            <p:cNvPr id="65560" name="Text Box 15"/>
            <p:cNvSpPr txBox="1">
              <a:spLocks noChangeArrowheads="1"/>
            </p:cNvSpPr>
            <p:nvPr/>
          </p:nvSpPr>
          <p:spPr bwMode="auto">
            <a:xfrm>
              <a:off x="1449" y="2493"/>
              <a:ext cx="108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微程序机器级</a:t>
              </a:r>
            </a:p>
          </p:txBody>
        </p:sp>
        <p:sp>
          <p:nvSpPr>
            <p:cNvPr id="65561" name="Text Box 16"/>
            <p:cNvSpPr txBox="1">
              <a:spLocks noChangeArrowheads="1"/>
            </p:cNvSpPr>
            <p:nvPr/>
          </p:nvSpPr>
          <p:spPr bwMode="auto">
            <a:xfrm>
              <a:off x="1603" y="2917"/>
              <a:ext cx="76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电子线路</a:t>
              </a:r>
            </a:p>
          </p:txBody>
        </p:sp>
        <p:sp>
          <p:nvSpPr>
            <p:cNvPr id="65562" name="Text Box 17"/>
            <p:cNvSpPr txBox="1">
              <a:spLocks noChangeArrowheads="1"/>
            </p:cNvSpPr>
            <p:nvPr/>
          </p:nvSpPr>
          <p:spPr bwMode="auto">
            <a:xfrm>
              <a:off x="2576" y="261"/>
              <a:ext cx="75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L</a:t>
              </a:r>
              <a:r>
                <a:rPr lang="en-US" altLang="zh-CN" sz="1200" b="1"/>
                <a:t>5</a:t>
              </a:r>
              <a:r>
                <a:rPr lang="zh-CN" altLang="en-US" sz="2000" b="1"/>
                <a:t>虚拟机</a:t>
              </a:r>
            </a:p>
          </p:txBody>
        </p:sp>
        <p:sp>
          <p:nvSpPr>
            <p:cNvPr id="65563" name="Line 18"/>
            <p:cNvSpPr>
              <a:spLocks noChangeShapeType="1"/>
            </p:cNvSpPr>
            <p:nvPr/>
          </p:nvSpPr>
          <p:spPr bwMode="auto">
            <a:xfrm>
              <a:off x="1922" y="484"/>
              <a:ext cx="0"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4" name="Line 19"/>
            <p:cNvSpPr>
              <a:spLocks noChangeShapeType="1"/>
            </p:cNvSpPr>
            <p:nvPr/>
          </p:nvSpPr>
          <p:spPr bwMode="auto">
            <a:xfrm>
              <a:off x="1922" y="909"/>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5" name="Line 20"/>
            <p:cNvSpPr>
              <a:spLocks noChangeShapeType="1"/>
            </p:cNvSpPr>
            <p:nvPr/>
          </p:nvSpPr>
          <p:spPr bwMode="auto">
            <a:xfrm>
              <a:off x="1922" y="1335"/>
              <a:ext cx="0"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6" name="Line 21"/>
            <p:cNvSpPr>
              <a:spLocks noChangeShapeType="1"/>
            </p:cNvSpPr>
            <p:nvPr/>
          </p:nvSpPr>
          <p:spPr bwMode="auto">
            <a:xfrm>
              <a:off x="1922" y="1760"/>
              <a:ext cx="0" cy="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7" name="Line 22"/>
            <p:cNvSpPr>
              <a:spLocks noChangeShapeType="1"/>
            </p:cNvSpPr>
            <p:nvPr/>
          </p:nvSpPr>
          <p:spPr bwMode="auto">
            <a:xfrm>
              <a:off x="1922" y="2301"/>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8" name="Line 23"/>
            <p:cNvSpPr>
              <a:spLocks noChangeShapeType="1"/>
            </p:cNvSpPr>
            <p:nvPr/>
          </p:nvSpPr>
          <p:spPr bwMode="auto">
            <a:xfrm>
              <a:off x="1922" y="2727"/>
              <a:ext cx="0"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9" name="Text Box 24"/>
            <p:cNvSpPr txBox="1">
              <a:spLocks noChangeArrowheads="1"/>
            </p:cNvSpPr>
            <p:nvPr/>
          </p:nvSpPr>
          <p:spPr bwMode="auto">
            <a:xfrm>
              <a:off x="2586" y="677"/>
              <a:ext cx="75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L</a:t>
              </a:r>
              <a:r>
                <a:rPr lang="en-US" altLang="zh-CN" sz="1200" b="1"/>
                <a:t>4</a:t>
              </a:r>
              <a:r>
                <a:rPr lang="zh-CN" altLang="en-US" sz="2000" b="1"/>
                <a:t>虚拟机</a:t>
              </a:r>
            </a:p>
          </p:txBody>
        </p:sp>
        <p:sp>
          <p:nvSpPr>
            <p:cNvPr id="65570" name="Text Box 25"/>
            <p:cNvSpPr txBox="1">
              <a:spLocks noChangeArrowheads="1"/>
            </p:cNvSpPr>
            <p:nvPr/>
          </p:nvSpPr>
          <p:spPr bwMode="auto">
            <a:xfrm>
              <a:off x="2586" y="1103"/>
              <a:ext cx="75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L</a:t>
              </a:r>
              <a:r>
                <a:rPr lang="en-US" altLang="zh-CN" sz="1200" b="1"/>
                <a:t>3</a:t>
              </a:r>
              <a:r>
                <a:rPr lang="zh-CN" altLang="en-US" sz="2000" b="1"/>
                <a:t>虚拟机</a:t>
              </a:r>
            </a:p>
          </p:txBody>
        </p:sp>
        <p:sp>
          <p:nvSpPr>
            <p:cNvPr id="65571" name="Text Box 26"/>
            <p:cNvSpPr txBox="1">
              <a:spLocks noChangeArrowheads="1"/>
            </p:cNvSpPr>
            <p:nvPr/>
          </p:nvSpPr>
          <p:spPr bwMode="auto">
            <a:xfrm>
              <a:off x="2586" y="1528"/>
              <a:ext cx="75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L</a:t>
              </a:r>
              <a:r>
                <a:rPr lang="en-US" altLang="zh-CN" sz="1200" b="1"/>
                <a:t>2</a:t>
              </a:r>
              <a:r>
                <a:rPr lang="zh-CN" altLang="en-US" sz="2000" b="1"/>
                <a:t>虚拟机</a:t>
              </a:r>
            </a:p>
          </p:txBody>
        </p:sp>
        <p:sp>
          <p:nvSpPr>
            <p:cNvPr id="65572" name="Text Box 27"/>
            <p:cNvSpPr txBox="1">
              <a:spLocks noChangeArrowheads="1"/>
            </p:cNvSpPr>
            <p:nvPr/>
          </p:nvSpPr>
          <p:spPr bwMode="auto">
            <a:xfrm>
              <a:off x="3436" y="445"/>
              <a:ext cx="156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翻译（应用程序包）</a:t>
              </a:r>
            </a:p>
          </p:txBody>
        </p:sp>
        <p:sp>
          <p:nvSpPr>
            <p:cNvPr id="65573" name="Rectangle 28"/>
            <p:cNvSpPr>
              <a:spLocks noChangeArrowheads="1"/>
            </p:cNvSpPr>
            <p:nvPr/>
          </p:nvSpPr>
          <p:spPr bwMode="auto">
            <a:xfrm>
              <a:off x="3436" y="871"/>
              <a:ext cx="140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翻译（编译程序）</a:t>
              </a:r>
            </a:p>
          </p:txBody>
        </p:sp>
        <p:sp>
          <p:nvSpPr>
            <p:cNvPr id="65574" name="Rectangle 29"/>
            <p:cNvSpPr>
              <a:spLocks noChangeArrowheads="1"/>
            </p:cNvSpPr>
            <p:nvPr/>
          </p:nvSpPr>
          <p:spPr bwMode="auto">
            <a:xfrm>
              <a:off x="3436" y="1296"/>
              <a:ext cx="140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翻译（汇编程序）</a:t>
              </a:r>
            </a:p>
          </p:txBody>
        </p:sp>
        <p:sp>
          <p:nvSpPr>
            <p:cNvPr id="65575" name="Line 30"/>
            <p:cNvSpPr>
              <a:spLocks noChangeShapeType="1"/>
            </p:cNvSpPr>
            <p:nvPr/>
          </p:nvSpPr>
          <p:spPr bwMode="auto">
            <a:xfrm flipV="1">
              <a:off x="975" y="1915"/>
              <a:ext cx="2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6" name="Line 31"/>
            <p:cNvSpPr>
              <a:spLocks noChangeShapeType="1"/>
            </p:cNvSpPr>
            <p:nvPr/>
          </p:nvSpPr>
          <p:spPr bwMode="auto">
            <a:xfrm flipV="1">
              <a:off x="975" y="1953"/>
              <a:ext cx="2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7" name="Text Box 32"/>
            <p:cNvSpPr txBox="1">
              <a:spLocks noChangeArrowheads="1"/>
            </p:cNvSpPr>
            <p:nvPr/>
          </p:nvSpPr>
          <p:spPr bwMode="auto">
            <a:xfrm>
              <a:off x="3182" y="1839"/>
              <a:ext cx="108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软硬件交界面</a:t>
              </a:r>
            </a:p>
          </p:txBody>
        </p:sp>
        <p:sp>
          <p:nvSpPr>
            <p:cNvPr id="65578" name="Text Box 33"/>
            <p:cNvSpPr txBox="1">
              <a:spLocks noChangeArrowheads="1"/>
            </p:cNvSpPr>
            <p:nvPr/>
          </p:nvSpPr>
          <p:spPr bwMode="auto">
            <a:xfrm>
              <a:off x="2528" y="2068"/>
              <a:ext cx="76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物理机器</a:t>
              </a:r>
            </a:p>
          </p:txBody>
        </p:sp>
        <p:sp>
          <p:nvSpPr>
            <p:cNvPr id="65579" name="Text Box 34"/>
            <p:cNvSpPr txBox="1">
              <a:spLocks noChangeArrowheads="1"/>
            </p:cNvSpPr>
            <p:nvPr/>
          </p:nvSpPr>
          <p:spPr bwMode="auto">
            <a:xfrm>
              <a:off x="3484" y="2261"/>
              <a:ext cx="43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解释</a:t>
              </a:r>
            </a:p>
          </p:txBody>
        </p:sp>
        <p:sp>
          <p:nvSpPr>
            <p:cNvPr id="65580" name="Text Box 35"/>
            <p:cNvSpPr txBox="1">
              <a:spLocks noChangeArrowheads="1"/>
            </p:cNvSpPr>
            <p:nvPr/>
          </p:nvSpPr>
          <p:spPr bwMode="auto">
            <a:xfrm>
              <a:off x="3484" y="2686"/>
              <a:ext cx="108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硬件直接执行</a:t>
              </a:r>
            </a:p>
          </p:txBody>
        </p:sp>
        <p:sp>
          <p:nvSpPr>
            <p:cNvPr id="65581" name="Text Box 36"/>
            <p:cNvSpPr txBox="1">
              <a:spLocks noChangeArrowheads="1"/>
            </p:cNvSpPr>
            <p:nvPr/>
          </p:nvSpPr>
          <p:spPr bwMode="auto">
            <a:xfrm>
              <a:off x="833" y="2069"/>
              <a:ext cx="56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t>固件</a:t>
              </a:r>
            </a:p>
          </p:txBody>
        </p:sp>
        <p:sp>
          <p:nvSpPr>
            <p:cNvPr id="65582" name="Text Box 37"/>
            <p:cNvSpPr txBox="1">
              <a:spLocks noChangeArrowheads="1"/>
            </p:cNvSpPr>
            <p:nvPr/>
          </p:nvSpPr>
          <p:spPr bwMode="auto">
            <a:xfrm>
              <a:off x="833" y="2495"/>
              <a:ext cx="56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t>硬件</a:t>
              </a:r>
            </a:p>
          </p:txBody>
        </p:sp>
        <p:sp>
          <p:nvSpPr>
            <p:cNvPr id="65583" name="AutoShape 38"/>
            <p:cNvSpPr>
              <a:spLocks/>
            </p:cNvSpPr>
            <p:nvPr/>
          </p:nvSpPr>
          <p:spPr bwMode="auto">
            <a:xfrm>
              <a:off x="1212" y="677"/>
              <a:ext cx="95" cy="1083"/>
            </a:xfrm>
            <a:prstGeom prst="leftBrace">
              <a:avLst>
                <a:gd name="adj1" fmla="val 9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84" name="Text Box 39"/>
            <p:cNvSpPr txBox="1">
              <a:spLocks noChangeArrowheads="1"/>
            </p:cNvSpPr>
            <p:nvPr/>
          </p:nvSpPr>
          <p:spPr bwMode="auto">
            <a:xfrm>
              <a:off x="754" y="1020"/>
              <a:ext cx="5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系统</a:t>
              </a:r>
            </a:p>
            <a:p>
              <a:pPr eaLnBrk="1" hangingPunct="1">
                <a:spcBef>
                  <a:spcPct val="0"/>
                </a:spcBef>
                <a:buFontTx/>
                <a:buNone/>
              </a:pPr>
              <a:r>
                <a:rPr lang="zh-CN" altLang="en-US" sz="2000" b="1"/>
                <a:t>软件</a:t>
              </a:r>
            </a:p>
          </p:txBody>
        </p:sp>
        <p:sp>
          <p:nvSpPr>
            <p:cNvPr id="65585" name="AutoShape 40"/>
            <p:cNvSpPr>
              <a:spLocks/>
            </p:cNvSpPr>
            <p:nvPr/>
          </p:nvSpPr>
          <p:spPr bwMode="auto">
            <a:xfrm>
              <a:off x="605" y="329"/>
              <a:ext cx="95" cy="1508"/>
            </a:xfrm>
            <a:prstGeom prst="leftBrace">
              <a:avLst>
                <a:gd name="adj1" fmla="val 1322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86" name="AutoShape 41"/>
            <p:cNvSpPr>
              <a:spLocks/>
            </p:cNvSpPr>
            <p:nvPr/>
          </p:nvSpPr>
          <p:spPr bwMode="auto">
            <a:xfrm>
              <a:off x="558" y="2108"/>
              <a:ext cx="190" cy="1005"/>
            </a:xfrm>
            <a:prstGeom prst="leftBrace">
              <a:avLst>
                <a:gd name="adj1" fmla="val 4407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65587" name="Text Box 42"/>
            <p:cNvSpPr txBox="1">
              <a:spLocks noChangeArrowheads="1"/>
            </p:cNvSpPr>
            <p:nvPr/>
          </p:nvSpPr>
          <p:spPr bwMode="auto">
            <a:xfrm>
              <a:off x="317" y="793"/>
              <a:ext cx="308"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虚拟机器</a:t>
              </a:r>
            </a:p>
          </p:txBody>
        </p:sp>
        <p:sp>
          <p:nvSpPr>
            <p:cNvPr id="65588" name="Text Box 43"/>
            <p:cNvSpPr txBox="1">
              <a:spLocks noChangeArrowheads="1"/>
            </p:cNvSpPr>
            <p:nvPr/>
          </p:nvSpPr>
          <p:spPr bwMode="auto">
            <a:xfrm>
              <a:off x="270" y="2301"/>
              <a:ext cx="308"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实际机器</a:t>
              </a:r>
            </a:p>
          </p:txBody>
        </p:sp>
        <p:sp>
          <p:nvSpPr>
            <p:cNvPr id="65589" name="Line 44"/>
            <p:cNvSpPr>
              <a:spLocks noChangeShapeType="1"/>
            </p:cNvSpPr>
            <p:nvPr/>
          </p:nvSpPr>
          <p:spPr bwMode="auto">
            <a:xfrm flipH="1">
              <a:off x="1948" y="588"/>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90" name="Line 45"/>
            <p:cNvSpPr>
              <a:spLocks noChangeShapeType="1"/>
            </p:cNvSpPr>
            <p:nvPr/>
          </p:nvSpPr>
          <p:spPr bwMode="auto">
            <a:xfrm flipH="1">
              <a:off x="1948" y="1020"/>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91" name="Line 46"/>
            <p:cNvSpPr>
              <a:spLocks noChangeShapeType="1"/>
            </p:cNvSpPr>
            <p:nvPr/>
          </p:nvSpPr>
          <p:spPr bwMode="auto">
            <a:xfrm flipH="1">
              <a:off x="1948" y="145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92" name="Text Box 47"/>
            <p:cNvSpPr txBox="1">
              <a:spLocks noChangeArrowheads="1"/>
            </p:cNvSpPr>
            <p:nvPr/>
          </p:nvSpPr>
          <p:spPr bwMode="auto">
            <a:xfrm>
              <a:off x="754" y="108"/>
              <a:ext cx="5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应用</a:t>
              </a:r>
            </a:p>
            <a:p>
              <a:pPr eaLnBrk="1" hangingPunct="1">
                <a:spcBef>
                  <a:spcPct val="0"/>
                </a:spcBef>
                <a:buFontTx/>
                <a:buNone/>
              </a:pPr>
              <a:r>
                <a:rPr lang="zh-CN" altLang="en-US" sz="2000" b="1"/>
                <a:t>软件</a:t>
              </a:r>
            </a:p>
          </p:txBody>
        </p:sp>
        <p:sp>
          <p:nvSpPr>
            <p:cNvPr id="65593" name="Line 48"/>
            <p:cNvSpPr>
              <a:spLocks noChangeShapeType="1"/>
            </p:cNvSpPr>
            <p:nvPr/>
          </p:nvSpPr>
          <p:spPr bwMode="auto">
            <a:xfrm flipH="1">
              <a:off x="1948" y="241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94" name="Line 49"/>
            <p:cNvSpPr>
              <a:spLocks noChangeShapeType="1"/>
            </p:cNvSpPr>
            <p:nvPr/>
          </p:nvSpPr>
          <p:spPr bwMode="auto">
            <a:xfrm flipH="1">
              <a:off x="1948" y="2844"/>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95" name="Text Box 50"/>
            <p:cNvSpPr txBox="1">
              <a:spLocks noChangeArrowheads="1"/>
            </p:cNvSpPr>
            <p:nvPr/>
          </p:nvSpPr>
          <p:spPr bwMode="auto">
            <a:xfrm>
              <a:off x="3436" y="1596"/>
              <a:ext cx="76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a:t>部分解释</a:t>
              </a:r>
            </a:p>
          </p:txBody>
        </p:sp>
        <p:sp>
          <p:nvSpPr>
            <p:cNvPr id="65596" name="Freeform 51"/>
            <p:cNvSpPr>
              <a:spLocks/>
            </p:cNvSpPr>
            <p:nvPr/>
          </p:nvSpPr>
          <p:spPr bwMode="auto">
            <a:xfrm>
              <a:off x="1948" y="1740"/>
              <a:ext cx="1440" cy="96"/>
            </a:xfrm>
            <a:custGeom>
              <a:avLst/>
              <a:gdLst>
                <a:gd name="T0" fmla="*/ 1440 w 1440"/>
                <a:gd name="T1" fmla="*/ 0 h 96"/>
                <a:gd name="T2" fmla="*/ 1183 w 1440"/>
                <a:gd name="T3" fmla="*/ 92 h 96"/>
                <a:gd name="T4" fmla="*/ 0 w 1440"/>
                <a:gd name="T5" fmla="*/ 96 h 96"/>
                <a:gd name="T6" fmla="*/ 0 60000 65536"/>
                <a:gd name="T7" fmla="*/ 0 60000 65536"/>
                <a:gd name="T8" fmla="*/ 0 60000 65536"/>
                <a:gd name="T9" fmla="*/ 0 w 1440"/>
                <a:gd name="T10" fmla="*/ 0 h 96"/>
                <a:gd name="T11" fmla="*/ 1440 w 1440"/>
                <a:gd name="T12" fmla="*/ 96 h 96"/>
              </a:gdLst>
              <a:ahLst/>
              <a:cxnLst>
                <a:cxn ang="T6">
                  <a:pos x="T0" y="T1"/>
                </a:cxn>
                <a:cxn ang="T7">
                  <a:pos x="T2" y="T3"/>
                </a:cxn>
                <a:cxn ang="T8">
                  <a:pos x="T4" y="T5"/>
                </a:cxn>
              </a:cxnLst>
              <a:rect l="T9" t="T10" r="T11" b="T12"/>
              <a:pathLst>
                <a:path w="1440" h="96">
                  <a:moveTo>
                    <a:pt x="1440" y="0"/>
                  </a:moveTo>
                  <a:lnTo>
                    <a:pt x="1183" y="92"/>
                  </a:lnTo>
                  <a:lnTo>
                    <a:pt x="0" y="9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8404" name="PPBand50"/>
          <p:cNvSpPr txBox="1">
            <a:spLocks noChangeArrowheads="1"/>
          </p:cNvSpPr>
          <p:nvPr/>
        </p:nvSpPr>
        <p:spPr bwMode="auto">
          <a:xfrm>
            <a:off x="228600" y="46482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b="1">
                <a:latin typeface="宋体" panose="02010600030101010101" pitchFamily="2" charset="-122"/>
              </a:rPr>
              <a:t>   </a:t>
            </a:r>
            <a:r>
              <a:rPr lang="zh-CN" altLang="en-US" b="1">
                <a:latin typeface="宋体" panose="02010600030101010101" pitchFamily="2" charset="-122"/>
              </a:rPr>
              <a:t>不同级程序员所见系统属性不同。</a:t>
            </a:r>
            <a:endParaRPr lang="zh-CN" altLang="en-US" b="1">
              <a:solidFill>
                <a:srgbClr val="CC6600"/>
              </a:solidFill>
              <a:latin typeface="宋体" panose="02010600030101010101" pitchFamily="2" charset="-122"/>
            </a:endParaRPr>
          </a:p>
        </p:txBody>
      </p:sp>
      <p:sp>
        <p:nvSpPr>
          <p:cNvPr id="228405" name="PPBand51">
            <a:hlinkClick r:id="" action="ppaction://hlinkshowjump?jump=previousslide"/>
          </p:cNvPr>
          <p:cNvSpPr txBox="1">
            <a:spLocks noChangeArrowheads="1"/>
          </p:cNvSpPr>
          <p:nvPr/>
        </p:nvSpPr>
        <p:spPr bwMode="auto">
          <a:xfrm>
            <a:off x="228600" y="51958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b="1">
                <a:solidFill>
                  <a:srgbClr val="CC6600"/>
                </a:solidFill>
                <a:latin typeface="宋体" panose="02010600030101010101" pitchFamily="2" charset="-122"/>
              </a:rPr>
              <a:t> </a:t>
            </a:r>
            <a:r>
              <a:rPr lang="zh-CN" altLang="en-US" b="1">
                <a:solidFill>
                  <a:srgbClr val="CC6600"/>
                </a:solidFill>
                <a:latin typeface="宋体" panose="02010600030101010101" pitchFamily="2" charset="-122"/>
              </a:rPr>
              <a:t>问题：为何操作系统在层次结构中处于如此位置？   </a:t>
            </a:r>
            <a:endParaRPr lang="zh-CN" altLang="en-US" b="1">
              <a:latin typeface="宋体" panose="02010600030101010101" pitchFamily="2" charset="-122"/>
            </a:endParaRPr>
          </a:p>
        </p:txBody>
      </p:sp>
      <p:sp>
        <p:nvSpPr>
          <p:cNvPr id="36872" name="PPBand52"/>
          <p:cNvSpPr txBox="1">
            <a:spLocks noChangeArrowheads="1"/>
          </p:cNvSpPr>
          <p:nvPr/>
        </p:nvSpPr>
        <p:spPr bwMode="auto">
          <a:xfrm>
            <a:off x="-107950" y="5653088"/>
            <a:ext cx="9251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chemeClr val="accent2"/>
                </a:solidFill>
                <a:latin typeface="宋体" panose="02010600030101010101" pitchFamily="2" charset="-122"/>
              </a:rPr>
              <a:t>  </a:t>
            </a:r>
            <a:r>
              <a:rPr lang="zh-CN" altLang="en-US" sz="2400" b="1">
                <a:solidFill>
                  <a:schemeClr val="accent2"/>
                </a:solidFill>
                <a:latin typeface="宋体" panose="02010600030101010101" pitchFamily="2" charset="-122"/>
              </a:rPr>
              <a:t>为高级语言的使用和实现提供所需的基本操作和数据结构（传统机器所没有的），它在许多机器上是经机器语言程序解释实现的。</a:t>
            </a:r>
            <a:endParaRPr lang="zh-CN" altLang="en-US" sz="1800" b="1">
              <a:solidFill>
                <a:schemeClr val="accent2"/>
              </a:solidFill>
              <a:latin typeface="宋体" panose="02010600030101010101" pitchFamily="2" charset="-122"/>
            </a:endParaRPr>
          </a:p>
        </p:txBody>
      </p:sp>
      <p:graphicFrame>
        <p:nvGraphicFramePr>
          <p:cNvPr id="228408" name="Object 56">
            <a:hlinkClick r:id="" action="ppaction://ole?verb=0"/>
          </p:cNvPr>
          <p:cNvGraphicFramePr>
            <a:graphicFrameLocks noChangeAspect="1"/>
          </p:cNvGraphicFramePr>
          <p:nvPr/>
        </p:nvGraphicFramePr>
        <p:xfrm>
          <a:off x="7905750" y="4095750"/>
          <a:ext cx="1014413" cy="717550"/>
        </p:xfrm>
        <a:graphic>
          <a:graphicData uri="http://schemas.openxmlformats.org/presentationml/2006/ole">
            <mc:AlternateContent xmlns:mc="http://schemas.openxmlformats.org/markup-compatibility/2006">
              <mc:Choice xmlns:v="urn:schemas-microsoft-com:vml" Requires="v">
                <p:oleObj spid="_x0000_s65650" name="包装程序外壳对象" showAsIcon="1" r:id="rId3" imgW="1017431" imgH="708338" progId="Package">
                  <p:embed/>
                </p:oleObj>
              </mc:Choice>
              <mc:Fallback>
                <p:oleObj name="包装程序外壳对象" showAsIcon="1" r:id="rId3" imgW="1017431" imgH="708338" progId="Package">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0" y="4095750"/>
                        <a:ext cx="101441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a:spLocks noChangeArrowheads="1"/>
          </p:cNvSpPr>
          <p:nvPr/>
        </p:nvSpPr>
        <p:spPr bwMode="auto">
          <a:xfrm>
            <a:off x="6602413" y="2185988"/>
            <a:ext cx="26193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a:spcBef>
                <a:spcPct val="0"/>
              </a:spcBef>
              <a:buFontTx/>
              <a:buNone/>
            </a:pPr>
            <a:r>
              <a:rPr lang="zh-CN" altLang="en-US" sz="1800"/>
              <a:t>固件（</a:t>
            </a:r>
            <a:r>
              <a:rPr lang="en-US" altLang="zh-CN" sz="1800"/>
              <a:t>Firmware</a:t>
            </a:r>
            <a:r>
              <a:rPr lang="zh-CN" altLang="en-US" sz="1800"/>
              <a:t>）：指存储在计算机</a:t>
            </a:r>
            <a:r>
              <a:rPr lang="en-US" altLang="zh-CN" sz="1800"/>
              <a:t>ROM</a:t>
            </a:r>
            <a:r>
              <a:rPr lang="zh-CN" altLang="en-US" sz="1800"/>
              <a:t>等固定存储或其它集成电路中的系统软件，固件不能随意改变</a:t>
            </a:r>
          </a:p>
        </p:txBody>
      </p:sp>
      <p:sp>
        <p:nvSpPr>
          <p:cNvPr id="65545" name="动作按钮: 后退或前一项 2">
            <a:hlinkClick r:id="" action="ppaction://hlinkshowjump?jump=previousslide" highlightClick="1"/>
          </p:cNvPr>
          <p:cNvSpPr>
            <a:spLocks noChangeArrowheads="1"/>
          </p:cNvSpPr>
          <p:nvPr/>
        </p:nvSpPr>
        <p:spPr bwMode="auto">
          <a:xfrm>
            <a:off x="8343900" y="4841875"/>
            <a:ext cx="576263" cy="458788"/>
          </a:xfrm>
          <a:prstGeom prst="actionButtonBackPrevious">
            <a:avLst/>
          </a:prstGeom>
          <a:solidFill>
            <a:schemeClr val="accent1"/>
          </a:solidFill>
          <a:ln w="9525" algn="ctr">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5546"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554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B71097B-24BE-418B-A630-8FF2EE2C5E99}" type="slidenum">
              <a:rPr lang="en-US" altLang="zh-CN" sz="1200" smtClean="0"/>
              <a:pPr>
                <a:spcBef>
                  <a:spcPct val="0"/>
                </a:spcBef>
                <a:buFontTx/>
                <a:buNone/>
              </a:pPr>
              <a:t>39</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2840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8408"/>
                                        </p:tgtEl>
                                        <p:attrNameLst>
                                          <p:attrName>style.visibility</p:attrName>
                                        </p:attrNameLst>
                                      </p:cBhvr>
                                      <p:to>
                                        <p:strVal val="visible"/>
                                      </p:to>
                                    </p:set>
                                    <p:animEffect transition="in" filter="checkerboard(across)">
                                      <p:cBhvr>
                                        <p:cTn id="17" dur="500"/>
                                        <p:tgtEl>
                                          <p:spTgt spid="2284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2840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6872"/>
                                        </p:tgtEl>
                                        <p:attrNameLst>
                                          <p:attrName>style.visibility</p:attrName>
                                        </p:attrNameLst>
                                      </p:cBhvr>
                                      <p:to>
                                        <p:strVal val="visible"/>
                                      </p:to>
                                    </p:set>
                                    <p:anim calcmode="lin" valueType="num">
                                      <p:cBhvr additive="base">
                                        <p:cTn id="26" dur="500" fill="hold"/>
                                        <p:tgtEl>
                                          <p:spTgt spid="36872"/>
                                        </p:tgtEl>
                                        <p:attrNameLst>
                                          <p:attrName>ppt_x</p:attrName>
                                        </p:attrNameLst>
                                      </p:cBhvr>
                                      <p:tavLst>
                                        <p:tav tm="0">
                                          <p:val>
                                            <p:strVal val="#ppt_x"/>
                                          </p:val>
                                        </p:tav>
                                        <p:tav tm="100000">
                                          <p:val>
                                            <p:strVal val="#ppt_x"/>
                                          </p:val>
                                        </p:tav>
                                      </p:tavLst>
                                    </p:anim>
                                    <p:anim calcmode="lin" valueType="num">
                                      <p:cBhvr additive="base">
                                        <p:cTn id="27" dur="500" fill="hold"/>
                                        <p:tgtEl>
                                          <p:spTgt spid="368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04" grpId="0" autoUpdateAnimBg="0"/>
      <p:bldP spid="228405" grpId="0" autoUpdateAnimBg="0"/>
      <p:bldP spid="36872"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1"/>
          </p:nvPr>
        </p:nvSpPr>
        <p:spPr>
          <a:xfrm>
            <a:off x="557212" y="1342355"/>
            <a:ext cx="8054975" cy="4114800"/>
          </a:xfrm>
        </p:spPr>
        <p:txBody>
          <a:bodyPr/>
          <a:lstStyle/>
          <a:p>
            <a:r>
              <a:rPr lang="zh-CN" altLang="en-US" dirty="0" smtClean="0">
                <a:latin typeface="微软雅黑" panose="020B0503020204020204" pitchFamily="34" charset="-122"/>
                <a:ea typeface="微软雅黑" panose="020B0503020204020204" pitchFamily="34" charset="-122"/>
              </a:rPr>
              <a:t>深入理解计算机系统（修订版）</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solidFill>
                  <a:srgbClr val="FF0000"/>
                </a:solidFill>
                <a:latin typeface="微软雅黑" panose="020B0503020204020204" pitchFamily="34" charset="-122"/>
                <a:ea typeface="微软雅黑" panose="020B0503020204020204" pitchFamily="34" charset="-122"/>
              </a:rPr>
              <a:t>http://www.china-pub.com/18133</a:t>
            </a:r>
          </a:p>
          <a:p>
            <a:pPr lvl="1"/>
            <a:r>
              <a:rPr lang="zh-CN" altLang="en-US" dirty="0" smtClean="0">
                <a:latin typeface="微软雅黑" panose="020B0503020204020204" pitchFamily="34" charset="-122"/>
                <a:ea typeface="微软雅黑" panose="020B0503020204020204" pitchFamily="34" charset="-122"/>
              </a:rPr>
              <a:t>作者：</a:t>
            </a:r>
            <a:r>
              <a:rPr lang="en-US" altLang="zh-CN" dirty="0" smtClean="0">
                <a:latin typeface="微软雅黑" panose="020B0503020204020204" pitchFamily="34" charset="-122"/>
                <a:ea typeface="微软雅黑" panose="020B0503020204020204" pitchFamily="34" charset="-122"/>
              </a:rPr>
              <a:t>Randal </a:t>
            </a:r>
            <a:r>
              <a:rPr lang="en-US" altLang="zh-CN" dirty="0" err="1" smtClean="0">
                <a:latin typeface="微软雅黑" panose="020B0503020204020204" pitchFamily="34" charset="-122"/>
                <a:ea typeface="微软雅黑" panose="020B0503020204020204" pitchFamily="34" charset="-122"/>
              </a:rPr>
              <a:t>E.Bryant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CMU</a:t>
            </a:r>
            <a:r>
              <a:rPr lang="zh-CN" altLang="en-US" dirty="0" smtClean="0">
                <a:latin typeface="微软雅黑" panose="020B0503020204020204" pitchFamily="34" charset="-122"/>
                <a:ea typeface="微软雅黑" panose="020B0503020204020204" pitchFamily="34" charset="-122"/>
              </a:rPr>
              <a:t>计算机系系主任）</a:t>
            </a:r>
            <a:r>
              <a:rPr lang="en-US" altLang="zh-CN" dirty="0" smtClean="0">
                <a:latin typeface="微软雅黑" panose="020B0503020204020204" pitchFamily="34" charset="-122"/>
                <a:ea typeface="微软雅黑" panose="020B0503020204020204" pitchFamily="34" charset="-122"/>
              </a:rPr>
              <a:t>; David </a:t>
            </a:r>
            <a:r>
              <a:rPr lang="en-US" altLang="zh-CN" dirty="0" err="1" smtClean="0">
                <a:latin typeface="微软雅黑" panose="020B0503020204020204" pitchFamily="34" charset="-122"/>
                <a:ea typeface="微软雅黑" panose="020B0503020204020204" pitchFamily="34" charset="-122"/>
              </a:rPr>
              <a:t>O‘Hallaron</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CMU</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所有想写出更快、更可靠程序的开发人员必读之书，最伟大计算机科学教材之一。</a:t>
            </a:r>
          </a:p>
          <a:p>
            <a:r>
              <a:rPr lang="zh-CN" altLang="en-US" dirty="0" smtClean="0">
                <a:latin typeface="微软雅黑" panose="020B0503020204020204" pitchFamily="34" charset="-122"/>
                <a:ea typeface="微软雅黑" panose="020B0503020204020204" pitchFamily="34" charset="-122"/>
              </a:rPr>
              <a:t>计算机系统要素</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从零</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开始构建现代计算机 </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latin typeface="微软雅黑" panose="020B0503020204020204" pitchFamily="34" charset="-122"/>
                <a:ea typeface="微软雅黑" panose="020B0503020204020204" pitchFamily="34" charset="-122"/>
              </a:rPr>
              <a:t>MIT Press</a:t>
            </a:r>
          </a:p>
          <a:p>
            <a:pPr lvl="1"/>
            <a:endParaRPr lang="zh-CN" altLang="en-US" dirty="0" smtClean="0">
              <a:latin typeface="微软雅黑" panose="020B0503020204020204" pitchFamily="34" charset="-122"/>
              <a:ea typeface="微软雅黑" panose="020B0503020204020204" pitchFamily="34" charset="-122"/>
            </a:endParaRPr>
          </a:p>
        </p:txBody>
      </p:sp>
      <p:sp>
        <p:nvSpPr>
          <p:cNvPr id="1843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BB7F4FB-1554-4868-92AE-865A63938891}" type="datetime1">
              <a:rPr lang="zh-CN" altLang="en-US" sz="1200" smtClean="0"/>
              <a:pPr>
                <a:spcBef>
                  <a:spcPct val="0"/>
                </a:spcBef>
                <a:buFontTx/>
                <a:buNone/>
              </a:pPr>
              <a:t>2021/9/4</a:t>
            </a:fld>
            <a:endParaRPr lang="zh-CN" altLang="en-US" sz="1200" smtClean="0"/>
          </a:p>
        </p:txBody>
      </p:sp>
      <p:pic>
        <p:nvPicPr>
          <p:cNvPr id="18436" name="Picture 2" descr="深入理解计算机系统（修订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77468"/>
            <a:ext cx="1859508" cy="23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计算机系统要素:从零开始构建现代计算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3877468"/>
            <a:ext cx="1935163"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2"/>
          <p:cNvSpPr txBox="1">
            <a:spLocks/>
          </p:cNvSpPr>
          <p:nvPr/>
        </p:nvSpPr>
        <p:spPr bwMode="auto">
          <a:xfrm>
            <a:off x="684213" y="539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zh-CN" altLang="en-US" kern="0" smtClean="0"/>
              <a:t>教材与主要参考书</a:t>
            </a:r>
            <a:endParaRPr lang="zh-CN" altLang="en-US" kern="0" dirty="0" smtClean="0"/>
          </a:p>
        </p:txBody>
      </p:sp>
      <p:sp>
        <p:nvSpPr>
          <p:cNvPr id="1843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844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ED67033-9365-472C-90E5-A50F77107A6F}" type="slidenum">
              <a:rPr lang="en-US" altLang="zh-CN" sz="1200" smtClean="0"/>
              <a:pPr>
                <a:spcBef>
                  <a:spcPct val="0"/>
                </a:spcBef>
                <a:buFontTx/>
                <a:buNone/>
              </a:pPr>
              <a:t>4</a:t>
            </a:fld>
            <a:endParaRPr lang="en-US" altLang="zh-CN" sz="12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55650" y="184150"/>
            <a:ext cx="7772400" cy="1143000"/>
          </a:xfrm>
        </p:spPr>
        <p:txBody>
          <a:bodyPr/>
          <a:lstStyle/>
          <a:p>
            <a:pPr eaLnBrk="1" hangingPunct="1"/>
            <a:r>
              <a:rPr lang="zh-CN" altLang="en-US" smtClean="0"/>
              <a:t>现代计算机系统的抽象层次</a:t>
            </a:r>
            <a:endParaRPr lang="en-US" altLang="zh-CN" smtClean="0"/>
          </a:p>
        </p:txBody>
      </p:sp>
      <p:sp>
        <p:nvSpPr>
          <p:cNvPr id="73731" name="日期占位符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DCD5703-F890-4F14-BE41-9344F5200E05}" type="datetime1">
              <a:rPr lang="zh-CN" altLang="en-US" sz="1200" smtClean="0"/>
              <a:pPr>
                <a:spcBef>
                  <a:spcPct val="0"/>
                </a:spcBef>
                <a:buFontTx/>
                <a:buNone/>
              </a:pPr>
              <a:t>2021/9/4</a:t>
            </a:fld>
            <a:endParaRPr lang="en-US" altLang="zh-CN" sz="1200" smtClean="0"/>
          </a:p>
        </p:txBody>
      </p:sp>
      <p:sp>
        <p:nvSpPr>
          <p:cNvPr id="73732" name="AutoShape 3"/>
          <p:cNvSpPr>
            <a:spLocks noChangeArrowheads="1"/>
          </p:cNvSpPr>
          <p:nvPr/>
        </p:nvSpPr>
        <p:spPr bwMode="auto">
          <a:xfrm>
            <a:off x="279400" y="1784350"/>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dirty="0">
                <a:ea typeface="微软雅黑" panose="020B0503020204020204" pitchFamily="34" charset="-122"/>
              </a:rPr>
              <a:t>Algorithm</a:t>
            </a:r>
          </a:p>
        </p:txBody>
      </p:sp>
      <p:sp>
        <p:nvSpPr>
          <p:cNvPr id="73733" name="AutoShape 4"/>
          <p:cNvSpPr>
            <a:spLocks noChangeArrowheads="1"/>
          </p:cNvSpPr>
          <p:nvPr/>
        </p:nvSpPr>
        <p:spPr bwMode="auto">
          <a:xfrm>
            <a:off x="279400" y="3868738"/>
            <a:ext cx="4225925" cy="392112"/>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Gates/Register-Transfer Level (RTL)</a:t>
            </a:r>
          </a:p>
        </p:txBody>
      </p:sp>
      <p:sp>
        <p:nvSpPr>
          <p:cNvPr id="73734" name="AutoShape 5"/>
          <p:cNvSpPr>
            <a:spLocks noChangeArrowheads="1"/>
          </p:cNvSpPr>
          <p:nvPr/>
        </p:nvSpPr>
        <p:spPr bwMode="auto">
          <a:xfrm>
            <a:off x="279400" y="1381125"/>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Application</a:t>
            </a:r>
          </a:p>
        </p:txBody>
      </p:sp>
      <p:sp>
        <p:nvSpPr>
          <p:cNvPr id="73735" name="AutoShape 6"/>
          <p:cNvSpPr>
            <a:spLocks noChangeArrowheads="1"/>
          </p:cNvSpPr>
          <p:nvPr/>
        </p:nvSpPr>
        <p:spPr bwMode="auto">
          <a:xfrm>
            <a:off x="279400" y="2994025"/>
            <a:ext cx="4225925" cy="4714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Instruction Set Architecture (ISA)</a:t>
            </a:r>
          </a:p>
        </p:txBody>
      </p:sp>
      <p:sp>
        <p:nvSpPr>
          <p:cNvPr id="73736" name="AutoShape 7"/>
          <p:cNvSpPr>
            <a:spLocks noChangeArrowheads="1"/>
          </p:cNvSpPr>
          <p:nvPr/>
        </p:nvSpPr>
        <p:spPr bwMode="auto">
          <a:xfrm>
            <a:off x="279400" y="2590800"/>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Operating System/Virtual Machine</a:t>
            </a:r>
          </a:p>
        </p:txBody>
      </p:sp>
      <p:sp>
        <p:nvSpPr>
          <p:cNvPr id="73737" name="AutoShape 8"/>
          <p:cNvSpPr>
            <a:spLocks noChangeArrowheads="1"/>
          </p:cNvSpPr>
          <p:nvPr/>
        </p:nvSpPr>
        <p:spPr bwMode="auto">
          <a:xfrm>
            <a:off x="279400" y="3465513"/>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Microarchitecture</a:t>
            </a:r>
          </a:p>
        </p:txBody>
      </p:sp>
      <p:sp>
        <p:nvSpPr>
          <p:cNvPr id="73738" name="AutoShape 9"/>
          <p:cNvSpPr>
            <a:spLocks noChangeArrowheads="1"/>
          </p:cNvSpPr>
          <p:nvPr/>
        </p:nvSpPr>
        <p:spPr bwMode="auto">
          <a:xfrm>
            <a:off x="279400" y="4675188"/>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Devices</a:t>
            </a:r>
          </a:p>
        </p:txBody>
      </p:sp>
      <p:sp>
        <p:nvSpPr>
          <p:cNvPr id="73739" name="AutoShape 10"/>
          <p:cNvSpPr>
            <a:spLocks noChangeArrowheads="1"/>
          </p:cNvSpPr>
          <p:nvPr/>
        </p:nvSpPr>
        <p:spPr bwMode="auto">
          <a:xfrm>
            <a:off x="279400" y="2187575"/>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Programming Language</a:t>
            </a:r>
          </a:p>
        </p:txBody>
      </p:sp>
      <p:sp>
        <p:nvSpPr>
          <p:cNvPr id="73740" name="AutoShape 11"/>
          <p:cNvSpPr>
            <a:spLocks noChangeArrowheads="1"/>
          </p:cNvSpPr>
          <p:nvPr/>
        </p:nvSpPr>
        <p:spPr bwMode="auto">
          <a:xfrm>
            <a:off x="279400" y="4271963"/>
            <a:ext cx="4225925" cy="392112"/>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Circuits</a:t>
            </a:r>
          </a:p>
        </p:txBody>
      </p:sp>
      <p:sp>
        <p:nvSpPr>
          <p:cNvPr id="73741" name="AutoShape 12"/>
          <p:cNvSpPr>
            <a:spLocks noChangeArrowheads="1"/>
          </p:cNvSpPr>
          <p:nvPr/>
        </p:nvSpPr>
        <p:spPr bwMode="auto">
          <a:xfrm>
            <a:off x="279400" y="5114925"/>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ea typeface="微软雅黑" panose="020B0503020204020204" pitchFamily="34" charset="-122"/>
              </a:rPr>
              <a:t>Physics</a:t>
            </a:r>
          </a:p>
        </p:txBody>
      </p:sp>
      <p:pic>
        <p:nvPicPr>
          <p:cNvPr id="73742" name="Picture 2" descr="f01-01-9780128000564"/>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0038" y="1244600"/>
            <a:ext cx="25527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3" name="Footer Placeholder 2"/>
          <p:cNvSpPr txBox="1">
            <a:spLocks/>
          </p:cNvSpPr>
          <p:nvPr/>
        </p:nvSpPr>
        <p:spPr bwMode="auto">
          <a:xfrm>
            <a:off x="3124200" y="6324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200"/>
              <a:t>余腊生  </a:t>
            </a:r>
          </a:p>
          <a:p>
            <a:pPr algn="ctr" eaLnBrk="1" hangingPunct="1">
              <a:spcBef>
                <a:spcPct val="0"/>
              </a:spcBef>
              <a:buFontTx/>
              <a:buNone/>
            </a:pPr>
            <a:r>
              <a:rPr lang="zh-CN" altLang="en-US" sz="1200"/>
              <a:t> </a:t>
            </a:r>
            <a:r>
              <a:rPr lang="zh-CN" altLang="en-US" sz="1200">
                <a:solidFill>
                  <a:srgbClr val="FF0066"/>
                </a:solidFill>
              </a:rPr>
              <a:t>版权所有，违者必究</a:t>
            </a:r>
          </a:p>
        </p:txBody>
      </p:sp>
      <p:sp>
        <p:nvSpPr>
          <p:cNvPr id="7374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7374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056F5DD-FD50-4CEA-8DCD-E7CBF8D36F15}" type="slidenum">
              <a:rPr lang="en-US" altLang="zh-CN" sz="1200" smtClean="0"/>
              <a:pPr>
                <a:spcBef>
                  <a:spcPct val="0"/>
                </a:spcBef>
                <a:buFontTx/>
                <a:buNone/>
              </a:pPr>
              <a:t>40</a:t>
            </a:fld>
            <a:endParaRPr lang="en-US" altLang="zh-CN" sz="1200" smtClean="0"/>
          </a:p>
        </p:txBody>
      </p:sp>
      <p:sp>
        <p:nvSpPr>
          <p:cNvPr id="2" name="矩形 1"/>
          <p:cNvSpPr/>
          <p:nvPr/>
        </p:nvSpPr>
        <p:spPr bwMode="auto">
          <a:xfrm>
            <a:off x="271462" y="1762126"/>
            <a:ext cx="4222751" cy="403225"/>
          </a:xfrm>
          <a:prstGeom prst="rect">
            <a:avLst/>
          </a:prstGeom>
          <a:noFill/>
          <a:ln w="698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矩形 18"/>
          <p:cNvSpPr/>
          <p:nvPr/>
        </p:nvSpPr>
        <p:spPr bwMode="auto">
          <a:xfrm>
            <a:off x="282574" y="3058319"/>
            <a:ext cx="4222751" cy="762793"/>
          </a:xfrm>
          <a:prstGeom prst="rect">
            <a:avLst/>
          </a:prstGeom>
          <a:noFill/>
          <a:ln w="698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5380038" y="2276872"/>
            <a:ext cx="2552700" cy="1114028"/>
          </a:xfrm>
          <a:prstGeom prst="rect">
            <a:avLst/>
          </a:prstGeom>
          <a:noFill/>
          <a:ln w="698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8F010B2-E9E9-48A8-BAE8-FA7506991E71}" type="datetime1">
              <a:rPr lang="zh-CN" altLang="en-US" sz="1200" smtClean="0"/>
              <a:pPr>
                <a:spcBef>
                  <a:spcPct val="0"/>
                </a:spcBef>
                <a:buFontTx/>
                <a:buNone/>
              </a:pPr>
              <a:t>2021/9/4</a:t>
            </a:fld>
            <a:endParaRPr lang="en-US" altLang="zh-CN" sz="1200" smtClean="0"/>
          </a:p>
        </p:txBody>
      </p:sp>
      <p:sp>
        <p:nvSpPr>
          <p:cNvPr id="66563"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656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C631209-6A25-4F3B-AEF2-FBD615D00E6D}" type="slidenum">
              <a:rPr lang="en-US" altLang="zh-CN" sz="1200" smtClean="0"/>
              <a:pPr>
                <a:spcBef>
                  <a:spcPct val="0"/>
                </a:spcBef>
                <a:buFontTx/>
                <a:buNone/>
              </a:pPr>
              <a:t>41</a:t>
            </a:fld>
            <a:endParaRPr lang="en-US" altLang="zh-CN" sz="1200" smtClean="0"/>
          </a:p>
        </p:txBody>
      </p:sp>
      <p:sp>
        <p:nvSpPr>
          <p:cNvPr id="5" name="Title 1"/>
          <p:cNvSpPr txBox="1">
            <a:spLocks/>
          </p:cNvSpPr>
          <p:nvPr/>
        </p:nvSpPr>
        <p:spPr>
          <a:xfrm>
            <a:off x="539750" y="115888"/>
            <a:ext cx="7772400" cy="11430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smtClean="0"/>
              <a:t>The Power of Abstraction</a:t>
            </a:r>
            <a:endParaRPr lang="en-US" altLang="zh-CN" kern="0" dirty="0" smtClean="0"/>
          </a:p>
        </p:txBody>
      </p:sp>
      <p:sp>
        <p:nvSpPr>
          <p:cNvPr id="6" name="Content Placeholder 2"/>
          <p:cNvSpPr txBox="1">
            <a:spLocks/>
          </p:cNvSpPr>
          <p:nvPr/>
        </p:nvSpPr>
        <p:spPr>
          <a:xfrm>
            <a:off x="228600" y="996950"/>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kern="0" dirty="0" smtClean="0">
                <a:solidFill>
                  <a:srgbClr val="0000FF"/>
                </a:solidFill>
              </a:rPr>
              <a:t>Levels of transformation create abstractions</a:t>
            </a:r>
          </a:p>
          <a:p>
            <a:pPr lvl="1">
              <a:defRPr/>
            </a:pPr>
            <a:r>
              <a:rPr lang="en-US" altLang="zh-CN" sz="2100" kern="0" dirty="0" smtClean="0"/>
              <a:t>Abstraction: A higher level only needs to know about the interface to the lower level, not how the lower level is implemented</a:t>
            </a:r>
          </a:p>
          <a:p>
            <a:pPr lvl="1">
              <a:defRPr/>
            </a:pPr>
            <a:r>
              <a:rPr lang="en-US" altLang="zh-CN" sz="2100" kern="0" dirty="0" smtClean="0"/>
              <a:t>E.g., high-level language programmer does not really need to know what the ISA is and how a computer executes instructions</a:t>
            </a:r>
          </a:p>
          <a:p>
            <a:pPr lvl="1">
              <a:defRPr/>
            </a:pPr>
            <a:endParaRPr lang="en-US" altLang="zh-CN" sz="1600" kern="0" dirty="0" smtClean="0"/>
          </a:p>
          <a:p>
            <a:pPr>
              <a:defRPr/>
            </a:pPr>
            <a:r>
              <a:rPr lang="en-US" altLang="zh-CN" kern="0" dirty="0" smtClean="0">
                <a:solidFill>
                  <a:srgbClr val="0000FF"/>
                </a:solidFill>
              </a:rPr>
              <a:t>Abstraction improves productivity</a:t>
            </a:r>
          </a:p>
          <a:p>
            <a:pPr lvl="1">
              <a:defRPr/>
            </a:pPr>
            <a:r>
              <a:rPr lang="en-US" altLang="zh-CN" sz="2100" kern="0" dirty="0" smtClean="0"/>
              <a:t>No need to worry about decisions made in underlying levels</a:t>
            </a:r>
          </a:p>
          <a:p>
            <a:pPr lvl="1">
              <a:defRPr/>
            </a:pPr>
            <a:r>
              <a:rPr lang="en-US" altLang="zh-CN" sz="2100" kern="0" dirty="0" smtClean="0"/>
              <a:t>E.g., programming in Java vs. C vs. assembly vs. binary vs. by specifying control signals of each transistor every cycle</a:t>
            </a:r>
          </a:p>
          <a:p>
            <a:pPr lvl="1">
              <a:defRPr/>
            </a:pPr>
            <a:endParaRPr lang="en-US" altLang="zh-CN" sz="1600" kern="0" dirty="0" smtClean="0"/>
          </a:p>
          <a:p>
            <a:pPr>
              <a:defRPr/>
            </a:pPr>
            <a:r>
              <a:rPr lang="en-US" altLang="zh-CN" kern="0" dirty="0" smtClean="0"/>
              <a:t>Then, why would you want to know what goes on underneath or above?</a:t>
            </a:r>
          </a:p>
          <a:p>
            <a:pPr lvl="1">
              <a:defRPr/>
            </a:pPr>
            <a:endParaRPr lang="en-US" altLang="zh-CN" kern="0" dirty="0" smtClean="0"/>
          </a:p>
          <a:p>
            <a:pPr>
              <a:defRPr/>
            </a:pPr>
            <a:endParaRPr lang="en-US" altLang="zh-CN" kern="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350098C-D7CB-4412-B8D5-6CFB60E0C8A6}" type="datetime1">
              <a:rPr lang="zh-CN" altLang="en-US" sz="1200" smtClean="0"/>
              <a:pPr>
                <a:spcBef>
                  <a:spcPct val="0"/>
                </a:spcBef>
                <a:buFontTx/>
                <a:buNone/>
              </a:pPr>
              <a:t>2021/9/4</a:t>
            </a:fld>
            <a:endParaRPr lang="en-US" altLang="zh-CN" sz="1200" smtClean="0"/>
          </a:p>
        </p:txBody>
      </p:sp>
      <p:sp>
        <p:nvSpPr>
          <p:cNvPr id="67587"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75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E5054A9-B2E6-43AE-AA24-E8D93F35E440}" type="slidenum">
              <a:rPr lang="en-US" altLang="zh-CN" sz="1200" smtClean="0"/>
              <a:pPr>
                <a:spcBef>
                  <a:spcPct val="0"/>
                </a:spcBef>
                <a:buFontTx/>
                <a:buNone/>
              </a:pPr>
              <a:t>42</a:t>
            </a:fld>
            <a:endParaRPr lang="en-US" altLang="zh-CN" sz="1200" smtClean="0"/>
          </a:p>
        </p:txBody>
      </p:sp>
      <p:sp>
        <p:nvSpPr>
          <p:cNvPr id="5" name="Title 1"/>
          <p:cNvSpPr txBox="1">
            <a:spLocks/>
          </p:cNvSpPr>
          <p:nvPr/>
        </p:nvSpPr>
        <p:spPr>
          <a:xfrm>
            <a:off x="228600" y="15240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smtClean="0"/>
              <a:t>An Example: Multi-Core Systems</a:t>
            </a:r>
          </a:p>
        </p:txBody>
      </p:sp>
      <p:pic>
        <p:nvPicPr>
          <p:cNvPr id="67590" name="Content Placeholder 6" descr="barcelona-die-photo-colo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050" y="1050925"/>
            <a:ext cx="487680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9" name="TextBox 8"/>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a:solidFill>
                  <a:srgbClr val="FFFFFF"/>
                </a:solidFill>
                <a:latin typeface="Arial" panose="020B0604020202020204" pitchFamily="34" charset="0"/>
                <a:ea typeface="MS PGothic" panose="020B0600070205080204" pitchFamily="34" charset="-128"/>
                <a:cs typeface="Arial" panose="020B0604020202020204" pitchFamily="34" charset="0"/>
              </a:rPr>
              <a:t>CORE 1</a:t>
            </a:r>
          </a:p>
        </p:txBody>
      </p:sp>
      <p:sp>
        <p:nvSpPr>
          <p:cNvPr id="10" name="Rectangle 16"/>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11" name="TextBox 19"/>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FFFF"/>
                </a:solidFill>
                <a:latin typeface="Arial" panose="020B0604020202020204" pitchFamily="34" charset="0"/>
                <a:ea typeface="MS PGothic" panose="020B0600070205080204" pitchFamily="34" charset="-128"/>
                <a:cs typeface="Arial" panose="020B0604020202020204" pitchFamily="34" charset="0"/>
              </a:rPr>
              <a:t>L2 CACHE 0</a:t>
            </a:r>
          </a:p>
        </p:txBody>
      </p:sp>
      <p:sp>
        <p:nvSpPr>
          <p:cNvPr id="12" name="Rectangle 29"/>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13" name="TextBox 31"/>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FFFF"/>
                </a:solidFill>
                <a:latin typeface="Arial" panose="020B0604020202020204" pitchFamily="34" charset="0"/>
                <a:ea typeface="MS PGothic" panose="020B0600070205080204" pitchFamily="34" charset="-128"/>
                <a:cs typeface="Arial" panose="020B0604020202020204" pitchFamily="34" charset="0"/>
              </a:rPr>
              <a:t>SHARED L3 CACHE</a:t>
            </a:r>
          </a:p>
        </p:txBody>
      </p:sp>
      <p:sp>
        <p:nvSpPr>
          <p:cNvPr id="14" name="Rectangle 35"/>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15" name="TextBox 36"/>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FFFFFF"/>
                </a:solidFill>
                <a:latin typeface="Arial" panose="020B0604020202020204" pitchFamily="34" charset="0"/>
                <a:ea typeface="MS PGothic" panose="020B0600070205080204" pitchFamily="34" charset="-128"/>
                <a:cs typeface="Arial" panose="020B0604020202020204" pitchFamily="34" charset="0"/>
              </a:rPr>
              <a:t>DRAM INTERFACE</a:t>
            </a:r>
          </a:p>
        </p:txBody>
      </p:sp>
      <p:pic>
        <p:nvPicPr>
          <p:cNvPr id="67599" name="Picture 37" descr="samsung-dimm-bette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27"/>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18" name="TextBox 28"/>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a:solidFill>
                  <a:srgbClr val="FFFFFF"/>
                </a:solidFill>
                <a:latin typeface="Arial" panose="020B0604020202020204" pitchFamily="34" charset="0"/>
                <a:ea typeface="MS PGothic" panose="020B0600070205080204" pitchFamily="34" charset="-128"/>
                <a:cs typeface="Arial" panose="020B0604020202020204" pitchFamily="34" charset="0"/>
              </a:rPr>
              <a:t>CORE 0</a:t>
            </a:r>
          </a:p>
        </p:txBody>
      </p:sp>
      <p:sp>
        <p:nvSpPr>
          <p:cNvPr id="19" name="Rounded Rectangle 30"/>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20" name="TextBox 33"/>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a:solidFill>
                  <a:srgbClr val="FFFFFF"/>
                </a:solidFill>
                <a:latin typeface="Arial" panose="020B0604020202020204" pitchFamily="34" charset="0"/>
                <a:ea typeface="MS PGothic" panose="020B0600070205080204" pitchFamily="34" charset="-128"/>
                <a:cs typeface="Arial" panose="020B0604020202020204" pitchFamily="34" charset="0"/>
              </a:rPr>
              <a:t>CORE 2</a:t>
            </a:r>
          </a:p>
        </p:txBody>
      </p:sp>
      <p:sp>
        <p:nvSpPr>
          <p:cNvPr id="21" name="Rounded Rectangle 38"/>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22" name="TextBox 39"/>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200" b="1">
                <a:solidFill>
                  <a:srgbClr val="FFFFFF"/>
                </a:solidFill>
                <a:latin typeface="Arial" panose="020B0604020202020204" pitchFamily="34" charset="0"/>
                <a:ea typeface="MS PGothic" panose="020B0600070205080204" pitchFamily="34" charset="-128"/>
                <a:cs typeface="Arial" panose="020B0604020202020204" pitchFamily="34" charset="0"/>
              </a:rPr>
              <a:t>CORE 3</a:t>
            </a:r>
          </a:p>
        </p:txBody>
      </p:sp>
      <p:sp>
        <p:nvSpPr>
          <p:cNvPr id="23" name="Rectangle 40"/>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24" name="TextBox 41"/>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FFFF"/>
                </a:solidFill>
                <a:latin typeface="Arial" panose="020B0604020202020204" pitchFamily="34" charset="0"/>
                <a:ea typeface="MS PGothic" panose="020B0600070205080204" pitchFamily="34" charset="-128"/>
                <a:cs typeface="Arial" panose="020B0604020202020204" pitchFamily="34" charset="0"/>
              </a:rPr>
              <a:t>L2 CACHE 1</a:t>
            </a:r>
          </a:p>
        </p:txBody>
      </p:sp>
      <p:sp>
        <p:nvSpPr>
          <p:cNvPr id="25" name="Rectangle 42"/>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26" name="TextBox 43"/>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FFFF"/>
                </a:solidFill>
                <a:latin typeface="Arial" panose="020B0604020202020204" pitchFamily="34" charset="0"/>
                <a:ea typeface="MS PGothic" panose="020B0600070205080204" pitchFamily="34" charset="-128"/>
                <a:cs typeface="Arial" panose="020B0604020202020204" pitchFamily="34" charset="0"/>
              </a:rPr>
              <a:t>L2 CACHE 2</a:t>
            </a:r>
          </a:p>
        </p:txBody>
      </p:sp>
      <p:sp>
        <p:nvSpPr>
          <p:cNvPr id="27" name="Rectangle 44"/>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28" name="TextBox 45"/>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FFFFFF"/>
                </a:solidFill>
                <a:latin typeface="Arial" panose="020B0604020202020204" pitchFamily="34" charset="0"/>
                <a:ea typeface="MS PGothic" panose="020B0600070205080204" pitchFamily="34" charset="-128"/>
                <a:cs typeface="Arial" panose="020B0604020202020204" pitchFamily="34" charset="0"/>
              </a:rPr>
              <a:t>L2 CACHE 3</a:t>
            </a:r>
          </a:p>
        </p:txBody>
      </p:sp>
      <p:sp>
        <p:nvSpPr>
          <p:cNvPr id="29" name="Rectangle 32"/>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cxnSp>
        <p:nvCxnSpPr>
          <p:cNvPr id="67613" name="Straight Arrow Connector 48"/>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1" name="Rectangle 49"/>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32" name="TextBox 50"/>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FFFFFF"/>
                </a:solidFill>
                <a:latin typeface="Arial" panose="020B0604020202020204" pitchFamily="34" charset="0"/>
                <a:ea typeface="MS PGothic" panose="020B0600070205080204" pitchFamily="34" charset="-128"/>
                <a:cs typeface="Arial" panose="020B0604020202020204" pitchFamily="34" charset="0"/>
              </a:rPr>
              <a:t>DRAM BANKS</a:t>
            </a:r>
          </a:p>
        </p:txBody>
      </p:sp>
      <p:sp>
        <p:nvSpPr>
          <p:cNvPr id="33" name="Rectangle 51"/>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7617" name="Text Box 52"/>
          <p:cNvSpPr txBox="1">
            <a:spLocks noChangeArrowheads="1"/>
          </p:cNvSpPr>
          <p:nvPr/>
        </p:nvSpPr>
        <p:spPr bwMode="auto">
          <a:xfrm>
            <a:off x="100013" y="1092200"/>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B812F"/>
                </a:solidFill>
                <a:latin typeface="Arial" panose="020B0604020202020204" pitchFamily="34" charset="0"/>
                <a:ea typeface="MS PGothic" panose="020B0600070205080204" pitchFamily="34" charset="-128"/>
                <a:cs typeface="Arial" panose="020B0604020202020204" pitchFamily="34" charset="0"/>
              </a:rPr>
              <a:t>Multi-Core</a:t>
            </a:r>
          </a:p>
          <a:p>
            <a:pPr eaLnBrk="1" hangingPunct="1">
              <a:spcBef>
                <a:spcPct val="0"/>
              </a:spcBef>
              <a:buFontTx/>
              <a:buNone/>
            </a:pPr>
            <a:r>
              <a:rPr lang="en-US" altLang="zh-CN" sz="1800">
                <a:solidFill>
                  <a:srgbClr val="3B812F"/>
                </a:solidFill>
                <a:latin typeface="Arial" panose="020B0604020202020204" pitchFamily="34" charset="0"/>
                <a:ea typeface="MS PGothic" panose="020B0600070205080204" pitchFamily="34" charset="-128"/>
                <a:cs typeface="Arial" panose="020B0604020202020204" pitchFamily="34" charset="0"/>
              </a:rPr>
              <a:t>Chip</a:t>
            </a:r>
          </a:p>
        </p:txBody>
      </p:sp>
      <p:sp>
        <p:nvSpPr>
          <p:cNvPr id="67618" name="TextBox 58"/>
          <p:cNvSpPr txBox="1">
            <a:spLocks noChangeArrowheads="1"/>
          </p:cNvSpPr>
          <p:nvPr/>
        </p:nvSpPr>
        <p:spPr bwMode="auto">
          <a:xfrm>
            <a:off x="271463" y="6243638"/>
            <a:ext cx="823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*Die photo credit: AMD Barcelona</a:t>
            </a:r>
          </a:p>
        </p:txBody>
      </p:sp>
      <p:sp>
        <p:nvSpPr>
          <p:cNvPr id="36" name="TextBox 34"/>
          <p:cNvSpPr txBox="1"/>
          <p:nvPr/>
        </p:nvSpPr>
        <p:spPr>
          <a:xfrm>
            <a:off x="4310063" y="3311525"/>
            <a:ext cx="1417637" cy="365125"/>
          </a:xfrm>
          <a:prstGeom prst="rect">
            <a:avLst/>
          </a:prstGeom>
          <a:solidFill>
            <a:srgbClr val="C0C0C0">
              <a:alpha val="51000"/>
            </a:srgbClr>
          </a:solidFill>
        </p:spPr>
        <p:txBody>
          <a:bodyPr>
            <a:spAutoFit/>
          </a:bodyPr>
          <a:lstStyle/>
          <a:p>
            <a:pPr>
              <a:defRPr/>
            </a:pPr>
            <a:r>
              <a:rPr lang="en-US" sz="1250" b="1" dirty="0">
                <a:solidFill>
                  <a:srgbClr val="FFFFFF"/>
                </a:solidFill>
                <a:latin typeface="Arial" charset="0"/>
                <a:ea typeface="+mn-ea"/>
                <a:cs typeface="ＭＳ Ｐゴシック" charset="0"/>
              </a:rPr>
              <a:t>DRAM MEMORY CONTROLLER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43F3ACB-864E-43AD-A0D4-37D42C8F1F43}" type="datetime1">
              <a:rPr lang="zh-CN" altLang="en-US" sz="1200" smtClean="0"/>
              <a:pPr>
                <a:spcBef>
                  <a:spcPct val="0"/>
                </a:spcBef>
                <a:buFontTx/>
                <a:buNone/>
              </a:pPr>
              <a:t>2021/9/4</a:t>
            </a:fld>
            <a:endParaRPr lang="en-US" altLang="zh-CN" sz="1200" smtClean="0"/>
          </a:p>
        </p:txBody>
      </p:sp>
      <p:sp>
        <p:nvSpPr>
          <p:cNvPr id="6861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6861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0E8B5DB-1F73-4697-BCA0-75E2FA32891B}" type="slidenum">
              <a:rPr lang="en-US" altLang="zh-CN" sz="1200" smtClean="0"/>
              <a:pPr>
                <a:spcBef>
                  <a:spcPct val="0"/>
                </a:spcBef>
                <a:buFontTx/>
                <a:buNone/>
              </a:pPr>
              <a:t>43</a:t>
            </a:fld>
            <a:endParaRPr lang="en-US" altLang="zh-CN" sz="1200" smtClean="0"/>
          </a:p>
        </p:txBody>
      </p:sp>
      <p:sp>
        <p:nvSpPr>
          <p:cNvPr id="5" name="Rounded Rectangle 97"/>
          <p:cNvSpPr>
            <a:spLocks noChangeArrowheads="1"/>
          </p:cNvSpPr>
          <p:nvPr/>
        </p:nvSpPr>
        <p:spPr bwMode="auto">
          <a:xfrm>
            <a:off x="2160588" y="3714750"/>
            <a:ext cx="4530725" cy="2457450"/>
          </a:xfrm>
          <a:prstGeom prst="roundRect">
            <a:avLst>
              <a:gd name="adj" fmla="val 16667"/>
            </a:avLst>
          </a:prstGeom>
          <a:solidFill>
            <a:srgbClr val="9999FF">
              <a:alpha val="25098"/>
            </a:srgbClr>
          </a:solidFill>
          <a:ln w="9525">
            <a:solidFill>
              <a:schemeClr val="tx1"/>
            </a:solidFill>
            <a:round/>
            <a:headEnd/>
            <a:tailEnd/>
          </a:ln>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000">
              <a:solidFill>
                <a:srgbClr val="000000"/>
              </a:solidFill>
              <a:latin typeface="Arial" panose="020B0604020202020204" pitchFamily="34" charset="0"/>
              <a:ea typeface="MS PGothic" panose="020B0600070205080204" pitchFamily="34" charset="-128"/>
            </a:endParaRPr>
          </a:p>
        </p:txBody>
      </p:sp>
      <p:sp>
        <p:nvSpPr>
          <p:cNvPr id="7" name="Rectangle 2"/>
          <p:cNvSpPr txBox="1">
            <a:spLocks noChangeArrowheads="1"/>
          </p:cNvSpPr>
          <p:nvPr/>
        </p:nvSpPr>
        <p:spPr>
          <a:xfrm>
            <a:off x="228600" y="15240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kern="0" smtClean="0"/>
              <a:t>Why the Disparity in Slowdowns?</a:t>
            </a:r>
          </a:p>
        </p:txBody>
      </p:sp>
      <p:sp>
        <p:nvSpPr>
          <p:cNvPr id="8" name="Rectangle 5"/>
          <p:cNvSpPr>
            <a:spLocks noChangeArrowheads="1"/>
          </p:cNvSpPr>
          <p:nvPr/>
        </p:nvSpPr>
        <p:spPr bwMode="auto">
          <a:xfrm>
            <a:off x="27860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9" name="Text Box 6"/>
          <p:cNvSpPr txBox="1">
            <a:spLocks noChangeArrowheads="1"/>
          </p:cNvSpPr>
          <p:nvPr/>
        </p:nvSpPr>
        <p:spPr bwMode="auto">
          <a:xfrm>
            <a:off x="3117850"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CORE 1</a:t>
            </a:r>
          </a:p>
        </p:txBody>
      </p:sp>
      <p:sp>
        <p:nvSpPr>
          <p:cNvPr id="68617" name="Text Box 8"/>
          <p:cNvSpPr txBox="1">
            <a:spLocks noChangeArrowheads="1"/>
          </p:cNvSpPr>
          <p:nvPr/>
        </p:nvSpPr>
        <p:spPr bwMode="auto">
          <a:xfrm>
            <a:off x="4702175"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CORE 2</a:t>
            </a:r>
          </a:p>
        </p:txBody>
      </p:sp>
      <p:sp>
        <p:nvSpPr>
          <p:cNvPr id="68618" name="Text Box 14"/>
          <p:cNvSpPr txBox="1">
            <a:spLocks noChangeArrowheads="1"/>
          </p:cNvSpPr>
          <p:nvPr/>
        </p:nvSpPr>
        <p:spPr bwMode="auto">
          <a:xfrm>
            <a:off x="3143250" y="2425700"/>
            <a:ext cx="8921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L2 </a:t>
            </a:r>
          </a:p>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CACHE</a:t>
            </a:r>
          </a:p>
        </p:txBody>
      </p:sp>
      <p:sp>
        <p:nvSpPr>
          <p:cNvPr id="68619" name="Text Box 16"/>
          <p:cNvSpPr txBox="1">
            <a:spLocks noChangeArrowheads="1"/>
          </p:cNvSpPr>
          <p:nvPr/>
        </p:nvSpPr>
        <p:spPr bwMode="auto">
          <a:xfrm>
            <a:off x="4714875" y="2427288"/>
            <a:ext cx="8921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L2 </a:t>
            </a:r>
          </a:p>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CACHE</a:t>
            </a:r>
          </a:p>
        </p:txBody>
      </p:sp>
      <p:sp>
        <p:nvSpPr>
          <p:cNvPr id="68620" name="Line 20"/>
          <p:cNvSpPr>
            <a:spLocks noChangeShapeType="1"/>
          </p:cNvSpPr>
          <p:nvPr/>
        </p:nvSpPr>
        <p:spPr bwMode="auto">
          <a:xfrm>
            <a:off x="3573463"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1" name="Line 21"/>
          <p:cNvSpPr>
            <a:spLocks noChangeShapeType="1"/>
          </p:cNvSpPr>
          <p:nvPr/>
        </p:nvSpPr>
        <p:spPr bwMode="auto">
          <a:xfrm>
            <a:off x="5146675"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Rectangle 23"/>
          <p:cNvSpPr>
            <a:spLocks noChangeArrowheads="1"/>
          </p:cNvSpPr>
          <p:nvPr/>
        </p:nvSpPr>
        <p:spPr bwMode="auto">
          <a:xfrm>
            <a:off x="2786063" y="3829050"/>
            <a:ext cx="3168650" cy="6350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23" name="Text Box 24"/>
          <p:cNvSpPr txBox="1">
            <a:spLocks noChangeArrowheads="1"/>
          </p:cNvSpPr>
          <p:nvPr/>
        </p:nvSpPr>
        <p:spPr bwMode="auto">
          <a:xfrm>
            <a:off x="2759075" y="4002088"/>
            <a:ext cx="3195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DRAM MEMORY CONTROLLER</a:t>
            </a:r>
          </a:p>
        </p:txBody>
      </p:sp>
      <p:sp>
        <p:nvSpPr>
          <p:cNvPr id="17" name="Rectangle 61"/>
          <p:cNvSpPr>
            <a:spLocks noChangeArrowheads="1"/>
          </p:cNvSpPr>
          <p:nvPr/>
        </p:nvSpPr>
        <p:spPr bwMode="auto">
          <a:xfrm>
            <a:off x="26146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DRAM </a:t>
            </a:r>
          </a:p>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Bank 0</a:t>
            </a:r>
          </a:p>
        </p:txBody>
      </p:sp>
      <p:sp>
        <p:nvSpPr>
          <p:cNvPr id="18" name="Rectangle 62"/>
          <p:cNvSpPr>
            <a:spLocks noChangeArrowheads="1"/>
          </p:cNvSpPr>
          <p:nvPr/>
        </p:nvSpPr>
        <p:spPr bwMode="auto">
          <a:xfrm>
            <a:off x="3529013" y="5200650"/>
            <a:ext cx="7620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DRAM </a:t>
            </a:r>
          </a:p>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Bank 1</a:t>
            </a:r>
          </a:p>
        </p:txBody>
      </p:sp>
      <p:sp>
        <p:nvSpPr>
          <p:cNvPr id="19" name="Rectangle 63"/>
          <p:cNvSpPr>
            <a:spLocks noChangeArrowheads="1"/>
          </p:cNvSpPr>
          <p:nvPr/>
        </p:nvSpPr>
        <p:spPr bwMode="auto">
          <a:xfrm>
            <a:off x="44053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DRAM </a:t>
            </a:r>
          </a:p>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Bank 2</a:t>
            </a:r>
          </a:p>
        </p:txBody>
      </p:sp>
      <p:sp>
        <p:nvSpPr>
          <p:cNvPr id="68627" name="Line 40"/>
          <p:cNvSpPr>
            <a:spLocks noChangeShapeType="1"/>
          </p:cNvSpPr>
          <p:nvPr/>
        </p:nvSpPr>
        <p:spPr bwMode="auto">
          <a:xfrm>
            <a:off x="2946400" y="4867275"/>
            <a:ext cx="2771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Line 43"/>
          <p:cNvSpPr>
            <a:spLocks noChangeShapeType="1"/>
          </p:cNvSpPr>
          <p:nvPr/>
        </p:nvSpPr>
        <p:spPr bwMode="auto">
          <a:xfrm>
            <a:off x="2946400"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9" name="Line 44"/>
          <p:cNvSpPr>
            <a:spLocks noChangeShapeType="1"/>
          </p:cNvSpPr>
          <p:nvPr/>
        </p:nvSpPr>
        <p:spPr bwMode="auto">
          <a:xfrm>
            <a:off x="39258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0" name="Line 45"/>
          <p:cNvSpPr>
            <a:spLocks noChangeShapeType="1"/>
          </p:cNvSpPr>
          <p:nvPr/>
        </p:nvSpPr>
        <p:spPr bwMode="auto">
          <a:xfrm>
            <a:off x="47894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1" name="Line 48"/>
          <p:cNvSpPr>
            <a:spLocks noChangeShapeType="1"/>
          </p:cNvSpPr>
          <p:nvPr/>
        </p:nvSpPr>
        <p:spPr bwMode="auto">
          <a:xfrm flipV="1">
            <a:off x="4341813" y="4464050"/>
            <a:ext cx="0"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50"/>
          <p:cNvSpPr txBox="1">
            <a:spLocks noChangeArrowheads="1"/>
          </p:cNvSpPr>
          <p:nvPr/>
        </p:nvSpPr>
        <p:spPr bwMode="auto">
          <a:xfrm>
            <a:off x="187325" y="4365625"/>
            <a:ext cx="183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003399"/>
                </a:solidFill>
                <a:latin typeface="Arial" panose="020B0604020202020204" pitchFamily="34" charset="0"/>
                <a:ea typeface="MS PGothic" panose="020B0600070205080204" pitchFamily="34" charset="-128"/>
                <a:cs typeface="Arial" panose="020B0604020202020204" pitchFamily="34" charset="0"/>
              </a:rPr>
              <a:t>Shared DRAM</a:t>
            </a:r>
          </a:p>
          <a:p>
            <a:pPr eaLnBrk="1" hangingPunct="1">
              <a:spcBef>
                <a:spcPct val="0"/>
              </a:spcBef>
              <a:buFontTx/>
              <a:buNone/>
            </a:pPr>
            <a:r>
              <a:rPr lang="en-US" altLang="zh-CN" sz="1800">
                <a:solidFill>
                  <a:srgbClr val="003399"/>
                </a:solidFill>
                <a:latin typeface="Arial" panose="020B0604020202020204" pitchFamily="34" charset="0"/>
                <a:ea typeface="MS PGothic" panose="020B0600070205080204" pitchFamily="34" charset="-128"/>
                <a:cs typeface="Arial" panose="020B0604020202020204" pitchFamily="34" charset="0"/>
              </a:rPr>
              <a:t>Memory System</a:t>
            </a:r>
          </a:p>
        </p:txBody>
      </p:sp>
      <p:sp>
        <p:nvSpPr>
          <p:cNvPr id="68633" name="Rounded Rectangle 97"/>
          <p:cNvSpPr>
            <a:spLocks noChangeArrowheads="1"/>
          </p:cNvSpPr>
          <p:nvPr/>
        </p:nvSpPr>
        <p:spPr bwMode="auto">
          <a:xfrm>
            <a:off x="2493963" y="1143000"/>
            <a:ext cx="3760787" cy="3543300"/>
          </a:xfrm>
          <a:prstGeom prst="roundRect">
            <a:avLst>
              <a:gd name="adj" fmla="val 16667"/>
            </a:avLst>
          </a:pr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000">
              <a:solidFill>
                <a:srgbClr val="000000"/>
              </a:solidFill>
              <a:latin typeface="Arial" panose="020B0604020202020204" pitchFamily="34" charset="0"/>
              <a:ea typeface="MS PGothic" panose="020B0600070205080204" pitchFamily="34" charset="-128"/>
            </a:endParaRPr>
          </a:p>
        </p:txBody>
      </p:sp>
      <p:sp>
        <p:nvSpPr>
          <p:cNvPr id="68634" name="Text Box 52"/>
          <p:cNvSpPr txBox="1">
            <a:spLocks noChangeArrowheads="1"/>
          </p:cNvSpPr>
          <p:nvPr/>
        </p:nvSpPr>
        <p:spPr bwMode="auto">
          <a:xfrm>
            <a:off x="381000" y="1477963"/>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B812F"/>
                </a:solidFill>
                <a:latin typeface="Arial" panose="020B0604020202020204" pitchFamily="34" charset="0"/>
                <a:ea typeface="MS PGothic" panose="020B0600070205080204" pitchFamily="34" charset="-128"/>
                <a:cs typeface="Arial" panose="020B0604020202020204" pitchFamily="34" charset="0"/>
              </a:rPr>
              <a:t>Multi-Core</a:t>
            </a:r>
          </a:p>
          <a:p>
            <a:pPr eaLnBrk="1" hangingPunct="1">
              <a:spcBef>
                <a:spcPct val="0"/>
              </a:spcBef>
              <a:buFontTx/>
              <a:buNone/>
            </a:pPr>
            <a:r>
              <a:rPr lang="en-US" altLang="zh-CN" sz="1800">
                <a:solidFill>
                  <a:srgbClr val="3B812F"/>
                </a:solidFill>
                <a:latin typeface="Arial" panose="020B0604020202020204" pitchFamily="34" charset="0"/>
                <a:ea typeface="MS PGothic" panose="020B0600070205080204" pitchFamily="34" charset="-128"/>
                <a:cs typeface="Arial" panose="020B0604020202020204" pitchFamily="34" charset="0"/>
              </a:rPr>
              <a:t>Chip</a:t>
            </a:r>
          </a:p>
        </p:txBody>
      </p:sp>
      <p:sp>
        <p:nvSpPr>
          <p:cNvPr id="28" name="Line 54"/>
          <p:cNvSpPr>
            <a:spLocks noChangeShapeType="1"/>
          </p:cNvSpPr>
          <p:nvPr/>
        </p:nvSpPr>
        <p:spPr bwMode="auto">
          <a:xfrm>
            <a:off x="1230313" y="3371850"/>
            <a:ext cx="1555750" cy="633413"/>
          </a:xfrm>
          <a:prstGeom prst="line">
            <a:avLst/>
          </a:prstGeom>
          <a:noFill/>
          <a:ln w="508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 name="Text Box 55"/>
          <p:cNvSpPr txBox="1">
            <a:spLocks noChangeArrowheads="1"/>
          </p:cNvSpPr>
          <p:nvPr/>
        </p:nvSpPr>
        <p:spPr bwMode="auto">
          <a:xfrm>
            <a:off x="366713" y="3005138"/>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FF0000"/>
                </a:solidFill>
                <a:latin typeface="Arial" panose="020B0604020202020204" pitchFamily="34" charset="0"/>
                <a:ea typeface="MS PGothic" panose="020B0600070205080204" pitchFamily="34" charset="-128"/>
                <a:cs typeface="Arial" panose="020B0604020202020204" pitchFamily="34" charset="0"/>
              </a:rPr>
              <a:t>unfairness</a:t>
            </a:r>
          </a:p>
        </p:txBody>
      </p:sp>
      <p:sp>
        <p:nvSpPr>
          <p:cNvPr id="30" name="Rectangle 56"/>
          <p:cNvSpPr>
            <a:spLocks noChangeArrowheads="1"/>
          </p:cNvSpPr>
          <p:nvPr/>
        </p:nvSpPr>
        <p:spPr bwMode="auto">
          <a:xfrm>
            <a:off x="2786063" y="3829050"/>
            <a:ext cx="3168650" cy="63500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38" name="Rectangle 11"/>
          <p:cNvSpPr>
            <a:spLocks noChangeArrowheads="1"/>
          </p:cNvSpPr>
          <p:nvPr/>
        </p:nvSpPr>
        <p:spPr bwMode="auto">
          <a:xfrm>
            <a:off x="2686050" y="3376613"/>
            <a:ext cx="3465513"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39" name="Text Box 6"/>
          <p:cNvSpPr txBox="1">
            <a:spLocks noChangeArrowheads="1"/>
          </p:cNvSpPr>
          <p:nvPr/>
        </p:nvSpPr>
        <p:spPr bwMode="auto">
          <a:xfrm>
            <a:off x="3505200" y="3319463"/>
            <a:ext cx="1809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INTERCONNECT</a:t>
            </a:r>
          </a:p>
        </p:txBody>
      </p:sp>
      <p:cxnSp>
        <p:nvCxnSpPr>
          <p:cNvPr id="68640" name="Straight Arrow Connector 53"/>
          <p:cNvCxnSpPr>
            <a:cxnSpLocks noChangeShapeType="1"/>
          </p:cNvCxnSpPr>
          <p:nvPr/>
        </p:nvCxnSpPr>
        <p:spPr bwMode="auto">
          <a:xfrm rot="5400000">
            <a:off x="3466307" y="32567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41" name="Straight Arrow Connector 54"/>
          <p:cNvCxnSpPr>
            <a:cxnSpLocks noChangeShapeType="1"/>
          </p:cNvCxnSpPr>
          <p:nvPr/>
        </p:nvCxnSpPr>
        <p:spPr bwMode="auto">
          <a:xfrm rot="5400000">
            <a:off x="5052219" y="32567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42" name="Straight Arrow Connector 57"/>
          <p:cNvCxnSpPr>
            <a:cxnSpLocks noChangeShapeType="1"/>
          </p:cNvCxnSpPr>
          <p:nvPr/>
        </p:nvCxnSpPr>
        <p:spPr bwMode="auto">
          <a:xfrm rot="5400000">
            <a:off x="3458369" y="37139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43" name="Straight Arrow Connector 58"/>
          <p:cNvCxnSpPr>
            <a:cxnSpLocks noChangeShapeType="1"/>
          </p:cNvCxnSpPr>
          <p:nvPr/>
        </p:nvCxnSpPr>
        <p:spPr bwMode="auto">
          <a:xfrm rot="5400000">
            <a:off x="5053807" y="37139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7" name="Rectangle 5"/>
          <p:cNvSpPr>
            <a:spLocks noChangeArrowheads="1"/>
          </p:cNvSpPr>
          <p:nvPr/>
        </p:nvSpPr>
        <p:spPr bwMode="auto">
          <a:xfrm>
            <a:off x="43989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45" name="Rectangle 5"/>
          <p:cNvSpPr>
            <a:spLocks noChangeArrowheads="1"/>
          </p:cNvSpPr>
          <p:nvPr/>
        </p:nvSpPr>
        <p:spPr bwMode="auto">
          <a:xfrm>
            <a:off x="2801938"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46" name="Rectangle 5"/>
          <p:cNvSpPr>
            <a:spLocks noChangeArrowheads="1"/>
          </p:cNvSpPr>
          <p:nvPr/>
        </p:nvSpPr>
        <p:spPr bwMode="auto">
          <a:xfrm>
            <a:off x="4398963"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40" name="Text Box 8"/>
          <p:cNvSpPr txBox="1">
            <a:spLocks noChangeArrowheads="1"/>
          </p:cNvSpPr>
          <p:nvPr/>
        </p:nvSpPr>
        <p:spPr bwMode="auto">
          <a:xfrm>
            <a:off x="3163888" y="1485900"/>
            <a:ext cx="800100" cy="3381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Arial" panose="020B0604020202020204" pitchFamily="34" charset="0"/>
                <a:ea typeface="MS PGothic" panose="020B0600070205080204" pitchFamily="34" charset="-128"/>
                <a:cs typeface="Arial" panose="020B0604020202020204" pitchFamily="34" charset="0"/>
              </a:rPr>
              <a:t>matlab</a:t>
            </a:r>
          </a:p>
        </p:txBody>
      </p:sp>
      <p:sp>
        <p:nvSpPr>
          <p:cNvPr id="41" name="Text Box 8"/>
          <p:cNvSpPr txBox="1">
            <a:spLocks noChangeArrowheads="1"/>
          </p:cNvSpPr>
          <p:nvPr/>
        </p:nvSpPr>
        <p:spPr bwMode="auto">
          <a:xfrm>
            <a:off x="4911725" y="1468438"/>
            <a:ext cx="503238" cy="3397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Arial" panose="020B0604020202020204" pitchFamily="34" charset="0"/>
                <a:ea typeface="MS PGothic" panose="020B0600070205080204" pitchFamily="34" charset="-128"/>
                <a:cs typeface="Arial" panose="020B0604020202020204" pitchFamily="34" charset="0"/>
              </a:rPr>
              <a:t>gcc</a:t>
            </a:r>
          </a:p>
        </p:txBody>
      </p:sp>
      <p:sp>
        <p:nvSpPr>
          <p:cNvPr id="42" name="Rectangle 70"/>
          <p:cNvSpPr>
            <a:spLocks noChangeArrowheads="1"/>
          </p:cNvSpPr>
          <p:nvPr/>
        </p:nvSpPr>
        <p:spPr bwMode="auto">
          <a:xfrm>
            <a:off x="5334000"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DRAM </a:t>
            </a:r>
          </a:p>
          <a:p>
            <a:pPr algn="ctr" eaLnBrk="1" hangingPunct="1">
              <a:buFontTx/>
              <a:buNone/>
            </a:pPr>
            <a:r>
              <a:rPr lang="en-US" altLang="zh-CN" sz="1800">
                <a:solidFill>
                  <a:srgbClr val="000000"/>
                </a:solidFill>
                <a:latin typeface="Arial" panose="020B0604020202020204" pitchFamily="34" charset="0"/>
                <a:ea typeface="MS PGothic" panose="020B0600070205080204" pitchFamily="34" charset="-128"/>
              </a:rPr>
              <a:t>Bank 3</a:t>
            </a:r>
          </a:p>
        </p:txBody>
      </p:sp>
      <p:sp>
        <p:nvSpPr>
          <p:cNvPr id="68650" name="Line 45"/>
          <p:cNvSpPr>
            <a:spLocks noChangeShapeType="1"/>
          </p:cNvSpPr>
          <p:nvPr/>
        </p:nvSpPr>
        <p:spPr bwMode="auto">
          <a:xfrm>
            <a:off x="5718175"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4" name="Group 107"/>
          <p:cNvGrpSpPr>
            <a:grpSpLocks/>
          </p:cNvGrpSpPr>
          <p:nvPr/>
        </p:nvGrpSpPr>
        <p:grpSpPr bwMode="auto">
          <a:xfrm>
            <a:off x="3505200" y="1257300"/>
            <a:ext cx="176213" cy="779463"/>
            <a:chOff x="536864" y="1524322"/>
            <a:chExt cx="176645" cy="778674"/>
          </a:xfrm>
        </p:grpSpPr>
        <p:sp>
          <p:nvSpPr>
            <p:cNvPr id="68674" name="Rectangle 10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5" name="Rectangle 10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6" name="Rectangle 10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7" name="Rectangle 10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sp>
        <p:nvSpPr>
          <p:cNvPr id="49" name="Rectangle 106"/>
          <p:cNvSpPr>
            <a:spLocks noChangeArrowheads="1"/>
          </p:cNvSpPr>
          <p:nvPr/>
        </p:nvSpPr>
        <p:spPr bwMode="auto">
          <a:xfrm>
            <a:off x="5057775" y="1817688"/>
            <a:ext cx="177800" cy="169862"/>
          </a:xfrm>
          <a:prstGeom prst="rect">
            <a:avLst/>
          </a:prstGeom>
          <a:solidFill>
            <a:srgbClr val="FF0000"/>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nvGrpSpPr>
          <p:cNvPr id="50" name="Group 119"/>
          <p:cNvGrpSpPr>
            <a:grpSpLocks/>
          </p:cNvGrpSpPr>
          <p:nvPr/>
        </p:nvGrpSpPr>
        <p:grpSpPr bwMode="auto">
          <a:xfrm>
            <a:off x="3702050" y="1255713"/>
            <a:ext cx="176213" cy="777875"/>
            <a:chOff x="536864" y="1524322"/>
            <a:chExt cx="176645" cy="778674"/>
          </a:xfrm>
        </p:grpSpPr>
        <p:sp>
          <p:nvSpPr>
            <p:cNvPr id="68670" name="Rectangle 12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1" name="Rectangle 12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2" name="Rectangle 12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73" name="Rectangle 12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grpSp>
        <p:nvGrpSpPr>
          <p:cNvPr id="55" name="Group 124"/>
          <p:cNvGrpSpPr>
            <a:grpSpLocks/>
          </p:cNvGrpSpPr>
          <p:nvPr/>
        </p:nvGrpSpPr>
        <p:grpSpPr bwMode="auto">
          <a:xfrm>
            <a:off x="3906838" y="1262063"/>
            <a:ext cx="176212" cy="779462"/>
            <a:chOff x="536864" y="1524322"/>
            <a:chExt cx="176645" cy="778674"/>
          </a:xfrm>
        </p:grpSpPr>
        <p:sp>
          <p:nvSpPr>
            <p:cNvPr id="68666" name="Rectangle 125"/>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7" name="Rectangle 126"/>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8" name="Rectangle 127"/>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9" name="Rectangle 128"/>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grpSp>
        <p:nvGrpSpPr>
          <p:cNvPr id="60" name="Group 129"/>
          <p:cNvGrpSpPr>
            <a:grpSpLocks/>
          </p:cNvGrpSpPr>
          <p:nvPr/>
        </p:nvGrpSpPr>
        <p:grpSpPr bwMode="auto">
          <a:xfrm>
            <a:off x="3303588" y="1262063"/>
            <a:ext cx="176212" cy="779462"/>
            <a:chOff x="536864" y="1524322"/>
            <a:chExt cx="176645" cy="778674"/>
          </a:xfrm>
        </p:grpSpPr>
        <p:sp>
          <p:nvSpPr>
            <p:cNvPr id="68662" name="Rectangle 13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3" name="Rectangle 13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4" name="Rectangle 13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5" name="Rectangle 13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grpSp>
        <p:nvGrpSpPr>
          <p:cNvPr id="65" name="Group 124"/>
          <p:cNvGrpSpPr>
            <a:grpSpLocks/>
          </p:cNvGrpSpPr>
          <p:nvPr/>
        </p:nvGrpSpPr>
        <p:grpSpPr bwMode="auto">
          <a:xfrm>
            <a:off x="4111625" y="1262063"/>
            <a:ext cx="176213" cy="779462"/>
            <a:chOff x="536864" y="1524322"/>
            <a:chExt cx="176645" cy="778674"/>
          </a:xfrm>
        </p:grpSpPr>
        <p:sp>
          <p:nvSpPr>
            <p:cNvPr id="68658" name="Rectangle 7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59" name="Rectangle 7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0" name="Rectangle 7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sp>
          <p:nvSpPr>
            <p:cNvPr id="68661" name="Rectangle 7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solidFill>
                  <a:srgbClr val="000000"/>
                </a:solidFill>
                <a:latin typeface="Arial" panose="020B0604020202020204" pitchFamily="34" charset="0"/>
                <a:ea typeface="MS PGothic" panose="020B0600070205080204" pitchFamily="34" charset="-128"/>
              </a:endParaRPr>
            </a:p>
          </p:txBody>
        </p:sp>
      </p:grpSp>
      <p:sp>
        <p:nvSpPr>
          <p:cNvPr id="70" name="矩形 69"/>
          <p:cNvSpPr>
            <a:spLocks noChangeArrowheads="1"/>
          </p:cNvSpPr>
          <p:nvPr/>
        </p:nvSpPr>
        <p:spPr bwMode="auto">
          <a:xfrm>
            <a:off x="6145213" y="1289050"/>
            <a:ext cx="29384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a:spcBef>
                <a:spcPct val="0"/>
              </a:spcBef>
              <a:buFontTx/>
              <a:buNone/>
            </a:pPr>
            <a:r>
              <a:rPr lang="en-US" altLang="zh-CN" sz="1800"/>
              <a:t>to </a:t>
            </a:r>
            <a:r>
              <a:rPr lang="en-US" altLang="zh-CN" sz="1800">
                <a:solidFill>
                  <a:srgbClr val="0000FF"/>
                </a:solidFill>
              </a:rPr>
              <a:t>understand how a processor works underneath the software layer </a:t>
            </a:r>
            <a:r>
              <a:rPr lang="en-US" altLang="zh-CN" sz="1800"/>
              <a:t>and </a:t>
            </a:r>
            <a:r>
              <a:rPr lang="en-US" altLang="zh-CN" sz="1800">
                <a:solidFill>
                  <a:srgbClr val="FF0000"/>
                </a:solidFill>
              </a:rPr>
              <a:t>how decisions made in hardware affect the software or programmer</a:t>
            </a:r>
          </a:p>
          <a:p>
            <a:pPr>
              <a:spcBef>
                <a:spcPct val="0"/>
              </a:spcBef>
              <a:buFontTx/>
              <a:buNone/>
            </a:pPr>
            <a:endParaRPr lang="en-US" altLang="zh-CN" sz="1800">
              <a:solidFill>
                <a:srgbClr val="FF0000"/>
              </a:solidFill>
            </a:endParaRPr>
          </a:p>
          <a:p>
            <a:pPr lvl="1">
              <a:spcBef>
                <a:spcPct val="0"/>
              </a:spcBef>
              <a:buFontTx/>
              <a:buNone/>
            </a:pPr>
            <a:r>
              <a:rPr lang="en-US" altLang="zh-CN" sz="1800"/>
              <a:t>Then to enable you to be comfortable in </a:t>
            </a:r>
            <a:r>
              <a:rPr lang="en-US" altLang="zh-CN" sz="1800">
                <a:solidFill>
                  <a:srgbClr val="0000FF"/>
                </a:solidFill>
              </a:rPr>
              <a:t>making design and optimization decisions that cross the boundaries of different layers and system components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mph" presetSubtype="2" fill="hold" nodeType="clickEffect">
                                  <p:stCondLst>
                                    <p:cond delay="0"/>
                                  </p:stCondLst>
                                  <p:childTnLst>
                                    <p:animClr clrSpc="rgb" dir="cw">
                                      <p:cBhvr>
                                        <p:cTn id="15" dur="500" fill="hold"/>
                                        <p:tgtEl>
                                          <p:spTgt spid="8"/>
                                        </p:tgtEl>
                                        <p:attrNameLst>
                                          <p:attrName>fillcolor</p:attrName>
                                        </p:attrNameLst>
                                      </p:cBhvr>
                                      <p:to>
                                        <a:srgbClr val="0000FF"/>
                                      </p:to>
                                    </p:animClr>
                                    <p:set>
                                      <p:cBhvr>
                                        <p:cTn id="16" dur="500" fill="hold"/>
                                        <p:tgtEl>
                                          <p:spTgt spid="8"/>
                                        </p:tgtEl>
                                        <p:attrNameLst>
                                          <p:attrName>fill.type</p:attrName>
                                        </p:attrNameLst>
                                      </p:cBhvr>
                                      <p:to>
                                        <p:strVal val="solid"/>
                                      </p:to>
                                    </p:set>
                                    <p:set>
                                      <p:cBhvr>
                                        <p:cTn id="17" dur="500" fill="hold"/>
                                        <p:tgtEl>
                                          <p:spTgt spid="8"/>
                                        </p:tgtEl>
                                        <p:attrNameLst>
                                          <p:attrName>fill.on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linds(horizontal)">
                                      <p:cBhvr>
                                        <p:cTn id="25" dur="500"/>
                                        <p:tgtEl>
                                          <p:spTgt spid="41"/>
                                        </p:tgtEl>
                                      </p:cBhvr>
                                    </p:animEffect>
                                  </p:childTnLst>
                                </p:cTn>
                              </p:par>
                              <p:par>
                                <p:cTn id="26" presetID="1" presetClass="emph" presetSubtype="2" fill="hold" nodeType="withEffect">
                                  <p:stCondLst>
                                    <p:cond delay="0"/>
                                  </p:stCondLst>
                                  <p:childTnLst>
                                    <p:animClr clrSpc="rgb" dir="cw">
                                      <p:cBhvr>
                                        <p:cTn id="27" dur="500" fill="hold"/>
                                        <p:tgtEl>
                                          <p:spTgt spid="37"/>
                                        </p:tgtEl>
                                        <p:attrNameLst>
                                          <p:attrName>fillcolor</p:attrName>
                                        </p:attrNameLst>
                                      </p:cBhvr>
                                      <p:to>
                                        <a:srgbClr val="FF0000"/>
                                      </p:to>
                                    </p:animClr>
                                    <p:set>
                                      <p:cBhvr>
                                        <p:cTn id="28" dur="500" fill="hold"/>
                                        <p:tgtEl>
                                          <p:spTgt spid="37"/>
                                        </p:tgtEl>
                                        <p:attrNameLst>
                                          <p:attrName>fill.type</p:attrName>
                                        </p:attrNameLst>
                                      </p:cBhvr>
                                      <p:to>
                                        <p:strVal val="solid"/>
                                      </p:to>
                                    </p:set>
                                    <p:set>
                                      <p:cBhvr>
                                        <p:cTn id="29" dur="500" fill="hold"/>
                                        <p:tgtEl>
                                          <p:spTgt spid="37"/>
                                        </p:tgtEl>
                                        <p:attrNameLst>
                                          <p:attrName>fill.on</p:attrName>
                                        </p:attrNameLst>
                                      </p:cBhvr>
                                      <p:to>
                                        <p:strVal val="tru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1.94444E-6 3.7037E-6 L -1.94444E-6 0.36597 " pathEditMode="relative" rAng="0" ptsTypes="AA">
                                      <p:cBhvr>
                                        <p:cTn id="35" dur="1000" fill="hold"/>
                                        <p:tgtEl>
                                          <p:spTgt spid="44"/>
                                        </p:tgtEl>
                                        <p:attrNameLst>
                                          <p:attrName>ppt_x</p:attrName>
                                          <p:attrName>ppt_y</p:attrName>
                                        </p:attrNameLst>
                                      </p:cBhvr>
                                      <p:rCtr x="0" y="18300"/>
                                    </p:animMotion>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0 0  L 0 0.33333  E" pathEditMode="relative" ptsTypes="">
                                      <p:cBhvr>
                                        <p:cTn id="40" dur="1000" fill="hold"/>
                                        <p:tgtEl>
                                          <p:spTgt spid="49"/>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500" fill="hold"/>
                                        <p:tgtEl>
                                          <p:spTgt spid="18"/>
                                        </p:tgtEl>
                                        <p:attrNameLst>
                                          <p:attrName>fillcolor</p:attrName>
                                        </p:attrNameLst>
                                      </p:cBhvr>
                                      <p:to>
                                        <a:srgbClr val="0000FF"/>
                                      </p:to>
                                    </p:animClr>
                                    <p:set>
                                      <p:cBhvr>
                                        <p:cTn id="45" dur="500" fill="hold"/>
                                        <p:tgtEl>
                                          <p:spTgt spid="18"/>
                                        </p:tgtEl>
                                        <p:attrNameLst>
                                          <p:attrName>fill.type</p:attrName>
                                        </p:attrNameLst>
                                      </p:cBhvr>
                                      <p:to>
                                        <p:strVal val="solid"/>
                                      </p:to>
                                    </p:set>
                                    <p:set>
                                      <p:cBhvr>
                                        <p:cTn id="46" dur="500" fill="hold"/>
                                        <p:tgtEl>
                                          <p:spTgt spid="18"/>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17"/>
                                        </p:tgtEl>
                                        <p:attrNameLst>
                                          <p:attrName>fillcolor</p:attrName>
                                        </p:attrNameLst>
                                      </p:cBhvr>
                                      <p:to>
                                        <a:srgbClr val="0000FF"/>
                                      </p:to>
                                    </p:animClr>
                                    <p:set>
                                      <p:cBhvr>
                                        <p:cTn id="49" dur="500" fill="hold"/>
                                        <p:tgtEl>
                                          <p:spTgt spid="17"/>
                                        </p:tgtEl>
                                        <p:attrNameLst>
                                          <p:attrName>fill.type</p:attrName>
                                        </p:attrNameLst>
                                      </p:cBhvr>
                                      <p:to>
                                        <p:strVal val="solid"/>
                                      </p:to>
                                    </p:set>
                                    <p:set>
                                      <p:cBhvr>
                                        <p:cTn id="50" dur="500" fill="hold"/>
                                        <p:tgtEl>
                                          <p:spTgt spid="17"/>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19"/>
                                        </p:tgtEl>
                                        <p:attrNameLst>
                                          <p:attrName>fillcolor</p:attrName>
                                        </p:attrNameLst>
                                      </p:cBhvr>
                                      <p:to>
                                        <a:srgbClr val="0000FF"/>
                                      </p:to>
                                    </p:animClr>
                                    <p:set>
                                      <p:cBhvr>
                                        <p:cTn id="53" dur="500" fill="hold"/>
                                        <p:tgtEl>
                                          <p:spTgt spid="19"/>
                                        </p:tgtEl>
                                        <p:attrNameLst>
                                          <p:attrName>fill.type</p:attrName>
                                        </p:attrNameLst>
                                      </p:cBhvr>
                                      <p:to>
                                        <p:strVal val="solid"/>
                                      </p:to>
                                    </p:set>
                                    <p:set>
                                      <p:cBhvr>
                                        <p:cTn id="54" dur="500" fill="hold"/>
                                        <p:tgtEl>
                                          <p:spTgt spid="19"/>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42"/>
                                        </p:tgtEl>
                                        <p:attrNameLst>
                                          <p:attrName>fillcolor</p:attrName>
                                        </p:attrNameLst>
                                      </p:cBhvr>
                                      <p:to>
                                        <a:srgbClr val="0000FF"/>
                                      </p:to>
                                    </p:animClr>
                                    <p:set>
                                      <p:cBhvr>
                                        <p:cTn id="57" dur="500" fill="hold"/>
                                        <p:tgtEl>
                                          <p:spTgt spid="42"/>
                                        </p:tgtEl>
                                        <p:attrNameLst>
                                          <p:attrName>fill.type</p:attrName>
                                        </p:attrNameLst>
                                      </p:cBhvr>
                                      <p:to>
                                        <p:strVal val="solid"/>
                                      </p:to>
                                    </p:set>
                                    <p:set>
                                      <p:cBhvr>
                                        <p:cTn id="58" dur="500" fill="hold"/>
                                        <p:tgtEl>
                                          <p:spTgt spid="42"/>
                                        </p:tgtEl>
                                        <p:attrNameLst>
                                          <p:attrName>fill.on</p:attrName>
                                        </p:attrNameLst>
                                      </p:cBhvr>
                                      <p:to>
                                        <p:strVal val="true"/>
                                      </p:to>
                                    </p:set>
                                  </p:childTnLst>
                                </p:cTn>
                              </p:par>
                              <p:par>
                                <p:cTn id="59" presetID="3" presetClass="exit" presetSubtype="10" fill="hold" nodeType="withEffect">
                                  <p:stCondLst>
                                    <p:cond delay="0"/>
                                  </p:stCondLst>
                                  <p:childTnLst>
                                    <p:animEffect transition="out" filter="blinds(horizontal)">
                                      <p:cBhvr>
                                        <p:cTn id="60" dur="500"/>
                                        <p:tgtEl>
                                          <p:spTgt spid="44"/>
                                        </p:tgtEl>
                                      </p:cBhvr>
                                    </p:animEffect>
                                    <p:set>
                                      <p:cBhvr>
                                        <p:cTn id="61" dur="1" fill="hold">
                                          <p:stCondLst>
                                            <p:cond delay="499"/>
                                          </p:stCondLst>
                                        </p:cTn>
                                        <p:tgtEl>
                                          <p:spTgt spid="44"/>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par>
                                <p:cTn id="64" presetID="42" presetClass="path" presetSubtype="0" accel="50000" decel="50000" fill="hold" nodeType="withEffect">
                                  <p:stCondLst>
                                    <p:cond delay="0"/>
                                  </p:stCondLst>
                                  <p:childTnLst>
                                    <p:animMotion origin="layout" path="M -1.94444E-6 3.7037E-6 L -1.94444E-6 0.36597 " pathEditMode="relative" rAng="0" ptsTypes="AA">
                                      <p:cBhvr>
                                        <p:cTn id="65" dur="1000" fill="hold"/>
                                        <p:tgtEl>
                                          <p:spTgt spid="50"/>
                                        </p:tgtEl>
                                        <p:attrNameLst>
                                          <p:attrName>ppt_x</p:attrName>
                                          <p:attrName>ppt_y</p:attrName>
                                        </p:attrNameLst>
                                      </p:cBhvr>
                                      <p:rCtr x="0" y="18300"/>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mph" presetSubtype="2" fill="hold" nodeType="clickEffect">
                                  <p:stCondLst>
                                    <p:cond delay="0"/>
                                  </p:stCondLst>
                                  <p:childTnLst>
                                    <p:animClr clrSpc="rgb" dir="cw">
                                      <p:cBhvr>
                                        <p:cTn id="69" dur="500" fill="hold"/>
                                        <p:tgtEl>
                                          <p:spTgt spid="17"/>
                                        </p:tgtEl>
                                        <p:attrNameLst>
                                          <p:attrName>fillcolor</p:attrName>
                                        </p:attrNameLst>
                                      </p:cBhvr>
                                      <p:to>
                                        <a:schemeClr val="bg1"/>
                                      </p:to>
                                    </p:animClr>
                                    <p:set>
                                      <p:cBhvr>
                                        <p:cTn id="70" dur="500" fill="hold"/>
                                        <p:tgtEl>
                                          <p:spTgt spid="17"/>
                                        </p:tgtEl>
                                        <p:attrNameLst>
                                          <p:attrName>fill.type</p:attrName>
                                        </p:attrNameLst>
                                      </p:cBhvr>
                                      <p:to>
                                        <p:strVal val="solid"/>
                                      </p:to>
                                    </p:set>
                                    <p:set>
                                      <p:cBhvr>
                                        <p:cTn id="71" dur="500" fill="hold"/>
                                        <p:tgtEl>
                                          <p:spTgt spid="17"/>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18"/>
                                        </p:tgtEl>
                                        <p:attrNameLst>
                                          <p:attrName>fillcolor</p:attrName>
                                        </p:attrNameLst>
                                      </p:cBhvr>
                                      <p:to>
                                        <a:schemeClr val="bg1"/>
                                      </p:to>
                                    </p:animClr>
                                    <p:set>
                                      <p:cBhvr>
                                        <p:cTn id="74" dur="500" fill="hold"/>
                                        <p:tgtEl>
                                          <p:spTgt spid="18"/>
                                        </p:tgtEl>
                                        <p:attrNameLst>
                                          <p:attrName>fill.type</p:attrName>
                                        </p:attrNameLst>
                                      </p:cBhvr>
                                      <p:to>
                                        <p:strVal val="solid"/>
                                      </p:to>
                                    </p:set>
                                    <p:set>
                                      <p:cBhvr>
                                        <p:cTn id="75" dur="500" fill="hold"/>
                                        <p:tgtEl>
                                          <p:spTgt spid="18"/>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19"/>
                                        </p:tgtEl>
                                        <p:attrNameLst>
                                          <p:attrName>fillcolor</p:attrName>
                                        </p:attrNameLst>
                                      </p:cBhvr>
                                      <p:to>
                                        <a:schemeClr val="bg1"/>
                                      </p:to>
                                    </p:animClr>
                                    <p:set>
                                      <p:cBhvr>
                                        <p:cTn id="78" dur="500" fill="hold"/>
                                        <p:tgtEl>
                                          <p:spTgt spid="19"/>
                                        </p:tgtEl>
                                        <p:attrNameLst>
                                          <p:attrName>fill.type</p:attrName>
                                        </p:attrNameLst>
                                      </p:cBhvr>
                                      <p:to>
                                        <p:strVal val="solid"/>
                                      </p:to>
                                    </p:set>
                                    <p:set>
                                      <p:cBhvr>
                                        <p:cTn id="79" dur="500" fill="hold"/>
                                        <p:tgtEl>
                                          <p:spTgt spid="19"/>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500" fill="hold"/>
                                        <p:tgtEl>
                                          <p:spTgt spid="42"/>
                                        </p:tgtEl>
                                        <p:attrNameLst>
                                          <p:attrName>fillcolor</p:attrName>
                                        </p:attrNameLst>
                                      </p:cBhvr>
                                      <p:to>
                                        <a:schemeClr val="bg1"/>
                                      </p:to>
                                    </p:animClr>
                                    <p:set>
                                      <p:cBhvr>
                                        <p:cTn id="82" dur="500" fill="hold"/>
                                        <p:tgtEl>
                                          <p:spTgt spid="42"/>
                                        </p:tgtEl>
                                        <p:attrNameLst>
                                          <p:attrName>fill.type</p:attrName>
                                        </p:attrNameLst>
                                      </p:cBhvr>
                                      <p:to>
                                        <p:strVal val="solid"/>
                                      </p:to>
                                    </p:set>
                                    <p:set>
                                      <p:cBhvr>
                                        <p:cTn id="83" dur="500" fill="hold"/>
                                        <p:tgtEl>
                                          <p:spTgt spid="42"/>
                                        </p:tgtEl>
                                        <p:attrNameLst>
                                          <p:attrName>fill.on</p:attrName>
                                        </p:attrNameLst>
                                      </p:cBhvr>
                                      <p:to>
                                        <p:strVal val="tru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xit" presetSubtype="10" fill="hold" nodeType="clickEffect">
                                  <p:stCondLst>
                                    <p:cond delay="0"/>
                                  </p:stCondLst>
                                  <p:childTnLst>
                                    <p:animEffect transition="out" filter="blinds(horizontal)">
                                      <p:cBhvr>
                                        <p:cTn id="87" dur="500"/>
                                        <p:tgtEl>
                                          <p:spTgt spid="50"/>
                                        </p:tgtEl>
                                      </p:cBhvr>
                                    </p:animEffect>
                                    <p:set>
                                      <p:cBhvr>
                                        <p:cTn id="88" dur="1" fill="hold">
                                          <p:stCondLst>
                                            <p:cond delay="499"/>
                                          </p:stCondLst>
                                        </p:cTn>
                                        <p:tgtEl>
                                          <p:spTgt spid="50"/>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7"/>
                                        </p:tgtEl>
                                        <p:attrNameLst>
                                          <p:attrName>fillcolor</p:attrName>
                                        </p:attrNameLst>
                                      </p:cBhvr>
                                      <p:to>
                                        <a:srgbClr val="0000FF"/>
                                      </p:to>
                                    </p:animClr>
                                    <p:set>
                                      <p:cBhvr>
                                        <p:cTn id="91" dur="500" fill="hold"/>
                                        <p:tgtEl>
                                          <p:spTgt spid="17"/>
                                        </p:tgtEl>
                                        <p:attrNameLst>
                                          <p:attrName>fill.type</p:attrName>
                                        </p:attrNameLst>
                                      </p:cBhvr>
                                      <p:to>
                                        <p:strVal val="solid"/>
                                      </p:to>
                                    </p:set>
                                    <p:set>
                                      <p:cBhvr>
                                        <p:cTn id="92" dur="500" fill="hold"/>
                                        <p:tgtEl>
                                          <p:spTgt spid="17"/>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500" fill="hold"/>
                                        <p:tgtEl>
                                          <p:spTgt spid="18"/>
                                        </p:tgtEl>
                                        <p:attrNameLst>
                                          <p:attrName>fillcolor</p:attrName>
                                        </p:attrNameLst>
                                      </p:cBhvr>
                                      <p:to>
                                        <a:srgbClr val="0000FF"/>
                                      </p:to>
                                    </p:animClr>
                                    <p:set>
                                      <p:cBhvr>
                                        <p:cTn id="95" dur="500" fill="hold"/>
                                        <p:tgtEl>
                                          <p:spTgt spid="18"/>
                                        </p:tgtEl>
                                        <p:attrNameLst>
                                          <p:attrName>fill.type</p:attrName>
                                        </p:attrNameLst>
                                      </p:cBhvr>
                                      <p:to>
                                        <p:strVal val="solid"/>
                                      </p:to>
                                    </p:set>
                                    <p:set>
                                      <p:cBhvr>
                                        <p:cTn id="96" dur="500" fill="hold"/>
                                        <p:tgtEl>
                                          <p:spTgt spid="18"/>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19"/>
                                        </p:tgtEl>
                                        <p:attrNameLst>
                                          <p:attrName>fillcolor</p:attrName>
                                        </p:attrNameLst>
                                      </p:cBhvr>
                                      <p:to>
                                        <a:srgbClr val="0000FF"/>
                                      </p:to>
                                    </p:animClr>
                                    <p:set>
                                      <p:cBhvr>
                                        <p:cTn id="99" dur="500" fill="hold"/>
                                        <p:tgtEl>
                                          <p:spTgt spid="19"/>
                                        </p:tgtEl>
                                        <p:attrNameLst>
                                          <p:attrName>fill.type</p:attrName>
                                        </p:attrNameLst>
                                      </p:cBhvr>
                                      <p:to>
                                        <p:strVal val="solid"/>
                                      </p:to>
                                    </p:set>
                                    <p:set>
                                      <p:cBhvr>
                                        <p:cTn id="100" dur="500" fill="hold"/>
                                        <p:tgtEl>
                                          <p:spTgt spid="19"/>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42"/>
                                        </p:tgtEl>
                                        <p:attrNameLst>
                                          <p:attrName>fillcolor</p:attrName>
                                        </p:attrNameLst>
                                      </p:cBhvr>
                                      <p:to>
                                        <a:srgbClr val="0000FF"/>
                                      </p:to>
                                    </p:animClr>
                                    <p:set>
                                      <p:cBhvr>
                                        <p:cTn id="103" dur="500" fill="hold"/>
                                        <p:tgtEl>
                                          <p:spTgt spid="42"/>
                                        </p:tgtEl>
                                        <p:attrNameLst>
                                          <p:attrName>fill.type</p:attrName>
                                        </p:attrNameLst>
                                      </p:cBhvr>
                                      <p:to>
                                        <p:strVal val="solid"/>
                                      </p:to>
                                    </p:set>
                                    <p:set>
                                      <p:cBhvr>
                                        <p:cTn id="104" dur="500" fill="hold"/>
                                        <p:tgtEl>
                                          <p:spTgt spid="42"/>
                                        </p:tgtEl>
                                        <p:attrNameLst>
                                          <p:attrName>fill.on</p:attrName>
                                        </p:attrNameLst>
                                      </p:cBhvr>
                                      <p:to>
                                        <p:strVal val="true"/>
                                      </p:to>
                                    </p:set>
                                  </p:childTnLst>
                                </p:cTn>
                              </p:par>
                              <p:par>
                                <p:cTn id="105" presetID="1"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1.94444E-6 3.7037E-6 L -1.94444E-6 0.36597 " pathEditMode="relative" rAng="0" ptsTypes="AA">
                                      <p:cBhvr>
                                        <p:cTn id="108" dur="1000" fill="hold"/>
                                        <p:tgtEl>
                                          <p:spTgt spid="55"/>
                                        </p:tgtEl>
                                        <p:attrNameLst>
                                          <p:attrName>ppt_x</p:attrName>
                                          <p:attrName>ppt_y</p:attrName>
                                        </p:attrNameLst>
                                      </p:cBhvr>
                                      <p:rCtr x="0" y="18300"/>
                                    </p:animMotion>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mph" presetSubtype="2" fill="hold" nodeType="clickEffect">
                                  <p:stCondLst>
                                    <p:cond delay="0"/>
                                  </p:stCondLst>
                                  <p:childTnLst>
                                    <p:animClr clrSpc="rgb" dir="cw">
                                      <p:cBhvr>
                                        <p:cTn id="112" dur="500" fill="hold"/>
                                        <p:tgtEl>
                                          <p:spTgt spid="17"/>
                                        </p:tgtEl>
                                        <p:attrNameLst>
                                          <p:attrName>fillcolor</p:attrName>
                                        </p:attrNameLst>
                                      </p:cBhvr>
                                      <p:to>
                                        <a:schemeClr val="bg1"/>
                                      </p:to>
                                    </p:animClr>
                                    <p:set>
                                      <p:cBhvr>
                                        <p:cTn id="113" dur="500" fill="hold"/>
                                        <p:tgtEl>
                                          <p:spTgt spid="17"/>
                                        </p:tgtEl>
                                        <p:attrNameLst>
                                          <p:attrName>fill.type</p:attrName>
                                        </p:attrNameLst>
                                      </p:cBhvr>
                                      <p:to>
                                        <p:strVal val="solid"/>
                                      </p:to>
                                    </p:set>
                                    <p:set>
                                      <p:cBhvr>
                                        <p:cTn id="114" dur="500" fill="hold"/>
                                        <p:tgtEl>
                                          <p:spTgt spid="17"/>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500" fill="hold"/>
                                        <p:tgtEl>
                                          <p:spTgt spid="18"/>
                                        </p:tgtEl>
                                        <p:attrNameLst>
                                          <p:attrName>fillcolor</p:attrName>
                                        </p:attrNameLst>
                                      </p:cBhvr>
                                      <p:to>
                                        <a:schemeClr val="bg1"/>
                                      </p:to>
                                    </p:animClr>
                                    <p:set>
                                      <p:cBhvr>
                                        <p:cTn id="117" dur="500" fill="hold"/>
                                        <p:tgtEl>
                                          <p:spTgt spid="18"/>
                                        </p:tgtEl>
                                        <p:attrNameLst>
                                          <p:attrName>fill.type</p:attrName>
                                        </p:attrNameLst>
                                      </p:cBhvr>
                                      <p:to>
                                        <p:strVal val="solid"/>
                                      </p:to>
                                    </p:set>
                                    <p:set>
                                      <p:cBhvr>
                                        <p:cTn id="118" dur="500" fill="hold"/>
                                        <p:tgtEl>
                                          <p:spTgt spid="18"/>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500" fill="hold"/>
                                        <p:tgtEl>
                                          <p:spTgt spid="19"/>
                                        </p:tgtEl>
                                        <p:attrNameLst>
                                          <p:attrName>fillcolor</p:attrName>
                                        </p:attrNameLst>
                                      </p:cBhvr>
                                      <p:to>
                                        <a:schemeClr val="bg1"/>
                                      </p:to>
                                    </p:animClr>
                                    <p:set>
                                      <p:cBhvr>
                                        <p:cTn id="121" dur="500" fill="hold"/>
                                        <p:tgtEl>
                                          <p:spTgt spid="19"/>
                                        </p:tgtEl>
                                        <p:attrNameLst>
                                          <p:attrName>fill.type</p:attrName>
                                        </p:attrNameLst>
                                      </p:cBhvr>
                                      <p:to>
                                        <p:strVal val="solid"/>
                                      </p:to>
                                    </p:set>
                                    <p:set>
                                      <p:cBhvr>
                                        <p:cTn id="122" dur="500" fill="hold"/>
                                        <p:tgtEl>
                                          <p:spTgt spid="19"/>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500" fill="hold"/>
                                        <p:tgtEl>
                                          <p:spTgt spid="42"/>
                                        </p:tgtEl>
                                        <p:attrNameLst>
                                          <p:attrName>fillcolor</p:attrName>
                                        </p:attrNameLst>
                                      </p:cBhvr>
                                      <p:to>
                                        <a:schemeClr val="bg1"/>
                                      </p:to>
                                    </p:animClr>
                                    <p:set>
                                      <p:cBhvr>
                                        <p:cTn id="125" dur="500" fill="hold"/>
                                        <p:tgtEl>
                                          <p:spTgt spid="42"/>
                                        </p:tgtEl>
                                        <p:attrNameLst>
                                          <p:attrName>fill.type</p:attrName>
                                        </p:attrNameLst>
                                      </p:cBhvr>
                                      <p:to>
                                        <p:strVal val="solid"/>
                                      </p:to>
                                    </p:set>
                                    <p:set>
                                      <p:cBhvr>
                                        <p:cTn id="126" dur="500" fill="hold"/>
                                        <p:tgtEl>
                                          <p:spTgt spid="42"/>
                                        </p:tgtEl>
                                        <p:attrNameLst>
                                          <p:attrName>fill.on</p:attrName>
                                        </p:attrNameLst>
                                      </p:cBhvr>
                                      <p:to>
                                        <p:strVal val="tru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xit" presetSubtype="10" fill="hold" nodeType="clickEffect">
                                  <p:stCondLst>
                                    <p:cond delay="0"/>
                                  </p:stCondLst>
                                  <p:childTnLst>
                                    <p:animEffect transition="out" filter="blinds(horizontal)">
                                      <p:cBhvr>
                                        <p:cTn id="130" dur="500"/>
                                        <p:tgtEl>
                                          <p:spTgt spid="55"/>
                                        </p:tgtEl>
                                      </p:cBhvr>
                                    </p:animEffect>
                                    <p:set>
                                      <p:cBhvr>
                                        <p:cTn id="131" dur="1" fill="hold">
                                          <p:stCondLst>
                                            <p:cond delay="499"/>
                                          </p:stCondLst>
                                        </p:cTn>
                                        <p:tgtEl>
                                          <p:spTgt spid="55"/>
                                        </p:tgtEl>
                                        <p:attrNameLst>
                                          <p:attrName>style.visibility</p:attrName>
                                        </p:attrNameLst>
                                      </p:cBhvr>
                                      <p:to>
                                        <p:strVal val="hidden"/>
                                      </p:to>
                                    </p:set>
                                  </p:childTnLst>
                                </p:cTn>
                              </p:par>
                              <p:par>
                                <p:cTn id="132" presetID="1" presetClass="emph" presetSubtype="2" fill="hold" nodeType="withEffect">
                                  <p:stCondLst>
                                    <p:cond delay="0"/>
                                  </p:stCondLst>
                                  <p:childTnLst>
                                    <p:animClr clrSpc="rgb" dir="cw">
                                      <p:cBhvr>
                                        <p:cTn id="133" dur="500" fill="hold"/>
                                        <p:tgtEl>
                                          <p:spTgt spid="17"/>
                                        </p:tgtEl>
                                        <p:attrNameLst>
                                          <p:attrName>fillcolor</p:attrName>
                                        </p:attrNameLst>
                                      </p:cBhvr>
                                      <p:to>
                                        <a:srgbClr val="0000FF"/>
                                      </p:to>
                                    </p:animClr>
                                    <p:set>
                                      <p:cBhvr>
                                        <p:cTn id="134" dur="500" fill="hold"/>
                                        <p:tgtEl>
                                          <p:spTgt spid="17"/>
                                        </p:tgtEl>
                                        <p:attrNameLst>
                                          <p:attrName>fill.type</p:attrName>
                                        </p:attrNameLst>
                                      </p:cBhvr>
                                      <p:to>
                                        <p:strVal val="solid"/>
                                      </p:to>
                                    </p:set>
                                    <p:set>
                                      <p:cBhvr>
                                        <p:cTn id="135" dur="500" fill="hold"/>
                                        <p:tgtEl>
                                          <p:spTgt spid="17"/>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8"/>
                                        </p:tgtEl>
                                        <p:attrNameLst>
                                          <p:attrName>fillcolor</p:attrName>
                                        </p:attrNameLst>
                                      </p:cBhvr>
                                      <p:to>
                                        <a:srgbClr val="0000FF"/>
                                      </p:to>
                                    </p:animClr>
                                    <p:set>
                                      <p:cBhvr>
                                        <p:cTn id="138" dur="500" fill="hold"/>
                                        <p:tgtEl>
                                          <p:spTgt spid="18"/>
                                        </p:tgtEl>
                                        <p:attrNameLst>
                                          <p:attrName>fill.type</p:attrName>
                                        </p:attrNameLst>
                                      </p:cBhvr>
                                      <p:to>
                                        <p:strVal val="solid"/>
                                      </p:to>
                                    </p:set>
                                    <p:set>
                                      <p:cBhvr>
                                        <p:cTn id="139" dur="500" fill="hold"/>
                                        <p:tgtEl>
                                          <p:spTgt spid="1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9"/>
                                        </p:tgtEl>
                                        <p:attrNameLst>
                                          <p:attrName>fillcolor</p:attrName>
                                        </p:attrNameLst>
                                      </p:cBhvr>
                                      <p:to>
                                        <a:srgbClr val="0000FF"/>
                                      </p:to>
                                    </p:animClr>
                                    <p:set>
                                      <p:cBhvr>
                                        <p:cTn id="142" dur="500" fill="hold"/>
                                        <p:tgtEl>
                                          <p:spTgt spid="19"/>
                                        </p:tgtEl>
                                        <p:attrNameLst>
                                          <p:attrName>fill.type</p:attrName>
                                        </p:attrNameLst>
                                      </p:cBhvr>
                                      <p:to>
                                        <p:strVal val="solid"/>
                                      </p:to>
                                    </p:set>
                                    <p:set>
                                      <p:cBhvr>
                                        <p:cTn id="143" dur="500" fill="hold"/>
                                        <p:tgtEl>
                                          <p:spTgt spid="19"/>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42"/>
                                        </p:tgtEl>
                                        <p:attrNameLst>
                                          <p:attrName>fillcolor</p:attrName>
                                        </p:attrNameLst>
                                      </p:cBhvr>
                                      <p:to>
                                        <a:srgbClr val="0000FF"/>
                                      </p:to>
                                    </p:animClr>
                                    <p:set>
                                      <p:cBhvr>
                                        <p:cTn id="146" dur="500" fill="hold"/>
                                        <p:tgtEl>
                                          <p:spTgt spid="42"/>
                                        </p:tgtEl>
                                        <p:attrNameLst>
                                          <p:attrName>fill.type</p:attrName>
                                        </p:attrNameLst>
                                      </p:cBhvr>
                                      <p:to>
                                        <p:strVal val="solid"/>
                                      </p:to>
                                    </p:set>
                                    <p:set>
                                      <p:cBhvr>
                                        <p:cTn id="147" dur="500" fill="hold"/>
                                        <p:tgtEl>
                                          <p:spTgt spid="42"/>
                                        </p:tgtEl>
                                        <p:attrNameLst>
                                          <p:attrName>fill.on</p:attrName>
                                        </p:attrNameLst>
                                      </p:cBhvr>
                                      <p:to>
                                        <p:strVal val="true"/>
                                      </p:to>
                                    </p:set>
                                  </p:childTnLst>
                                </p:cTn>
                              </p:par>
                              <p:par>
                                <p:cTn id="148" presetID="1" presetClass="entr" presetSubtype="0" fill="hold" nodeType="withEffect">
                                  <p:stCondLst>
                                    <p:cond delay="0"/>
                                  </p:stCondLst>
                                  <p:childTnLst>
                                    <p:set>
                                      <p:cBhvr>
                                        <p:cTn id="149" dur="1" fill="hold">
                                          <p:stCondLst>
                                            <p:cond delay="0"/>
                                          </p:stCondLst>
                                        </p:cTn>
                                        <p:tgtEl>
                                          <p:spTgt spid="65"/>
                                        </p:tgtEl>
                                        <p:attrNameLst>
                                          <p:attrName>style.visibility</p:attrName>
                                        </p:attrNameLst>
                                      </p:cBhvr>
                                      <p:to>
                                        <p:strVal val="visible"/>
                                      </p:to>
                                    </p:set>
                                  </p:childTnLst>
                                </p:cTn>
                              </p:par>
                              <p:par>
                                <p:cTn id="150" presetID="42" presetClass="path" presetSubtype="0" accel="50000" decel="50000" fill="hold" nodeType="withEffect">
                                  <p:stCondLst>
                                    <p:cond delay="0"/>
                                  </p:stCondLst>
                                  <p:childTnLst>
                                    <p:animMotion origin="layout" path="M -1.94444E-6 3.7037E-6 L -1.94444E-6 0.36597 " pathEditMode="relative" rAng="0" ptsTypes="AA">
                                      <p:cBhvr>
                                        <p:cTn id="151" dur="1000" fill="hold"/>
                                        <p:tgtEl>
                                          <p:spTgt spid="65"/>
                                        </p:tgtEl>
                                        <p:attrNameLst>
                                          <p:attrName>ppt_x</p:attrName>
                                          <p:attrName>ppt_y</p:attrName>
                                        </p:attrNameLst>
                                      </p:cBhvr>
                                      <p:rCtr x="0" y="1830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mph" presetSubtype="2" fill="hold" nodeType="clickEffect">
                                  <p:stCondLst>
                                    <p:cond delay="0"/>
                                  </p:stCondLst>
                                  <p:childTnLst>
                                    <p:animClr clrSpc="rgb" dir="cw">
                                      <p:cBhvr>
                                        <p:cTn id="155" dur="500" fill="hold"/>
                                        <p:tgtEl>
                                          <p:spTgt spid="17"/>
                                        </p:tgtEl>
                                        <p:attrNameLst>
                                          <p:attrName>fillcolor</p:attrName>
                                        </p:attrNameLst>
                                      </p:cBhvr>
                                      <p:to>
                                        <a:schemeClr val="bg1"/>
                                      </p:to>
                                    </p:animClr>
                                    <p:set>
                                      <p:cBhvr>
                                        <p:cTn id="156" dur="500" fill="hold"/>
                                        <p:tgtEl>
                                          <p:spTgt spid="17"/>
                                        </p:tgtEl>
                                        <p:attrNameLst>
                                          <p:attrName>fill.type</p:attrName>
                                        </p:attrNameLst>
                                      </p:cBhvr>
                                      <p:to>
                                        <p:strVal val="solid"/>
                                      </p:to>
                                    </p:set>
                                    <p:set>
                                      <p:cBhvr>
                                        <p:cTn id="157" dur="500" fill="hold"/>
                                        <p:tgtEl>
                                          <p:spTgt spid="17"/>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18"/>
                                        </p:tgtEl>
                                        <p:attrNameLst>
                                          <p:attrName>fillcolor</p:attrName>
                                        </p:attrNameLst>
                                      </p:cBhvr>
                                      <p:to>
                                        <a:schemeClr val="bg1"/>
                                      </p:to>
                                    </p:animClr>
                                    <p:set>
                                      <p:cBhvr>
                                        <p:cTn id="160" dur="500" fill="hold"/>
                                        <p:tgtEl>
                                          <p:spTgt spid="18"/>
                                        </p:tgtEl>
                                        <p:attrNameLst>
                                          <p:attrName>fill.type</p:attrName>
                                        </p:attrNameLst>
                                      </p:cBhvr>
                                      <p:to>
                                        <p:strVal val="solid"/>
                                      </p:to>
                                    </p:set>
                                    <p:set>
                                      <p:cBhvr>
                                        <p:cTn id="161" dur="500" fill="hold"/>
                                        <p:tgtEl>
                                          <p:spTgt spid="18"/>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19"/>
                                        </p:tgtEl>
                                        <p:attrNameLst>
                                          <p:attrName>fillcolor</p:attrName>
                                        </p:attrNameLst>
                                      </p:cBhvr>
                                      <p:to>
                                        <a:schemeClr val="bg1"/>
                                      </p:to>
                                    </p:animClr>
                                    <p:set>
                                      <p:cBhvr>
                                        <p:cTn id="164" dur="500" fill="hold"/>
                                        <p:tgtEl>
                                          <p:spTgt spid="19"/>
                                        </p:tgtEl>
                                        <p:attrNameLst>
                                          <p:attrName>fill.type</p:attrName>
                                        </p:attrNameLst>
                                      </p:cBhvr>
                                      <p:to>
                                        <p:strVal val="solid"/>
                                      </p:to>
                                    </p:set>
                                    <p:set>
                                      <p:cBhvr>
                                        <p:cTn id="165" dur="500" fill="hold"/>
                                        <p:tgtEl>
                                          <p:spTgt spid="19"/>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42"/>
                                        </p:tgtEl>
                                        <p:attrNameLst>
                                          <p:attrName>fillcolor</p:attrName>
                                        </p:attrNameLst>
                                      </p:cBhvr>
                                      <p:to>
                                        <a:schemeClr val="bg1"/>
                                      </p:to>
                                    </p:animClr>
                                    <p:set>
                                      <p:cBhvr>
                                        <p:cTn id="168" dur="500" fill="hold"/>
                                        <p:tgtEl>
                                          <p:spTgt spid="42"/>
                                        </p:tgtEl>
                                        <p:attrNameLst>
                                          <p:attrName>fill.type</p:attrName>
                                        </p:attrNameLst>
                                      </p:cBhvr>
                                      <p:to>
                                        <p:strVal val="solid"/>
                                      </p:to>
                                    </p:set>
                                    <p:set>
                                      <p:cBhvr>
                                        <p:cTn id="169" dur="500" fill="hold"/>
                                        <p:tgtEl>
                                          <p:spTgt spid="42"/>
                                        </p:tgtEl>
                                        <p:attrNameLst>
                                          <p:attrName>fill.on</p:attrName>
                                        </p:attrNameLst>
                                      </p:cBhvr>
                                      <p:to>
                                        <p:strVal val="tru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 presetClass="exit" presetSubtype="10" fill="hold" nodeType="clickEffect">
                                  <p:stCondLst>
                                    <p:cond delay="0"/>
                                  </p:stCondLst>
                                  <p:childTnLst>
                                    <p:animEffect transition="out" filter="blinds(horizontal)">
                                      <p:cBhvr>
                                        <p:cTn id="173" dur="500"/>
                                        <p:tgtEl>
                                          <p:spTgt spid="65"/>
                                        </p:tgtEl>
                                      </p:cBhvr>
                                    </p:animEffect>
                                    <p:set>
                                      <p:cBhvr>
                                        <p:cTn id="174" dur="1" fill="hold">
                                          <p:stCondLst>
                                            <p:cond delay="499"/>
                                          </p:stCondLst>
                                        </p:cTn>
                                        <p:tgtEl>
                                          <p:spTgt spid="65"/>
                                        </p:tgtEl>
                                        <p:attrNameLst>
                                          <p:attrName>style.visibility</p:attrName>
                                        </p:attrNameLst>
                                      </p:cBhvr>
                                      <p:to>
                                        <p:strVal val="hidden"/>
                                      </p:to>
                                    </p:set>
                                  </p:childTnLst>
                                </p:cTn>
                              </p:par>
                              <p:par>
                                <p:cTn id="175" presetID="1" presetClass="emph" presetSubtype="2" fill="hold" grpId="0" nodeType="withEffect">
                                  <p:stCondLst>
                                    <p:cond delay="0"/>
                                  </p:stCondLst>
                                  <p:childTnLst>
                                    <p:animClr clrSpc="rgb" dir="cw">
                                      <p:cBhvr>
                                        <p:cTn id="176" dur="500" fill="hold"/>
                                        <p:tgtEl>
                                          <p:spTgt spid="17"/>
                                        </p:tgtEl>
                                        <p:attrNameLst>
                                          <p:attrName>fillcolor</p:attrName>
                                        </p:attrNameLst>
                                      </p:cBhvr>
                                      <p:to>
                                        <a:srgbClr val="0033CC"/>
                                      </p:to>
                                    </p:animClr>
                                    <p:set>
                                      <p:cBhvr>
                                        <p:cTn id="177" dur="500" fill="hold"/>
                                        <p:tgtEl>
                                          <p:spTgt spid="17"/>
                                        </p:tgtEl>
                                        <p:attrNameLst>
                                          <p:attrName>fill.type</p:attrName>
                                        </p:attrNameLst>
                                      </p:cBhvr>
                                      <p:to>
                                        <p:strVal val="solid"/>
                                      </p:to>
                                    </p:set>
                                    <p:set>
                                      <p:cBhvr>
                                        <p:cTn id="178" dur="500" fill="hold"/>
                                        <p:tgtEl>
                                          <p:spTgt spid="17"/>
                                        </p:tgtEl>
                                        <p:attrNameLst>
                                          <p:attrName>fill.on</p:attrName>
                                        </p:attrNameLst>
                                      </p:cBhvr>
                                      <p:to>
                                        <p:strVal val="true"/>
                                      </p:to>
                                    </p:set>
                                  </p:childTnLst>
                                </p:cTn>
                              </p:par>
                              <p:par>
                                <p:cTn id="179" presetID="1" presetClass="emph" presetSubtype="2" fill="hold" grpId="0" nodeType="withEffect">
                                  <p:stCondLst>
                                    <p:cond delay="0"/>
                                  </p:stCondLst>
                                  <p:childTnLst>
                                    <p:animClr clrSpc="rgb" dir="cw">
                                      <p:cBhvr>
                                        <p:cTn id="180" dur="500" fill="hold"/>
                                        <p:tgtEl>
                                          <p:spTgt spid="18"/>
                                        </p:tgtEl>
                                        <p:attrNameLst>
                                          <p:attrName>fillcolor</p:attrName>
                                        </p:attrNameLst>
                                      </p:cBhvr>
                                      <p:to>
                                        <a:srgbClr val="0000FF"/>
                                      </p:to>
                                    </p:animClr>
                                    <p:set>
                                      <p:cBhvr>
                                        <p:cTn id="181" dur="500" fill="hold"/>
                                        <p:tgtEl>
                                          <p:spTgt spid="18"/>
                                        </p:tgtEl>
                                        <p:attrNameLst>
                                          <p:attrName>fill.type</p:attrName>
                                        </p:attrNameLst>
                                      </p:cBhvr>
                                      <p:to>
                                        <p:strVal val="solid"/>
                                      </p:to>
                                    </p:set>
                                    <p:set>
                                      <p:cBhvr>
                                        <p:cTn id="182" dur="500" fill="hold"/>
                                        <p:tgtEl>
                                          <p:spTgt spid="18"/>
                                        </p:tgtEl>
                                        <p:attrNameLst>
                                          <p:attrName>fill.on</p:attrName>
                                        </p:attrNameLst>
                                      </p:cBhvr>
                                      <p:to>
                                        <p:strVal val="true"/>
                                      </p:to>
                                    </p:set>
                                  </p:childTnLst>
                                </p:cTn>
                              </p:par>
                              <p:par>
                                <p:cTn id="183" presetID="1" presetClass="emph" presetSubtype="2" fill="hold" grpId="0" nodeType="withEffect">
                                  <p:stCondLst>
                                    <p:cond delay="0"/>
                                  </p:stCondLst>
                                  <p:childTnLst>
                                    <p:animClr clrSpc="rgb" dir="cw">
                                      <p:cBhvr>
                                        <p:cTn id="184" dur="500" fill="hold"/>
                                        <p:tgtEl>
                                          <p:spTgt spid="19"/>
                                        </p:tgtEl>
                                        <p:attrNameLst>
                                          <p:attrName>fillcolor</p:attrName>
                                        </p:attrNameLst>
                                      </p:cBhvr>
                                      <p:to>
                                        <a:srgbClr val="0033CC"/>
                                      </p:to>
                                    </p:animClr>
                                    <p:set>
                                      <p:cBhvr>
                                        <p:cTn id="185" dur="500" fill="hold"/>
                                        <p:tgtEl>
                                          <p:spTgt spid="19"/>
                                        </p:tgtEl>
                                        <p:attrNameLst>
                                          <p:attrName>fill.type</p:attrName>
                                        </p:attrNameLst>
                                      </p:cBhvr>
                                      <p:to>
                                        <p:strVal val="solid"/>
                                      </p:to>
                                    </p:set>
                                    <p:set>
                                      <p:cBhvr>
                                        <p:cTn id="186" dur="500" fill="hold"/>
                                        <p:tgtEl>
                                          <p:spTgt spid="19"/>
                                        </p:tgtEl>
                                        <p:attrNameLst>
                                          <p:attrName>fill.on</p:attrName>
                                        </p:attrNameLst>
                                      </p:cBhvr>
                                      <p:to>
                                        <p:strVal val="true"/>
                                      </p:to>
                                    </p:set>
                                  </p:childTnLst>
                                </p:cTn>
                              </p:par>
                              <p:par>
                                <p:cTn id="187" presetID="1" presetClass="emph" presetSubtype="2" fill="hold" grpId="0" nodeType="withEffect">
                                  <p:stCondLst>
                                    <p:cond delay="0"/>
                                  </p:stCondLst>
                                  <p:childTnLst>
                                    <p:animClr clrSpc="rgb" dir="cw">
                                      <p:cBhvr>
                                        <p:cTn id="188" dur="500" fill="hold"/>
                                        <p:tgtEl>
                                          <p:spTgt spid="42"/>
                                        </p:tgtEl>
                                        <p:attrNameLst>
                                          <p:attrName>fillcolor</p:attrName>
                                        </p:attrNameLst>
                                      </p:cBhvr>
                                      <p:to>
                                        <a:srgbClr val="0033CC"/>
                                      </p:to>
                                    </p:animClr>
                                    <p:set>
                                      <p:cBhvr>
                                        <p:cTn id="189" dur="500" fill="hold"/>
                                        <p:tgtEl>
                                          <p:spTgt spid="42"/>
                                        </p:tgtEl>
                                        <p:attrNameLst>
                                          <p:attrName>fill.type</p:attrName>
                                        </p:attrNameLst>
                                      </p:cBhvr>
                                      <p:to>
                                        <p:strVal val="solid"/>
                                      </p:to>
                                    </p:set>
                                    <p:set>
                                      <p:cBhvr>
                                        <p:cTn id="190" dur="500" fill="hold"/>
                                        <p:tgtEl>
                                          <p:spTgt spid="42"/>
                                        </p:tgtEl>
                                        <p:attrNameLst>
                                          <p:attrName>fill.on</p:attrName>
                                        </p:attrNameLst>
                                      </p:cBhvr>
                                      <p:to>
                                        <p:strVal val="true"/>
                                      </p:to>
                                    </p:set>
                                  </p:childTnLst>
                                </p:cTn>
                              </p:par>
                              <p:par>
                                <p:cTn id="191" presetID="1" presetClass="entr" presetSubtype="0" fill="hold" nodeType="withEffect">
                                  <p:stCondLst>
                                    <p:cond delay="0"/>
                                  </p:stCondLst>
                                  <p:childTnLst>
                                    <p:set>
                                      <p:cBhvr>
                                        <p:cTn id="192" dur="1" fill="hold">
                                          <p:stCondLst>
                                            <p:cond delay="0"/>
                                          </p:stCondLst>
                                        </p:cTn>
                                        <p:tgtEl>
                                          <p:spTgt spid="60"/>
                                        </p:tgtEl>
                                        <p:attrNameLst>
                                          <p:attrName>style.visibility</p:attrName>
                                        </p:attrNameLst>
                                      </p:cBhvr>
                                      <p:to>
                                        <p:strVal val="visible"/>
                                      </p:to>
                                    </p:set>
                                  </p:childTnLst>
                                </p:cTn>
                              </p:par>
                              <p:par>
                                <p:cTn id="193" presetID="42" presetClass="path" presetSubtype="0" accel="50000" decel="50000" fill="hold" nodeType="withEffect">
                                  <p:stCondLst>
                                    <p:cond delay="0"/>
                                  </p:stCondLst>
                                  <p:childTnLst>
                                    <p:animMotion origin="layout" path="M -1.94444E-6 3.7037E-6 L -1.94444E-6 0.36597 " pathEditMode="relative" rAng="0" ptsTypes="AA">
                                      <p:cBhvr>
                                        <p:cTn id="194" dur="1000" fill="hold"/>
                                        <p:tgtEl>
                                          <p:spTgt spid="60"/>
                                        </p:tgtEl>
                                        <p:attrNameLst>
                                          <p:attrName>ppt_x</p:attrName>
                                          <p:attrName>ppt_y</p:attrName>
                                        </p:attrNameLst>
                                      </p:cBhvr>
                                      <p:rCtr x="0" y="18300"/>
                                    </p:animMotion>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xit" presetSubtype="0" fill="hold" nodeType="clickEffect">
                                  <p:stCondLst>
                                    <p:cond delay="0"/>
                                  </p:stCondLst>
                                  <p:childTnLst>
                                    <p:set>
                                      <p:cBhvr>
                                        <p:cTn id="198" dur="1" fill="hold">
                                          <p:stCondLst>
                                            <p:cond delay="0"/>
                                          </p:stCondLst>
                                        </p:cTn>
                                        <p:tgtEl>
                                          <p:spTgt spid="60"/>
                                        </p:tgtEl>
                                        <p:attrNameLst>
                                          <p:attrName>style.visibility</p:attrName>
                                        </p:attrNameLst>
                                      </p:cBhvr>
                                      <p:to>
                                        <p:strVal val="hidden"/>
                                      </p:to>
                                    </p:set>
                                  </p:childTnLst>
                                </p:cTn>
                              </p:par>
                              <p:par>
                                <p:cTn id="199" presetID="1" presetClass="exit" presetSubtype="0" fill="hold" grpId="2" nodeType="withEffect">
                                  <p:stCondLst>
                                    <p:cond delay="0"/>
                                  </p:stCondLst>
                                  <p:childTnLst>
                                    <p:set>
                                      <p:cBhvr>
                                        <p:cTn id="200" dur="1" fill="hold">
                                          <p:stCondLst>
                                            <p:cond delay="0"/>
                                          </p:stCondLst>
                                        </p:cTn>
                                        <p:tgtEl>
                                          <p:spTgt spid="49"/>
                                        </p:tgtEl>
                                        <p:attrNameLst>
                                          <p:attrName>style.visibility</p:attrName>
                                        </p:attrNameLst>
                                      </p:cBhvr>
                                      <p:to>
                                        <p:strVal val="hidden"/>
                                      </p:to>
                                    </p:set>
                                  </p:childTnLst>
                                </p:cTn>
                              </p:par>
                              <p:par>
                                <p:cTn id="201" presetID="3" presetClass="entr" presetSubtype="10" fill="hold" grpId="0" nodeType="withEffect">
                                  <p:stCondLst>
                                    <p:cond delay="0"/>
                                  </p:stCondLst>
                                  <p:childTnLst>
                                    <p:set>
                                      <p:cBhvr>
                                        <p:cTn id="202" dur="1" fill="hold">
                                          <p:stCondLst>
                                            <p:cond delay="0"/>
                                          </p:stCondLst>
                                        </p:cTn>
                                        <p:tgtEl>
                                          <p:spTgt spid="28"/>
                                        </p:tgtEl>
                                        <p:attrNameLst>
                                          <p:attrName>style.visibility</p:attrName>
                                        </p:attrNameLst>
                                      </p:cBhvr>
                                      <p:to>
                                        <p:strVal val="visible"/>
                                      </p:to>
                                    </p:set>
                                    <p:animEffect transition="in" filter="blinds(horizontal)">
                                      <p:cBhvr>
                                        <p:cTn id="203" dur="500"/>
                                        <p:tgtEl>
                                          <p:spTgt spid="28"/>
                                        </p:tgtEl>
                                      </p:cBhvr>
                                    </p:animEffect>
                                  </p:childTnLst>
                                </p:cTn>
                              </p:par>
                              <p:par>
                                <p:cTn id="204" presetID="3" presetClass="entr" presetSubtype="10" fill="hold" nodeType="withEffect">
                                  <p:stCondLst>
                                    <p:cond delay="0"/>
                                  </p:stCondLst>
                                  <p:childTnLst>
                                    <p:set>
                                      <p:cBhvr>
                                        <p:cTn id="205" dur="1" fill="hold">
                                          <p:stCondLst>
                                            <p:cond delay="0"/>
                                          </p:stCondLst>
                                        </p:cTn>
                                        <p:tgtEl>
                                          <p:spTgt spid="29">
                                            <p:txEl>
                                              <p:pRg st="0" end="0"/>
                                            </p:txEl>
                                          </p:spTgt>
                                        </p:tgtEl>
                                        <p:attrNameLst>
                                          <p:attrName>style.visibility</p:attrName>
                                        </p:attrNameLst>
                                      </p:cBhvr>
                                      <p:to>
                                        <p:strVal val="visible"/>
                                      </p:to>
                                    </p:set>
                                    <p:animEffect transition="in" filter="blinds(horizontal)">
                                      <p:cBhvr>
                                        <p:cTn id="206" dur="500"/>
                                        <p:tgtEl>
                                          <p:spTgt spid="29">
                                            <p:txEl>
                                              <p:pRg st="0" end="0"/>
                                            </p:txEl>
                                          </p:spTgt>
                                        </p:tgtEl>
                                      </p:cBhvr>
                                    </p:animEffect>
                                  </p:childTnLst>
                                </p:cTn>
                              </p:par>
                              <p:par>
                                <p:cTn id="207" presetID="1" presetClass="entr" presetSubtype="0" fill="hold" grpId="0" nodeType="withEffect">
                                  <p:stCondLst>
                                    <p:cond delay="0"/>
                                  </p:stCondLst>
                                  <p:childTnLst>
                                    <p:set>
                                      <p:cBhvr>
                                        <p:cTn id="208" dur="1" fill="hold">
                                          <p:stCondLst>
                                            <p:cond delay="0"/>
                                          </p:stCondLst>
                                        </p:cTn>
                                        <p:tgtEl>
                                          <p:spTgt spid="30"/>
                                        </p:tgtEl>
                                        <p:attrNameLst>
                                          <p:attrName>style.visibility</p:attrName>
                                        </p:attrNameLst>
                                      </p:cBhvr>
                                      <p:to>
                                        <p:strVal val="visible"/>
                                      </p:to>
                                    </p:se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70"/>
                                        </p:tgtEl>
                                        <p:attrNameLst>
                                          <p:attrName>style.visibility</p:attrName>
                                        </p:attrNameLst>
                                      </p:cBhvr>
                                      <p:to>
                                        <p:strVal val="visible"/>
                                      </p:to>
                                    </p:set>
                                    <p:anim calcmode="lin" valueType="num">
                                      <p:cBhvr additive="base">
                                        <p:cTn id="213" dur="500" fill="hold"/>
                                        <p:tgtEl>
                                          <p:spTgt spid="70"/>
                                        </p:tgtEl>
                                        <p:attrNameLst>
                                          <p:attrName>ppt_x</p:attrName>
                                        </p:attrNameLst>
                                      </p:cBhvr>
                                      <p:tavLst>
                                        <p:tav tm="0">
                                          <p:val>
                                            <p:strVal val="#ppt_x"/>
                                          </p:val>
                                        </p:tav>
                                        <p:tav tm="100000">
                                          <p:val>
                                            <p:strVal val="#ppt_x"/>
                                          </p:val>
                                        </p:tav>
                                      </p:tavLst>
                                    </p:anim>
                                    <p:anim calcmode="lin" valueType="num">
                                      <p:cBhvr additive="base">
                                        <p:cTn id="21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p:bldP spid="17" grpId="0" animBg="1"/>
      <p:bldP spid="18" grpId="0" animBg="1"/>
      <p:bldP spid="19" grpId="0" animBg="1"/>
      <p:bldP spid="25" grpId="0"/>
      <p:bldP spid="28" grpId="0" animBg="1"/>
      <p:bldP spid="30" grpId="0" animBg="1"/>
      <p:bldP spid="40" grpId="0" animBg="1"/>
      <p:bldP spid="41" grpId="0" animBg="1"/>
      <p:bldP spid="42" grpId="0" animBg="1"/>
      <p:bldP spid="49" grpId="0" animBg="1"/>
      <p:bldP spid="49" grpId="1" animBg="1"/>
      <p:bldP spid="49" grpId="2" animBg="1"/>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B24802D-0629-4E11-8428-3242280600BB}" type="datetime1">
              <a:rPr lang="zh-CN" altLang="en-US" sz="1200" smtClean="0"/>
              <a:pPr>
                <a:spcBef>
                  <a:spcPct val="0"/>
                </a:spcBef>
                <a:buFontTx/>
                <a:buNone/>
              </a:pPr>
              <a:t>2021/9/4</a:t>
            </a:fld>
            <a:endParaRPr lang="en-US" altLang="zh-CN" sz="1200" smtClean="0"/>
          </a:p>
        </p:txBody>
      </p:sp>
      <p:sp>
        <p:nvSpPr>
          <p:cNvPr id="70659"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7066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75D7726-D2DE-4A97-A2BE-A9E56F04AB76}" type="slidenum">
              <a:rPr lang="en-US" altLang="zh-CN" sz="1200" smtClean="0"/>
              <a:pPr>
                <a:spcBef>
                  <a:spcPct val="0"/>
                </a:spcBef>
                <a:buFontTx/>
                <a:buNone/>
              </a:pPr>
              <a:t>44</a:t>
            </a:fld>
            <a:endParaRPr lang="en-US" altLang="zh-CN" sz="1200" smtClean="0"/>
          </a:p>
        </p:txBody>
      </p:sp>
      <p:sp>
        <p:nvSpPr>
          <p:cNvPr id="5" name="Title 1"/>
          <p:cNvSpPr txBox="1">
            <a:spLocks/>
          </p:cNvSpPr>
          <p:nvPr/>
        </p:nvSpPr>
        <p:spPr>
          <a:xfrm>
            <a:off x="228600" y="152400"/>
            <a:ext cx="8610600" cy="1066800"/>
          </a:xfrm>
          <a:prstGeom prst="rect">
            <a:avLst/>
          </a:prstGeom>
        </p:spPr>
        <p:txBody>
          <a:bodyPr/>
          <a:lstStyle>
            <a:lvl1pPr algn="ctr" rtl="0" eaLnBrk="0" fontAlgn="base" hangingPunct="0">
              <a:spcBef>
                <a:spcPct val="0"/>
              </a:spcBef>
              <a:spcAft>
                <a:spcPct val="0"/>
              </a:spcAft>
              <a:defRPr kumimoji="1" sz="4000">
                <a:solidFill>
                  <a:schemeClr val="tx2"/>
                </a:solidFill>
                <a:latin typeface="+mj-lt"/>
                <a:ea typeface="+mj-ea"/>
                <a:cs typeface="+mj-cs"/>
              </a:defRPr>
            </a:lvl1pPr>
            <a:lvl2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0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itchFamily="18" charset="0"/>
                <a:ea typeface="宋体" pitchFamily="2" charset="-122"/>
              </a:defRPr>
            </a:lvl9pPr>
          </a:lstStyle>
          <a:p>
            <a:pPr>
              <a:defRPr/>
            </a:pPr>
            <a:r>
              <a:rPr lang="en-US" altLang="zh-CN" sz="3600" kern="0" smtClean="0"/>
              <a:t>If You Are Interested … Further Readings</a:t>
            </a:r>
            <a:endParaRPr lang="en-US" altLang="zh-CN" sz="3600" kern="0" dirty="0" smtClean="0"/>
          </a:p>
        </p:txBody>
      </p:sp>
      <p:sp>
        <p:nvSpPr>
          <p:cNvPr id="6" name="Content Placeholder 2"/>
          <p:cNvSpPr txBox="1">
            <a:spLocks/>
          </p:cNvSpPr>
          <p:nvPr/>
        </p:nvSpPr>
        <p:spPr>
          <a:xfrm>
            <a:off x="228600" y="981075"/>
            <a:ext cx="8610600" cy="5194300"/>
          </a:xfrm>
          <a:prstGeom prst="rect">
            <a:avLst/>
          </a:prstGeom>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a:defRPr/>
            </a:pPr>
            <a:r>
              <a:rPr lang="en-US" altLang="zh-CN" sz="1600" kern="0" dirty="0" err="1" smtClean="0">
                <a:solidFill>
                  <a:srgbClr val="660066"/>
                </a:solidFill>
              </a:rPr>
              <a:t>Onur</a:t>
            </a:r>
            <a:r>
              <a:rPr lang="en-US" altLang="zh-CN" sz="1600" kern="0" dirty="0" smtClean="0">
                <a:solidFill>
                  <a:srgbClr val="660066"/>
                </a:solidFill>
              </a:rPr>
              <a:t> </a:t>
            </a:r>
            <a:r>
              <a:rPr lang="en-US" altLang="zh-CN" sz="1600" kern="0" dirty="0" err="1" smtClean="0">
                <a:solidFill>
                  <a:srgbClr val="660066"/>
                </a:solidFill>
              </a:rPr>
              <a:t>Mutlu</a:t>
            </a:r>
            <a:r>
              <a:rPr lang="en-US" altLang="zh-CN" sz="1600" kern="0" dirty="0" smtClean="0">
                <a:solidFill>
                  <a:srgbClr val="660066"/>
                </a:solidFill>
              </a:rPr>
              <a:t> and Thomas </a:t>
            </a:r>
            <a:r>
              <a:rPr lang="en-US" altLang="zh-CN" sz="1600" kern="0" dirty="0" err="1" smtClean="0">
                <a:solidFill>
                  <a:srgbClr val="660066"/>
                </a:solidFill>
              </a:rPr>
              <a:t>Moscibroda</a:t>
            </a:r>
            <a:r>
              <a:rPr lang="en-US" altLang="zh-CN" sz="1600" kern="0" dirty="0" smtClean="0">
                <a:solidFill>
                  <a:srgbClr val="660066"/>
                </a:solidFill>
              </a:rPr>
              <a:t>, </a:t>
            </a:r>
            <a:br>
              <a:rPr lang="en-US" altLang="zh-CN" sz="1600" kern="0" dirty="0" smtClean="0">
                <a:solidFill>
                  <a:srgbClr val="660066"/>
                </a:solidFill>
              </a:rPr>
            </a:br>
            <a:r>
              <a:rPr lang="en-US" altLang="zh-CN" sz="2000" b="1" kern="0" dirty="0" smtClean="0">
                <a:solidFill>
                  <a:srgbClr val="00B050"/>
                </a:solidFill>
              </a:rPr>
              <a:t>"Stall-Time Fair Memory Access Scheduling for Chip Multiprocessors"</a:t>
            </a:r>
            <a:r>
              <a:rPr lang="en-US" altLang="zh-CN" sz="2000" kern="0" dirty="0" smtClean="0">
                <a:solidFill>
                  <a:srgbClr val="00B050"/>
                </a:solidFill>
              </a:rPr>
              <a:t> </a:t>
            </a:r>
            <a:r>
              <a:rPr lang="en-US" altLang="zh-CN" sz="2000" kern="0" dirty="0" smtClean="0">
                <a:solidFill>
                  <a:srgbClr val="660066"/>
                </a:solidFill>
              </a:rPr>
              <a:t/>
            </a:r>
            <a:br>
              <a:rPr lang="en-US" altLang="zh-CN" sz="2000" kern="0" dirty="0" smtClean="0">
                <a:solidFill>
                  <a:srgbClr val="660066"/>
                </a:solidFill>
              </a:rPr>
            </a:br>
            <a:r>
              <a:rPr lang="en-US" altLang="zh-CN" sz="1600" i="1" kern="0" dirty="0" smtClean="0">
                <a:solidFill>
                  <a:srgbClr val="660066"/>
                </a:solidFill>
              </a:rPr>
              <a:t>Proceedings of the 40th International Symposium on Microarchitecture (</a:t>
            </a:r>
            <a:r>
              <a:rPr lang="en-US" altLang="zh-CN" sz="1600" b="1" i="1" kern="0" dirty="0" smtClean="0">
                <a:solidFill>
                  <a:srgbClr val="660066"/>
                </a:solidFill>
              </a:rPr>
              <a:t>MICRO</a:t>
            </a:r>
            <a:r>
              <a:rPr lang="en-US" altLang="zh-CN" sz="1600" i="1" kern="0" dirty="0" smtClean="0">
                <a:solidFill>
                  <a:srgbClr val="660066"/>
                </a:solidFill>
              </a:rPr>
              <a:t>)</a:t>
            </a:r>
            <a:r>
              <a:rPr lang="en-US" altLang="zh-CN" sz="1600" kern="0" dirty="0" smtClean="0">
                <a:solidFill>
                  <a:srgbClr val="660066"/>
                </a:solidFill>
              </a:rPr>
              <a:t>, pages 146-158, Chicago, IL, December 2007 </a:t>
            </a:r>
          </a:p>
          <a:p>
            <a:pPr>
              <a:defRPr/>
            </a:pPr>
            <a:r>
              <a:rPr lang="en-US" altLang="zh-CN" sz="1600" kern="0" dirty="0" smtClean="0">
                <a:solidFill>
                  <a:srgbClr val="660066"/>
                </a:solidFill>
              </a:rPr>
              <a:t>Sai </a:t>
            </a:r>
            <a:r>
              <a:rPr lang="en-US" altLang="zh-CN" sz="1600" kern="0" dirty="0" err="1" smtClean="0">
                <a:solidFill>
                  <a:srgbClr val="660066"/>
                </a:solidFill>
              </a:rPr>
              <a:t>Prashanth</a:t>
            </a:r>
            <a:r>
              <a:rPr lang="en-US" altLang="zh-CN" sz="1600" kern="0" dirty="0" smtClean="0">
                <a:solidFill>
                  <a:srgbClr val="660066"/>
                </a:solidFill>
              </a:rPr>
              <a:t> </a:t>
            </a:r>
            <a:r>
              <a:rPr lang="en-US" altLang="zh-CN" sz="1600" kern="0" dirty="0" err="1" smtClean="0">
                <a:solidFill>
                  <a:srgbClr val="660066"/>
                </a:solidFill>
              </a:rPr>
              <a:t>Muralidhara</a:t>
            </a:r>
            <a:r>
              <a:rPr lang="en-US" altLang="zh-CN" sz="1600" kern="0" dirty="0" smtClean="0">
                <a:solidFill>
                  <a:srgbClr val="660066"/>
                </a:solidFill>
              </a:rPr>
              <a:t>, </a:t>
            </a:r>
            <a:r>
              <a:rPr lang="en-US" altLang="zh-CN" sz="1600" kern="0" dirty="0" err="1" smtClean="0">
                <a:solidFill>
                  <a:srgbClr val="660066"/>
                </a:solidFill>
              </a:rPr>
              <a:t>Lavanya</a:t>
            </a:r>
            <a:r>
              <a:rPr lang="en-US" altLang="zh-CN" sz="1600" kern="0" dirty="0" smtClean="0">
                <a:solidFill>
                  <a:srgbClr val="660066"/>
                </a:solidFill>
              </a:rPr>
              <a:t> Subramanian, </a:t>
            </a:r>
            <a:r>
              <a:rPr lang="en-US" altLang="zh-CN" sz="1600" kern="0" dirty="0" err="1" smtClean="0">
                <a:solidFill>
                  <a:srgbClr val="660066"/>
                </a:solidFill>
              </a:rPr>
              <a:t>Onur</a:t>
            </a:r>
            <a:r>
              <a:rPr lang="en-US" altLang="zh-CN" sz="1600" kern="0" dirty="0" smtClean="0">
                <a:solidFill>
                  <a:srgbClr val="660066"/>
                </a:solidFill>
              </a:rPr>
              <a:t> </a:t>
            </a:r>
            <a:r>
              <a:rPr lang="en-US" altLang="zh-CN" sz="1600" kern="0" dirty="0" err="1" smtClean="0">
                <a:solidFill>
                  <a:srgbClr val="660066"/>
                </a:solidFill>
              </a:rPr>
              <a:t>Mutlu</a:t>
            </a:r>
            <a:r>
              <a:rPr lang="en-US" altLang="zh-CN" sz="1600" kern="0" dirty="0" smtClean="0">
                <a:solidFill>
                  <a:srgbClr val="660066"/>
                </a:solidFill>
              </a:rPr>
              <a:t>, </a:t>
            </a:r>
            <a:r>
              <a:rPr lang="en-US" altLang="zh-CN" sz="1600" kern="0" dirty="0" err="1" smtClean="0">
                <a:solidFill>
                  <a:srgbClr val="660066"/>
                </a:solidFill>
              </a:rPr>
              <a:t>Mahmut</a:t>
            </a:r>
            <a:r>
              <a:rPr lang="en-US" altLang="zh-CN" sz="1600" kern="0" dirty="0" smtClean="0">
                <a:solidFill>
                  <a:srgbClr val="660066"/>
                </a:solidFill>
              </a:rPr>
              <a:t> </a:t>
            </a:r>
            <a:r>
              <a:rPr lang="en-US" altLang="zh-CN" sz="1600" kern="0" dirty="0" err="1" smtClean="0">
                <a:solidFill>
                  <a:srgbClr val="660066"/>
                </a:solidFill>
              </a:rPr>
              <a:t>Kandemir</a:t>
            </a:r>
            <a:r>
              <a:rPr lang="en-US" altLang="zh-CN" sz="1600" kern="0" dirty="0" smtClean="0">
                <a:solidFill>
                  <a:srgbClr val="660066"/>
                </a:solidFill>
              </a:rPr>
              <a:t>, and Thomas </a:t>
            </a:r>
            <a:r>
              <a:rPr lang="en-US" altLang="zh-CN" sz="1600" kern="0" dirty="0" err="1" smtClean="0">
                <a:solidFill>
                  <a:srgbClr val="660066"/>
                </a:solidFill>
              </a:rPr>
              <a:t>Moscibroda</a:t>
            </a:r>
            <a:r>
              <a:rPr lang="en-US" altLang="zh-CN" sz="1600" kern="0" dirty="0" smtClean="0">
                <a:solidFill>
                  <a:srgbClr val="660066"/>
                </a:solidFill>
              </a:rPr>
              <a:t>, </a:t>
            </a:r>
            <a:br>
              <a:rPr lang="en-US" altLang="zh-CN" sz="1600" kern="0" dirty="0" smtClean="0">
                <a:solidFill>
                  <a:srgbClr val="660066"/>
                </a:solidFill>
              </a:rPr>
            </a:br>
            <a:r>
              <a:rPr lang="en-US" altLang="zh-CN" sz="2000" b="1" kern="0" dirty="0" smtClean="0">
                <a:solidFill>
                  <a:srgbClr val="660066"/>
                </a:solidFill>
              </a:rPr>
              <a:t>"</a:t>
            </a:r>
            <a:r>
              <a:rPr lang="en-US" altLang="zh-CN" sz="2000" b="1" kern="0" dirty="0">
                <a:solidFill>
                  <a:srgbClr val="00B050"/>
                </a:solidFill>
              </a:rPr>
              <a:t>Reducing Memory Interference in Multicore Systems via Application-Aware Memory Channel </a:t>
            </a:r>
            <a:r>
              <a:rPr lang="en-US" altLang="zh-CN" sz="2000" b="1" kern="0" dirty="0" err="1" smtClean="0">
                <a:solidFill>
                  <a:srgbClr val="00B050"/>
                </a:solidFill>
              </a:rPr>
              <a:t>Partitioning</a:t>
            </a:r>
            <a:r>
              <a:rPr lang="en-US" altLang="zh-CN" sz="2000" b="1" kern="0" dirty="0" err="1" smtClean="0">
                <a:solidFill>
                  <a:srgbClr val="660066"/>
                </a:solidFill>
              </a:rPr>
              <a:t>“,</a:t>
            </a:r>
            <a:r>
              <a:rPr lang="en-US" altLang="zh-CN" sz="1600" i="1" kern="0" dirty="0" err="1" smtClean="0">
                <a:solidFill>
                  <a:srgbClr val="660066"/>
                </a:solidFill>
              </a:rPr>
              <a:t>Proceedings</a:t>
            </a:r>
            <a:r>
              <a:rPr lang="en-US" altLang="zh-CN" sz="1600" i="1" kern="0" dirty="0" smtClean="0">
                <a:solidFill>
                  <a:srgbClr val="660066"/>
                </a:solidFill>
              </a:rPr>
              <a:t> of the 44th International Symposium on Microarchitecture (</a:t>
            </a:r>
            <a:r>
              <a:rPr lang="en-US" altLang="zh-CN" sz="1600" b="1" i="1" kern="0" dirty="0" smtClean="0">
                <a:solidFill>
                  <a:srgbClr val="660066"/>
                </a:solidFill>
              </a:rPr>
              <a:t>MICRO</a:t>
            </a:r>
            <a:r>
              <a:rPr lang="en-US" altLang="zh-CN" sz="1600" i="1" kern="0" dirty="0" smtClean="0">
                <a:solidFill>
                  <a:srgbClr val="660066"/>
                </a:solidFill>
              </a:rPr>
              <a:t>)</a:t>
            </a:r>
            <a:r>
              <a:rPr lang="en-US" altLang="zh-CN" sz="1600" kern="0" dirty="0" smtClean="0">
                <a:solidFill>
                  <a:srgbClr val="660066"/>
                </a:solidFill>
              </a:rPr>
              <a:t>, Porto </a:t>
            </a:r>
            <a:r>
              <a:rPr lang="en-US" altLang="zh-CN" sz="1600" kern="0" dirty="0" err="1" smtClean="0">
                <a:solidFill>
                  <a:srgbClr val="660066"/>
                </a:solidFill>
              </a:rPr>
              <a:t>Alegre</a:t>
            </a:r>
            <a:r>
              <a:rPr lang="en-US" altLang="zh-CN" sz="1600" kern="0" dirty="0" smtClean="0">
                <a:solidFill>
                  <a:srgbClr val="660066"/>
                </a:solidFill>
              </a:rPr>
              <a:t>, Brazil, December 2011 </a:t>
            </a:r>
            <a:endParaRPr lang="en-US" altLang="zh-CN" sz="2400" kern="0" dirty="0" smtClean="0">
              <a:solidFill>
                <a:srgbClr val="660066"/>
              </a:solidFill>
            </a:endParaRPr>
          </a:p>
          <a:p>
            <a:pPr>
              <a:defRPr/>
            </a:pPr>
            <a:r>
              <a:rPr lang="en-US" altLang="zh-CN" sz="1600" kern="0" dirty="0" smtClean="0">
                <a:solidFill>
                  <a:srgbClr val="660066"/>
                </a:solidFill>
              </a:rPr>
              <a:t>Jamie </a:t>
            </a:r>
            <a:r>
              <a:rPr lang="en-US" altLang="zh-CN" sz="1600" kern="0" dirty="0">
                <a:solidFill>
                  <a:srgbClr val="660066"/>
                </a:solidFill>
              </a:rPr>
              <a:t>Liu, Ben </a:t>
            </a:r>
            <a:r>
              <a:rPr lang="en-US" altLang="zh-CN" sz="1600" kern="0" dirty="0" err="1">
                <a:solidFill>
                  <a:srgbClr val="660066"/>
                </a:solidFill>
              </a:rPr>
              <a:t>Jaiyen</a:t>
            </a:r>
            <a:r>
              <a:rPr lang="en-US" altLang="zh-CN" sz="1600" kern="0" dirty="0">
                <a:solidFill>
                  <a:srgbClr val="660066"/>
                </a:solidFill>
              </a:rPr>
              <a:t>, Richard </a:t>
            </a:r>
            <a:r>
              <a:rPr lang="en-US" altLang="zh-CN" sz="1600" kern="0" dirty="0" err="1">
                <a:solidFill>
                  <a:srgbClr val="660066"/>
                </a:solidFill>
              </a:rPr>
              <a:t>Veras</a:t>
            </a:r>
            <a:r>
              <a:rPr lang="en-US" altLang="zh-CN" sz="1600" kern="0" dirty="0">
                <a:solidFill>
                  <a:srgbClr val="660066"/>
                </a:solidFill>
              </a:rPr>
              <a:t>, and </a:t>
            </a:r>
            <a:r>
              <a:rPr lang="en-US" altLang="zh-CN" sz="1600" kern="0" dirty="0" err="1">
                <a:solidFill>
                  <a:srgbClr val="660066"/>
                </a:solidFill>
              </a:rPr>
              <a:t>Onur</a:t>
            </a:r>
            <a:r>
              <a:rPr lang="en-US" altLang="zh-CN" sz="1600" kern="0" dirty="0">
                <a:solidFill>
                  <a:srgbClr val="660066"/>
                </a:solidFill>
              </a:rPr>
              <a:t> </a:t>
            </a:r>
            <a:r>
              <a:rPr lang="en-US" altLang="zh-CN" sz="1600" kern="0" dirty="0" err="1">
                <a:solidFill>
                  <a:srgbClr val="660066"/>
                </a:solidFill>
              </a:rPr>
              <a:t>Mutlu</a:t>
            </a:r>
            <a:r>
              <a:rPr lang="en-US" altLang="zh-CN" sz="1600" kern="0" dirty="0" smtClean="0">
                <a:solidFill>
                  <a:srgbClr val="660066"/>
                </a:solidFill>
              </a:rPr>
              <a:t>,"</a:t>
            </a:r>
            <a:r>
              <a:rPr lang="en-US" altLang="zh-CN" sz="1600" kern="0" dirty="0">
                <a:solidFill>
                  <a:srgbClr val="660066"/>
                </a:solidFill>
              </a:rPr>
              <a:t>RAIDR: Retention-Aware Intelligent DRAM </a:t>
            </a:r>
            <a:r>
              <a:rPr lang="en-US" altLang="zh-CN" sz="1600" kern="0" dirty="0" err="1" smtClean="0">
                <a:solidFill>
                  <a:srgbClr val="660066"/>
                </a:solidFill>
              </a:rPr>
              <a:t>Refresh“,Proceedings</a:t>
            </a:r>
            <a:r>
              <a:rPr lang="en-US" altLang="zh-CN" sz="1600" kern="0" dirty="0" smtClean="0">
                <a:solidFill>
                  <a:srgbClr val="660066"/>
                </a:solidFill>
              </a:rPr>
              <a:t> </a:t>
            </a:r>
            <a:r>
              <a:rPr lang="en-US" altLang="zh-CN" sz="1600" kern="0" dirty="0">
                <a:solidFill>
                  <a:srgbClr val="660066"/>
                </a:solidFill>
              </a:rPr>
              <a:t>of the 39th International Symposium on Computer Architecture (ISCA), Portland, OR, June 2012. </a:t>
            </a:r>
            <a:r>
              <a:rPr lang="en-US" altLang="zh-CN" sz="1600" kern="0" dirty="0" smtClean="0">
                <a:solidFill>
                  <a:srgbClr val="660066"/>
                </a:solidFill>
                <a:hlinkClick r:id="rId2"/>
              </a:rPr>
              <a:t>S</a:t>
            </a:r>
          </a:p>
          <a:p>
            <a:pPr>
              <a:defRPr/>
            </a:pPr>
            <a:r>
              <a:rPr lang="en-US" altLang="zh-CN" sz="1600" kern="0" dirty="0" err="1">
                <a:solidFill>
                  <a:srgbClr val="660066"/>
                </a:solidFill>
              </a:rPr>
              <a:t>Onur</a:t>
            </a:r>
            <a:r>
              <a:rPr lang="en-US" altLang="zh-CN" sz="1600" kern="0" dirty="0">
                <a:solidFill>
                  <a:srgbClr val="660066"/>
                </a:solidFill>
              </a:rPr>
              <a:t> </a:t>
            </a:r>
            <a:r>
              <a:rPr lang="en-US" altLang="zh-CN" sz="1600" kern="0" dirty="0" err="1">
                <a:solidFill>
                  <a:srgbClr val="660066"/>
                </a:solidFill>
              </a:rPr>
              <a:t>Mutlu</a:t>
            </a:r>
            <a:r>
              <a:rPr lang="en-US" altLang="zh-CN" sz="1600" kern="0" dirty="0" smtClean="0">
                <a:solidFill>
                  <a:srgbClr val="660066"/>
                </a:solidFill>
              </a:rPr>
              <a:t>,"</a:t>
            </a:r>
            <a:r>
              <a:rPr lang="en-US" altLang="zh-CN" sz="1600" kern="0" dirty="0">
                <a:solidFill>
                  <a:srgbClr val="660066"/>
                </a:solidFill>
              </a:rPr>
              <a:t>Memory Scaling: A Systems Architecture </a:t>
            </a:r>
            <a:r>
              <a:rPr lang="en-US" altLang="zh-CN" sz="1600" kern="0" dirty="0" err="1" smtClean="0">
                <a:solidFill>
                  <a:srgbClr val="660066"/>
                </a:solidFill>
              </a:rPr>
              <a:t>Perspective"Technical</a:t>
            </a:r>
            <a:r>
              <a:rPr lang="en-US" altLang="zh-CN" sz="1600" kern="0" dirty="0" smtClean="0">
                <a:solidFill>
                  <a:srgbClr val="660066"/>
                </a:solidFill>
              </a:rPr>
              <a:t> </a:t>
            </a:r>
            <a:r>
              <a:rPr lang="en-US" altLang="zh-CN" sz="1600" kern="0" dirty="0">
                <a:solidFill>
                  <a:srgbClr val="660066"/>
                </a:solidFill>
              </a:rPr>
              <a:t>talk </a:t>
            </a:r>
            <a:r>
              <a:rPr lang="en-US" altLang="zh-CN" sz="1600" kern="0" dirty="0" smtClean="0">
                <a:solidFill>
                  <a:srgbClr val="660066"/>
                </a:solidFill>
              </a:rPr>
              <a:t>at </a:t>
            </a:r>
            <a:r>
              <a:rPr lang="en-US" altLang="zh-CN" sz="1600" kern="0" dirty="0" err="1" smtClean="0">
                <a:solidFill>
                  <a:srgbClr val="660066"/>
                </a:solidFill>
              </a:rPr>
              <a:t>MemCon</a:t>
            </a:r>
            <a:r>
              <a:rPr lang="en-US" altLang="zh-CN" sz="1600" kern="0" dirty="0" smtClean="0">
                <a:solidFill>
                  <a:srgbClr val="660066"/>
                </a:solidFill>
              </a:rPr>
              <a:t> 2013 </a:t>
            </a:r>
            <a:r>
              <a:rPr lang="en-US" altLang="zh-CN" sz="1600" kern="0" dirty="0">
                <a:solidFill>
                  <a:srgbClr val="660066"/>
                </a:solidFill>
              </a:rPr>
              <a:t>(MEMCON), Santa Clara, CA, August 2013. </a:t>
            </a:r>
            <a:endParaRPr lang="en-US" altLang="zh-CN" sz="1600" kern="0" dirty="0" smtClean="0">
              <a:solidFill>
                <a:srgbClr val="660066"/>
              </a:solidFill>
            </a:endParaRPr>
          </a:p>
          <a:p>
            <a:pPr>
              <a:defRPr/>
            </a:pPr>
            <a:r>
              <a:rPr lang="en-US" altLang="zh-CN" sz="1600" kern="0" dirty="0" smtClean="0">
                <a:solidFill>
                  <a:srgbClr val="660066"/>
                </a:solidFill>
              </a:rPr>
              <a:t>Kevin </a:t>
            </a:r>
            <a:r>
              <a:rPr lang="en-US" altLang="zh-CN" sz="1600" kern="0" dirty="0">
                <a:solidFill>
                  <a:srgbClr val="660066"/>
                </a:solidFill>
              </a:rPr>
              <a:t>Chang, </a:t>
            </a:r>
            <a:r>
              <a:rPr lang="en-US" altLang="zh-CN" sz="1600" kern="0" dirty="0" err="1">
                <a:solidFill>
                  <a:srgbClr val="660066"/>
                </a:solidFill>
              </a:rPr>
              <a:t>Donghyuk</a:t>
            </a:r>
            <a:r>
              <a:rPr lang="en-US" altLang="zh-CN" sz="1600" kern="0" dirty="0">
                <a:solidFill>
                  <a:srgbClr val="660066"/>
                </a:solidFill>
              </a:rPr>
              <a:t> Lee, </a:t>
            </a:r>
            <a:r>
              <a:rPr lang="en-US" altLang="zh-CN" sz="1600" kern="0" dirty="0" err="1">
                <a:solidFill>
                  <a:srgbClr val="660066"/>
                </a:solidFill>
              </a:rPr>
              <a:t>Zeshan</a:t>
            </a:r>
            <a:r>
              <a:rPr lang="en-US" altLang="zh-CN" sz="1600" kern="0" dirty="0">
                <a:solidFill>
                  <a:srgbClr val="660066"/>
                </a:solidFill>
              </a:rPr>
              <a:t> </a:t>
            </a:r>
            <a:r>
              <a:rPr lang="en-US" altLang="zh-CN" sz="1600" kern="0" dirty="0" err="1">
                <a:solidFill>
                  <a:srgbClr val="660066"/>
                </a:solidFill>
              </a:rPr>
              <a:t>Chishti</a:t>
            </a:r>
            <a:r>
              <a:rPr lang="en-US" altLang="zh-CN" sz="1600" kern="0" dirty="0">
                <a:solidFill>
                  <a:srgbClr val="660066"/>
                </a:solidFill>
              </a:rPr>
              <a:t>, </a:t>
            </a:r>
            <a:r>
              <a:rPr lang="en-US" altLang="zh-CN" sz="1600" kern="0" dirty="0" err="1">
                <a:solidFill>
                  <a:srgbClr val="660066"/>
                </a:solidFill>
              </a:rPr>
              <a:t>Alaa</a:t>
            </a:r>
            <a:r>
              <a:rPr lang="en-US" altLang="zh-CN" sz="1600" kern="0" dirty="0">
                <a:solidFill>
                  <a:srgbClr val="660066"/>
                </a:solidFill>
              </a:rPr>
              <a:t> </a:t>
            </a:r>
            <a:r>
              <a:rPr lang="en-US" altLang="zh-CN" sz="1600" kern="0" dirty="0" err="1">
                <a:solidFill>
                  <a:srgbClr val="660066"/>
                </a:solidFill>
              </a:rPr>
              <a:t>Alameldeen</a:t>
            </a:r>
            <a:r>
              <a:rPr lang="en-US" altLang="zh-CN" sz="1600" kern="0" dirty="0">
                <a:solidFill>
                  <a:srgbClr val="660066"/>
                </a:solidFill>
              </a:rPr>
              <a:t>, Chris Wilkerson, </a:t>
            </a:r>
            <a:r>
              <a:rPr lang="en-US" altLang="zh-CN" sz="1600" kern="0" dirty="0" err="1">
                <a:solidFill>
                  <a:srgbClr val="660066"/>
                </a:solidFill>
              </a:rPr>
              <a:t>Yoongu</a:t>
            </a:r>
            <a:r>
              <a:rPr lang="en-US" altLang="zh-CN" sz="1600" kern="0" dirty="0">
                <a:solidFill>
                  <a:srgbClr val="660066"/>
                </a:solidFill>
              </a:rPr>
              <a:t> Kim, and </a:t>
            </a:r>
            <a:r>
              <a:rPr lang="en-US" altLang="zh-CN" sz="1600" kern="0" dirty="0" err="1">
                <a:solidFill>
                  <a:srgbClr val="660066"/>
                </a:solidFill>
              </a:rPr>
              <a:t>Onur</a:t>
            </a:r>
            <a:r>
              <a:rPr lang="en-US" altLang="zh-CN" sz="1600" kern="0" dirty="0">
                <a:solidFill>
                  <a:srgbClr val="660066"/>
                </a:solidFill>
              </a:rPr>
              <a:t> </a:t>
            </a:r>
            <a:r>
              <a:rPr lang="en-US" altLang="zh-CN" sz="1600" kern="0" dirty="0" err="1">
                <a:solidFill>
                  <a:srgbClr val="660066"/>
                </a:solidFill>
              </a:rPr>
              <a:t>Mutlu</a:t>
            </a:r>
            <a:r>
              <a:rPr lang="en-US" altLang="zh-CN" sz="1600" kern="0" dirty="0" smtClean="0">
                <a:solidFill>
                  <a:srgbClr val="660066"/>
                </a:solidFill>
              </a:rPr>
              <a:t>,"</a:t>
            </a:r>
            <a:r>
              <a:rPr lang="en-US" altLang="zh-CN" sz="1600" kern="0" dirty="0">
                <a:solidFill>
                  <a:srgbClr val="660066"/>
                </a:solidFill>
              </a:rPr>
              <a:t>Improving DRAM Performance by Parallelizing Refreshes with Accesses" </a:t>
            </a:r>
            <a:br>
              <a:rPr lang="en-US" altLang="zh-CN" sz="1600" kern="0" dirty="0">
                <a:solidFill>
                  <a:srgbClr val="660066"/>
                </a:solidFill>
              </a:rPr>
            </a:br>
            <a:r>
              <a:rPr lang="en-US" altLang="zh-CN" sz="1600" kern="0" dirty="0">
                <a:solidFill>
                  <a:srgbClr val="660066"/>
                </a:solidFill>
              </a:rPr>
              <a:t>Proceedings of the 20th International Symposium on High-Performance Computer Architecture (HPCA), Orlando, FL, February 2014. </a:t>
            </a:r>
            <a:r>
              <a:rPr lang="en-US" altLang="zh-CN" sz="1600" kern="0" dirty="0" smtClean="0">
                <a:solidFill>
                  <a:srgbClr val="660066"/>
                </a:solidFill>
              </a:rPr>
              <a:t>  </a:t>
            </a:r>
            <a:r>
              <a:rPr lang="en-US" altLang="zh-CN" sz="1600" kern="0" dirty="0">
                <a:solidFill>
                  <a:srgbClr val="660066"/>
                </a:solidFill>
                <a:hlinkClick r:id="rId3"/>
              </a:rPr>
              <a:t>(pdf)</a:t>
            </a:r>
            <a:endParaRPr lang="en-US" altLang="zh-CN" sz="1600" kern="0" dirty="0">
              <a:solidFill>
                <a:srgbClr val="660066"/>
              </a:solidFill>
            </a:endParaRPr>
          </a:p>
          <a:p>
            <a:pPr>
              <a:defRPr/>
            </a:pPr>
            <a:endParaRPr lang="en-US" altLang="zh-CN" sz="1600" kern="0" dirty="0">
              <a:solidFill>
                <a:srgbClr val="660066"/>
              </a:solidFill>
            </a:endParaRPr>
          </a:p>
          <a:p>
            <a:pPr>
              <a:defRPr/>
            </a:pPr>
            <a:r>
              <a:rPr lang="en-US" altLang="zh-CN" sz="1600" kern="0" dirty="0" err="1">
                <a:solidFill>
                  <a:srgbClr val="660066"/>
                </a:solidFill>
                <a:hlinkClick r:id="rId2"/>
              </a:rPr>
              <a:t>lides</a:t>
            </a:r>
            <a:r>
              <a:rPr lang="en-US" altLang="zh-CN" sz="1600" kern="0" dirty="0">
                <a:solidFill>
                  <a:srgbClr val="660066"/>
                </a:solidFill>
                <a:hlinkClick r:id="rId2"/>
              </a:rPr>
              <a:t> (pdf)</a:t>
            </a:r>
            <a:r>
              <a:rPr lang="en-US" altLang="zh-CN" sz="1600" kern="0" dirty="0">
                <a:solidFill>
                  <a:srgbClr val="660066"/>
                </a:solidFill>
              </a:rPr>
              <a:t> </a:t>
            </a:r>
          </a:p>
          <a:p>
            <a:pPr>
              <a:defRPr/>
            </a:pPr>
            <a:endParaRPr lang="en-US" altLang="zh-CN" sz="1600" kern="0" dirty="0">
              <a:solidFill>
                <a:srgbClr val="660066"/>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编译与解释</a:t>
            </a:r>
          </a:p>
        </p:txBody>
      </p:sp>
      <p:sp>
        <p:nvSpPr>
          <p:cNvPr id="3" name="内容占位符 2"/>
          <p:cNvSpPr>
            <a:spLocks noGrp="1"/>
          </p:cNvSpPr>
          <p:nvPr>
            <p:ph idx="1"/>
          </p:nvPr>
        </p:nvSpPr>
        <p:spPr>
          <a:xfrm>
            <a:off x="827088" y="1628775"/>
            <a:ext cx="7772400" cy="4114800"/>
          </a:xfrm>
        </p:spPr>
        <p:txBody>
          <a:bodyPr>
            <a:normAutofit lnSpcReduction="10000"/>
          </a:bodyPr>
          <a:lstStyle/>
          <a:p>
            <a:pPr>
              <a:defRPr/>
            </a:pPr>
            <a:r>
              <a:rPr lang="zh-CN" altLang="en-US" dirty="0" smtClean="0"/>
              <a:t>跨越不同层次级别的方法</a:t>
            </a:r>
            <a:endParaRPr lang="en-US" altLang="zh-CN" dirty="0" smtClean="0"/>
          </a:p>
          <a:p>
            <a:pPr>
              <a:defRPr/>
            </a:pPr>
            <a:r>
              <a:rPr lang="zh-CN" altLang="en-US" dirty="0" smtClean="0"/>
              <a:t>基本概念（属于编译原理）</a:t>
            </a:r>
            <a:endParaRPr lang="en-US" altLang="zh-CN" dirty="0" smtClean="0"/>
          </a:p>
          <a:p>
            <a:pPr lvl="1">
              <a:defRPr/>
            </a:pPr>
            <a:r>
              <a:rPr lang="zh-CN" altLang="en-US" dirty="0" smtClean="0"/>
              <a:t>编译：全部</a:t>
            </a:r>
            <a:r>
              <a:rPr lang="en-US" altLang="zh-CN" dirty="0" smtClean="0"/>
              <a:t>N+1</a:t>
            </a:r>
            <a:r>
              <a:rPr lang="zh-CN" altLang="en-US" dirty="0" smtClean="0"/>
              <a:t>级</a:t>
            </a:r>
            <a:r>
              <a:rPr lang="zh-CN" altLang="en-US" dirty="0" smtClean="0"/>
              <a:t>指令</a:t>
            </a:r>
            <a:r>
              <a:rPr lang="en-US" altLang="zh-CN" dirty="0"/>
              <a:t> </a:t>
            </a:r>
            <a:r>
              <a:rPr lang="en-US" altLang="zh-CN" dirty="0" smtClean="0"/>
              <a:t>   </a:t>
            </a:r>
            <a:r>
              <a:rPr lang="en-US" altLang="zh-CN" dirty="0" smtClean="0"/>
              <a:t>   </a:t>
            </a:r>
            <a:r>
              <a:rPr lang="en-US" altLang="zh-CN" dirty="0" smtClean="0"/>
              <a:t>N</a:t>
            </a:r>
            <a:r>
              <a:rPr lang="zh-CN" altLang="en-US" dirty="0" smtClean="0"/>
              <a:t>级指令</a:t>
            </a:r>
          </a:p>
          <a:p>
            <a:pPr lvl="1">
              <a:defRPr/>
            </a:pPr>
            <a:r>
              <a:rPr lang="zh-CN" altLang="en-US" dirty="0" smtClean="0"/>
              <a:t>解释：一条</a:t>
            </a:r>
            <a:r>
              <a:rPr lang="en-US" altLang="zh-CN" dirty="0" smtClean="0"/>
              <a:t>N+1</a:t>
            </a:r>
            <a:r>
              <a:rPr lang="zh-CN" altLang="en-US" dirty="0" smtClean="0"/>
              <a:t>级</a:t>
            </a:r>
            <a:r>
              <a:rPr lang="zh-CN" altLang="en-US" dirty="0" smtClean="0"/>
              <a:t>指令    </a:t>
            </a:r>
            <a:r>
              <a:rPr lang="en-US" altLang="zh-CN" dirty="0" smtClean="0"/>
              <a:t>   </a:t>
            </a:r>
            <a:r>
              <a:rPr lang="zh-CN" altLang="en-US" dirty="0" smtClean="0"/>
              <a:t>一串</a:t>
            </a:r>
            <a:r>
              <a:rPr lang="en-US" altLang="zh-CN" dirty="0" smtClean="0"/>
              <a:t>N</a:t>
            </a:r>
            <a:r>
              <a:rPr lang="zh-CN" altLang="en-US" dirty="0" smtClean="0"/>
              <a:t>级指令</a:t>
            </a:r>
          </a:p>
          <a:p>
            <a:pPr>
              <a:defRPr/>
            </a:pPr>
            <a:r>
              <a:rPr lang="zh-CN" altLang="en-US" dirty="0" smtClean="0"/>
              <a:t> 没有明显的界限</a:t>
            </a:r>
          </a:p>
          <a:p>
            <a:pPr lvl="1">
              <a:defRPr/>
            </a:pPr>
            <a:r>
              <a:rPr lang="zh-CN" altLang="en-US" dirty="0" smtClean="0"/>
              <a:t>编译为整体行为，可以优化，高效率，往往与平台有关。</a:t>
            </a:r>
          </a:p>
          <a:p>
            <a:pPr lvl="1">
              <a:defRPr/>
            </a:pPr>
            <a:r>
              <a:rPr lang="zh-CN" altLang="en-US" dirty="0" smtClean="0"/>
              <a:t>解释为局部行为，不优化，效率低，易于精确控制，与平台不直接相关。</a:t>
            </a:r>
          </a:p>
          <a:p>
            <a:pPr lvl="1">
              <a:defRPr/>
            </a:pPr>
            <a:r>
              <a:rPr lang="zh-CN" altLang="en-US" dirty="0" smtClean="0"/>
              <a:t>编译和解释在现代语言实现中结合考虑</a:t>
            </a:r>
            <a:endParaRPr lang="en-US" altLang="zh-CN" dirty="0" smtClean="0"/>
          </a:p>
          <a:p>
            <a:pPr>
              <a:defRPr/>
            </a:pPr>
            <a:endParaRPr lang="zh-CN" altLang="en-US" dirty="0"/>
          </a:p>
        </p:txBody>
      </p:sp>
      <p:sp>
        <p:nvSpPr>
          <p:cNvPr id="7168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6209109-8CE4-4F31-809E-EA28F6BAD4F7}" type="datetime1">
              <a:rPr lang="zh-CN" altLang="en-US" sz="1200" smtClean="0"/>
              <a:pPr>
                <a:spcBef>
                  <a:spcPct val="0"/>
                </a:spcBef>
                <a:buFontTx/>
                <a:buNone/>
              </a:pPr>
              <a:t>2021/9/4</a:t>
            </a:fld>
            <a:endParaRPr lang="zh-CN" altLang="en-US" sz="1200" smtClean="0"/>
          </a:p>
        </p:txBody>
      </p:sp>
      <p:cxnSp>
        <p:nvCxnSpPr>
          <p:cNvPr id="8" name="直接箭头连接符 7"/>
          <p:cNvCxnSpPr/>
          <p:nvPr/>
        </p:nvCxnSpPr>
        <p:spPr>
          <a:xfrm>
            <a:off x="4648572" y="2771775"/>
            <a:ext cx="571500"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584700" y="3148013"/>
            <a:ext cx="571500" cy="1587"/>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1687" name="Text Box 3"/>
          <p:cNvSpPr txBox="1">
            <a:spLocks noChangeArrowheads="1"/>
          </p:cNvSpPr>
          <p:nvPr/>
        </p:nvSpPr>
        <p:spPr bwMode="auto">
          <a:xfrm>
            <a:off x="1143000" y="5780088"/>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FF0000"/>
                </a:solidFill>
                <a:ea typeface="黑体" panose="02010609060101010101" pitchFamily="49" charset="-122"/>
              </a:rPr>
              <a:t>解释执行比翻译花的时间多，但存储空间占用较少。</a:t>
            </a:r>
          </a:p>
        </p:txBody>
      </p:sp>
      <p:sp>
        <p:nvSpPr>
          <p:cNvPr id="71688" name="文本框 1"/>
          <p:cNvSpPr txBox="1">
            <a:spLocks noChangeArrowheads="1"/>
          </p:cNvSpPr>
          <p:nvPr/>
        </p:nvSpPr>
        <p:spPr bwMode="auto">
          <a:xfrm>
            <a:off x="827088" y="476250"/>
            <a:ext cx="108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C00000"/>
                </a:solidFill>
              </a:rPr>
              <a:t>Recall </a:t>
            </a:r>
            <a:endParaRPr lang="zh-CN" altLang="en-US" sz="2400" b="1">
              <a:solidFill>
                <a:srgbClr val="C00000"/>
              </a:solidFill>
            </a:endParaRPr>
          </a:p>
        </p:txBody>
      </p:sp>
      <p:sp>
        <p:nvSpPr>
          <p:cNvPr id="71689"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7169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BAC73DA-6975-41CE-BDE1-B40214B15E06}" type="slidenum">
              <a:rPr lang="en-US" altLang="zh-CN" sz="1200" smtClean="0"/>
              <a:pPr>
                <a:spcBef>
                  <a:spcPct val="0"/>
                </a:spcBef>
                <a:buFontTx/>
                <a:buNone/>
              </a:pPr>
              <a:t>45</a:t>
            </a:fld>
            <a:endParaRPr lang="en-US" altLang="zh-CN" sz="12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分层带来的</a:t>
            </a:r>
            <a:r>
              <a:rPr lang="zh-CN" altLang="en-US" smtClean="0">
                <a:solidFill>
                  <a:srgbClr val="0070C0"/>
                </a:solidFill>
              </a:rPr>
              <a:t>透明性</a:t>
            </a:r>
          </a:p>
        </p:txBody>
      </p:sp>
      <p:sp>
        <p:nvSpPr>
          <p:cNvPr id="40963" name="内容占位符 2"/>
          <p:cNvSpPr>
            <a:spLocks noGrp="1"/>
          </p:cNvSpPr>
          <p:nvPr>
            <p:ph idx="1"/>
          </p:nvPr>
        </p:nvSpPr>
        <p:spPr>
          <a:xfrm>
            <a:off x="685800" y="1981200"/>
            <a:ext cx="8062913" cy="4114800"/>
          </a:xfrm>
        </p:spPr>
        <p:txBody>
          <a:bodyPr/>
          <a:lstStyle/>
          <a:p>
            <a:r>
              <a:rPr lang="zh-CN" altLang="en-US" smtClean="0"/>
              <a:t>本来存在的事务或属性，从某个角度上看不到。</a:t>
            </a:r>
            <a:endParaRPr lang="en-US" altLang="zh-CN" smtClean="0"/>
          </a:p>
          <a:p>
            <a:pPr lvl="1"/>
            <a:r>
              <a:rPr lang="zh-CN" altLang="en-US" smtClean="0"/>
              <a:t>封装的结果</a:t>
            </a:r>
            <a:endParaRPr lang="en-US" altLang="zh-CN" smtClean="0"/>
          </a:p>
          <a:p>
            <a:pPr lvl="1"/>
            <a:r>
              <a:rPr lang="zh-CN" altLang="en-US" smtClean="0"/>
              <a:t>指令集、</a:t>
            </a:r>
            <a:r>
              <a:rPr lang="en-US" altLang="zh-CN" smtClean="0"/>
              <a:t>API</a:t>
            </a:r>
            <a:r>
              <a:rPr lang="zh-CN" altLang="en-US" smtClean="0"/>
              <a:t>等方式提供接口</a:t>
            </a:r>
            <a:endParaRPr lang="en-US" altLang="zh-CN" smtClean="0"/>
          </a:p>
          <a:p>
            <a:r>
              <a:rPr lang="zh-CN" altLang="en-US" smtClean="0"/>
              <a:t>在一个计算机系统中，低层机器的属性往往对高层机器的程序员透明</a:t>
            </a:r>
          </a:p>
          <a:p>
            <a:r>
              <a:rPr lang="zh-CN" altLang="en-US" smtClean="0"/>
              <a:t>计算机组成设计的内容，对传统机器程序员来讲一般要求透明</a:t>
            </a:r>
          </a:p>
        </p:txBody>
      </p:sp>
      <p:sp>
        <p:nvSpPr>
          <p:cNvPr id="7987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A326E71-2204-4E5C-97ED-75DF4D514DA1}" type="datetime1">
              <a:rPr lang="zh-CN" altLang="en-US" sz="1200" smtClean="0"/>
              <a:pPr>
                <a:spcBef>
                  <a:spcPct val="0"/>
                </a:spcBef>
                <a:buFontTx/>
                <a:buNone/>
              </a:pPr>
              <a:t>2021/9/4</a:t>
            </a:fld>
            <a:endParaRPr lang="zh-CN" altLang="en-US" sz="1200" smtClean="0"/>
          </a:p>
        </p:txBody>
      </p:sp>
      <p:sp>
        <p:nvSpPr>
          <p:cNvPr id="79877" name="Footer Placeholder 2"/>
          <p:cNvSpPr txBox="1">
            <a:spLocks/>
          </p:cNvSpPr>
          <p:nvPr/>
        </p:nvSpPr>
        <p:spPr bwMode="auto">
          <a:xfrm>
            <a:off x="3124200" y="6324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200"/>
              <a:t>余腊生  </a:t>
            </a:r>
          </a:p>
          <a:p>
            <a:pPr algn="ctr" eaLnBrk="1" hangingPunct="1">
              <a:spcBef>
                <a:spcPct val="0"/>
              </a:spcBef>
              <a:buFontTx/>
              <a:buNone/>
            </a:pPr>
            <a:r>
              <a:rPr lang="zh-CN" altLang="en-US" sz="1200"/>
              <a:t> </a:t>
            </a:r>
            <a:r>
              <a:rPr lang="zh-CN" altLang="en-US" sz="1200">
                <a:solidFill>
                  <a:srgbClr val="FF0066"/>
                </a:solidFill>
              </a:rPr>
              <a:t>版权所有，违者必究</a:t>
            </a:r>
          </a:p>
        </p:txBody>
      </p:sp>
      <p:sp>
        <p:nvSpPr>
          <p:cNvPr id="7987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7987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3CA9EA9-0E31-42EB-B8D8-C69BA4ACB000}" type="slidenum">
              <a:rPr lang="en-US" altLang="zh-CN" sz="1200" smtClean="0"/>
              <a:pPr>
                <a:spcBef>
                  <a:spcPct val="0"/>
                </a:spcBef>
                <a:buFontTx/>
                <a:buNone/>
              </a:pPr>
              <a:t>46</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anim calcmode="lin" valueType="num">
                                      <p:cBhvr additive="base">
                                        <p:cTn id="11"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anim calcmode="lin" valueType="num">
                                      <p:cBhvr additive="base">
                                        <p:cTn id="15"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963">
                                            <p:txEl>
                                              <p:pRg st="3" end="3"/>
                                            </p:txEl>
                                          </p:spTgt>
                                        </p:tgtEl>
                                        <p:attrNameLst>
                                          <p:attrName>style.visibility</p:attrName>
                                        </p:attrNameLst>
                                      </p:cBhvr>
                                      <p:to>
                                        <p:strVal val="visible"/>
                                      </p:to>
                                    </p:set>
                                    <p:anim calcmode="lin" valueType="num">
                                      <p:cBhvr additive="base">
                                        <p:cTn id="21"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 calcmode="lin" valueType="num">
                                      <p:cBhvr additive="base">
                                        <p:cTn id="27"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透明性的举例</a:t>
            </a:r>
          </a:p>
        </p:txBody>
      </p:sp>
      <p:sp>
        <p:nvSpPr>
          <p:cNvPr id="80899" name="内容占位符 2"/>
          <p:cNvSpPr>
            <a:spLocks noGrp="1"/>
          </p:cNvSpPr>
          <p:nvPr>
            <p:ph idx="1"/>
          </p:nvPr>
        </p:nvSpPr>
        <p:spPr/>
        <p:txBody>
          <a:bodyPr/>
          <a:lstStyle/>
          <a:p>
            <a:r>
              <a:rPr lang="zh-CN" altLang="en-US" dirty="0" smtClean="0">
                <a:latin typeface="楷体_GB2312" pitchFamily="49" charset="-122"/>
              </a:rPr>
              <a:t>传统机器级的概念性结构和功能特性</a:t>
            </a:r>
            <a:endParaRPr lang="en-US" altLang="zh-CN" dirty="0" smtClean="0">
              <a:latin typeface="楷体_GB2312" pitchFamily="49" charset="-122"/>
            </a:endParaRPr>
          </a:p>
          <a:p>
            <a:pPr lvl="1"/>
            <a:r>
              <a:rPr lang="zh-CN" altLang="en-US" dirty="0" smtClean="0">
                <a:latin typeface="楷体_GB2312" pitchFamily="49" charset="-122"/>
              </a:rPr>
              <a:t>对高级语言的程序员</a:t>
            </a:r>
            <a:r>
              <a:rPr lang="en-US" altLang="zh-CN" dirty="0" smtClean="0">
                <a:latin typeface="楷体_GB2312" pitchFamily="49" charset="-122"/>
              </a:rPr>
              <a:t>-</a:t>
            </a:r>
            <a:r>
              <a:rPr lang="en-US" altLang="zh-CN" dirty="0" smtClean="0">
                <a:latin typeface="楷体_GB2312" pitchFamily="49" charset="-122"/>
                <a:sym typeface="Wingdings" panose="05000000000000000000" pitchFamily="2" charset="2"/>
              </a:rPr>
              <a:t></a:t>
            </a:r>
            <a:r>
              <a:rPr lang="zh-CN" altLang="en-US" dirty="0" smtClean="0">
                <a:latin typeface="楷体_GB2312" pitchFamily="49" charset="-122"/>
              </a:rPr>
              <a:t>透明</a:t>
            </a:r>
            <a:endParaRPr lang="en-US" altLang="zh-CN" dirty="0" smtClean="0">
              <a:latin typeface="楷体_GB2312" pitchFamily="49" charset="-122"/>
            </a:endParaRPr>
          </a:p>
          <a:p>
            <a:pPr lvl="1"/>
            <a:r>
              <a:rPr lang="zh-CN" altLang="en-US" dirty="0" smtClean="0">
                <a:latin typeface="楷体_GB2312" pitchFamily="49" charset="-122"/>
              </a:rPr>
              <a:t>对汇编语言的程序员</a:t>
            </a:r>
            <a:r>
              <a:rPr lang="en-US" altLang="zh-CN" dirty="0" smtClean="0">
                <a:latin typeface="楷体_GB2312" pitchFamily="49" charset="-122"/>
              </a:rPr>
              <a:t>-</a:t>
            </a:r>
            <a:r>
              <a:rPr lang="en-US" altLang="zh-CN" dirty="0" smtClean="0">
                <a:latin typeface="楷体_GB2312" pitchFamily="49" charset="-122"/>
                <a:sym typeface="Wingdings" panose="05000000000000000000" pitchFamily="2" charset="2"/>
              </a:rPr>
              <a:t></a:t>
            </a:r>
            <a:r>
              <a:rPr lang="zh-CN" altLang="en-US" dirty="0" smtClean="0">
                <a:latin typeface="楷体_GB2312" pitchFamily="49" charset="-122"/>
              </a:rPr>
              <a:t>不透明</a:t>
            </a:r>
          </a:p>
          <a:p>
            <a:r>
              <a:rPr lang="zh-CN" altLang="en-US" dirty="0" smtClean="0">
                <a:latin typeface="楷体_GB2312" pitchFamily="49" charset="-122"/>
              </a:rPr>
              <a:t>存储器采用交叉存取还是并行存取、</a:t>
            </a:r>
            <a:r>
              <a:rPr lang="en-US" altLang="zh-CN" dirty="0" smtClean="0">
                <a:latin typeface="楷体_GB2312" pitchFamily="49" charset="-122"/>
              </a:rPr>
              <a:t>CPU</a:t>
            </a:r>
            <a:r>
              <a:rPr lang="zh-CN" altLang="en-US" dirty="0" smtClean="0">
                <a:latin typeface="楷体_GB2312" pitchFamily="49" charset="-122"/>
              </a:rPr>
              <a:t>内部的数据通路的宽度</a:t>
            </a:r>
            <a:r>
              <a:rPr lang="en-US" altLang="zh-CN" dirty="0" smtClean="0">
                <a:latin typeface="楷体_GB2312" pitchFamily="49" charset="-122"/>
              </a:rPr>
              <a:t>(8</a:t>
            </a:r>
            <a:r>
              <a:rPr lang="zh-CN" altLang="en-US" dirty="0" smtClean="0">
                <a:latin typeface="楷体_GB2312" pitchFamily="49" charset="-122"/>
              </a:rPr>
              <a:t>位</a:t>
            </a:r>
            <a:r>
              <a:rPr lang="en-US" altLang="zh-CN" dirty="0" smtClean="0">
                <a:latin typeface="楷体_GB2312" pitchFamily="49" charset="-122"/>
              </a:rPr>
              <a:t>or16</a:t>
            </a:r>
            <a:r>
              <a:rPr lang="zh-CN" altLang="en-US" dirty="0" smtClean="0">
                <a:latin typeface="楷体_GB2312" pitchFamily="49" charset="-122"/>
              </a:rPr>
              <a:t>位</a:t>
            </a:r>
            <a:r>
              <a:rPr lang="en-US" altLang="zh-CN" dirty="0" smtClean="0">
                <a:latin typeface="楷体_GB2312" pitchFamily="49" charset="-122"/>
              </a:rPr>
              <a:t>)</a:t>
            </a:r>
          </a:p>
          <a:p>
            <a:pPr lvl="1"/>
            <a:r>
              <a:rPr lang="zh-CN" altLang="en-US" dirty="0" smtClean="0">
                <a:latin typeface="楷体_GB2312" pitchFamily="49" charset="-122"/>
              </a:rPr>
              <a:t>对计算机系统结构</a:t>
            </a:r>
            <a:r>
              <a:rPr lang="en-US" altLang="zh-CN" dirty="0" smtClean="0">
                <a:latin typeface="楷体_GB2312" pitchFamily="49" charset="-122"/>
              </a:rPr>
              <a:t>-</a:t>
            </a:r>
            <a:r>
              <a:rPr lang="en-US" altLang="zh-CN" dirty="0" smtClean="0">
                <a:latin typeface="楷体_GB2312" pitchFamily="49" charset="-122"/>
                <a:sym typeface="Wingdings" panose="05000000000000000000" pitchFamily="2" charset="2"/>
              </a:rPr>
              <a:t></a:t>
            </a:r>
            <a:r>
              <a:rPr lang="zh-CN" altLang="en-US" dirty="0" smtClean="0">
                <a:latin typeface="楷体_GB2312" pitchFamily="49" charset="-122"/>
              </a:rPr>
              <a:t>透明</a:t>
            </a:r>
            <a:endParaRPr lang="en-US" altLang="zh-CN" dirty="0" smtClean="0">
              <a:latin typeface="楷体_GB2312" pitchFamily="49" charset="-122"/>
            </a:endParaRPr>
          </a:p>
          <a:p>
            <a:pPr lvl="1"/>
            <a:r>
              <a:rPr lang="zh-CN" altLang="en-US" dirty="0" smtClean="0">
                <a:latin typeface="楷体_GB2312" pitchFamily="49" charset="-122"/>
              </a:rPr>
              <a:t>对计算机组成</a:t>
            </a:r>
            <a:r>
              <a:rPr lang="en-US" altLang="zh-CN" dirty="0" smtClean="0">
                <a:latin typeface="楷体_GB2312" pitchFamily="49" charset="-122"/>
              </a:rPr>
              <a:t>-</a:t>
            </a:r>
            <a:r>
              <a:rPr lang="en-US" altLang="zh-CN" dirty="0" smtClean="0">
                <a:latin typeface="楷体_GB2312" pitchFamily="49" charset="-122"/>
                <a:sym typeface="Wingdings" panose="05000000000000000000" pitchFamily="2" charset="2"/>
              </a:rPr>
              <a:t></a:t>
            </a:r>
            <a:r>
              <a:rPr lang="zh-CN" altLang="en-US" dirty="0" smtClean="0">
                <a:latin typeface="楷体_GB2312" pitchFamily="49" charset="-122"/>
                <a:sym typeface="Wingdings" panose="05000000000000000000" pitchFamily="2" charset="2"/>
              </a:rPr>
              <a:t>不</a:t>
            </a:r>
            <a:r>
              <a:rPr lang="zh-CN" altLang="en-US" dirty="0" smtClean="0">
                <a:latin typeface="楷体_GB2312" pitchFamily="49" charset="-122"/>
              </a:rPr>
              <a:t>透明</a:t>
            </a:r>
            <a:endParaRPr lang="zh-CN" altLang="en-US" dirty="0" smtClean="0"/>
          </a:p>
        </p:txBody>
      </p:sp>
      <p:sp>
        <p:nvSpPr>
          <p:cNvPr id="8090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537C70F-C2FF-4E5D-B245-F5AD89660CC6}" type="datetime1">
              <a:rPr lang="zh-CN" altLang="en-US" sz="1200" smtClean="0"/>
              <a:pPr>
                <a:spcBef>
                  <a:spcPct val="0"/>
                </a:spcBef>
                <a:buFontTx/>
                <a:buNone/>
              </a:pPr>
              <a:t>2021/9/4</a:t>
            </a:fld>
            <a:endParaRPr lang="zh-CN" altLang="en-US" sz="1200" smtClean="0"/>
          </a:p>
        </p:txBody>
      </p:sp>
      <p:sp>
        <p:nvSpPr>
          <p:cNvPr id="80901" name="Footer Placeholder 2"/>
          <p:cNvSpPr txBox="1">
            <a:spLocks/>
          </p:cNvSpPr>
          <p:nvPr/>
        </p:nvSpPr>
        <p:spPr bwMode="auto">
          <a:xfrm>
            <a:off x="3124200" y="6324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200"/>
              <a:t>余腊生  </a:t>
            </a:r>
          </a:p>
          <a:p>
            <a:pPr algn="ctr" eaLnBrk="1" hangingPunct="1">
              <a:spcBef>
                <a:spcPct val="0"/>
              </a:spcBef>
              <a:buFontTx/>
              <a:buNone/>
            </a:pPr>
            <a:r>
              <a:rPr lang="zh-CN" altLang="en-US" sz="1200"/>
              <a:t> </a:t>
            </a:r>
            <a:r>
              <a:rPr lang="zh-CN" altLang="en-US" sz="1200">
                <a:solidFill>
                  <a:srgbClr val="FF0066"/>
                </a:solidFill>
              </a:rPr>
              <a:t>版权所有，违者必究</a:t>
            </a:r>
          </a:p>
        </p:txBody>
      </p:sp>
      <p:sp>
        <p:nvSpPr>
          <p:cNvPr id="8090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8090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9B9C628-8D61-441A-BA53-FCB3D4346B68}" type="slidenum">
              <a:rPr lang="en-US" altLang="zh-CN" sz="1200" smtClean="0"/>
              <a:pPr>
                <a:spcBef>
                  <a:spcPct val="0"/>
                </a:spcBef>
                <a:buFontTx/>
                <a:buNone/>
              </a:pPr>
              <a:t>47</a:t>
            </a:fld>
            <a:endParaRPr lang="en-US" altLang="zh-CN" sz="12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647700" y="685800"/>
            <a:ext cx="7772400" cy="1143000"/>
          </a:xfrm>
        </p:spPr>
        <p:txBody>
          <a:bodyPr/>
          <a:lstStyle/>
          <a:p>
            <a:r>
              <a:rPr lang="zh-CN" altLang="en-US" smtClean="0"/>
              <a:t>分层分析的优点</a:t>
            </a:r>
          </a:p>
        </p:txBody>
      </p:sp>
      <p:sp>
        <p:nvSpPr>
          <p:cNvPr id="82947" name="内容占位符 2"/>
          <p:cNvSpPr>
            <a:spLocks noGrp="1"/>
          </p:cNvSpPr>
          <p:nvPr>
            <p:ph idx="1"/>
          </p:nvPr>
        </p:nvSpPr>
        <p:spPr/>
        <p:txBody>
          <a:bodyPr/>
          <a:lstStyle/>
          <a:p>
            <a:r>
              <a:rPr lang="zh-CN" altLang="en-US" smtClean="0"/>
              <a:t>有利于人们正确理解计算机系统的工作，明确软硬件和固件在计算机系统的地位和作用。</a:t>
            </a:r>
          </a:p>
          <a:p>
            <a:r>
              <a:rPr lang="zh-CN" altLang="en-US" smtClean="0"/>
              <a:t>理解各种语言的实质及其实现。</a:t>
            </a:r>
          </a:p>
          <a:p>
            <a:r>
              <a:rPr lang="zh-CN" altLang="en-US" smtClean="0"/>
              <a:t>有利于探索虚拟机器新的实现途径，便于设计新的系统。 </a:t>
            </a:r>
          </a:p>
          <a:p>
            <a:r>
              <a:rPr lang="zh-CN" altLang="en-US" smtClean="0"/>
              <a:t>有助于理解计算机体系结构的含义，从而合理地进行计算机系统的开发和设计。 </a:t>
            </a:r>
          </a:p>
          <a:p>
            <a:endParaRPr lang="zh-CN" altLang="en-US" smtClean="0"/>
          </a:p>
        </p:txBody>
      </p:sp>
      <p:sp>
        <p:nvSpPr>
          <p:cNvPr id="8294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D64B5C-02AF-404C-8349-C29A1501EE78}" type="datetime1">
              <a:rPr lang="zh-CN" altLang="en-US" sz="1200" smtClean="0"/>
              <a:pPr>
                <a:spcBef>
                  <a:spcPct val="0"/>
                </a:spcBef>
                <a:buFontTx/>
                <a:buNone/>
              </a:pPr>
              <a:t>2021/9/4</a:t>
            </a:fld>
            <a:endParaRPr lang="zh-CN" altLang="en-US" sz="1200" smtClean="0"/>
          </a:p>
        </p:txBody>
      </p:sp>
      <p:sp>
        <p:nvSpPr>
          <p:cNvPr id="82949" name="Footer Placeholder 2"/>
          <p:cNvSpPr txBox="1">
            <a:spLocks/>
          </p:cNvSpPr>
          <p:nvPr/>
        </p:nvSpPr>
        <p:spPr bwMode="auto">
          <a:xfrm>
            <a:off x="3124200" y="6324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200"/>
              <a:t>余腊生  </a:t>
            </a:r>
          </a:p>
          <a:p>
            <a:pPr algn="ctr" eaLnBrk="1" hangingPunct="1">
              <a:spcBef>
                <a:spcPct val="0"/>
              </a:spcBef>
              <a:buFontTx/>
              <a:buNone/>
            </a:pPr>
            <a:r>
              <a:rPr lang="zh-CN" altLang="en-US" sz="1200"/>
              <a:t> </a:t>
            </a:r>
            <a:r>
              <a:rPr lang="zh-CN" altLang="en-US" sz="1200">
                <a:solidFill>
                  <a:srgbClr val="FF0066"/>
                </a:solidFill>
              </a:rPr>
              <a:t>版权所有，违者必究</a:t>
            </a:r>
          </a:p>
        </p:txBody>
      </p:sp>
      <p:sp>
        <p:nvSpPr>
          <p:cNvPr id="8295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8295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63EE9D3-23EC-467E-A2FA-ABE8D9E85789}" type="slidenum">
              <a:rPr lang="en-US" altLang="zh-CN" sz="1200" smtClean="0"/>
              <a:pPr>
                <a:spcBef>
                  <a:spcPct val="0"/>
                </a:spcBef>
                <a:buFontTx/>
                <a:buNone/>
              </a:pPr>
              <a:t>48</a:t>
            </a:fld>
            <a:endParaRPr lang="en-US" altLang="zh-CN" sz="12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1"/>
          <p:cNvSpPr>
            <a:spLocks noGrp="1"/>
          </p:cNvSpPr>
          <p:nvPr>
            <p:ph type="dt" sz="quarter" idx="10"/>
          </p:nvPr>
        </p:nvSpPr>
        <p:spPr>
          <a:xfrm>
            <a:off x="0" y="637222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E128CCB-F51A-43EB-A726-094E06EBFC1E}" type="datetime1">
              <a:rPr lang="zh-CN" altLang="en-US" sz="1100" smtClean="0"/>
              <a:pPr>
                <a:spcBef>
                  <a:spcPct val="0"/>
                </a:spcBef>
                <a:buFontTx/>
                <a:buNone/>
              </a:pPr>
              <a:t>2021/9/4</a:t>
            </a:fld>
            <a:endParaRPr lang="en-US" altLang="zh-CN" sz="1100" smtClean="0"/>
          </a:p>
        </p:txBody>
      </p:sp>
      <p:sp>
        <p:nvSpPr>
          <p:cNvPr id="83971" name="PPBand54"/>
          <p:cNvSpPr txBox="1">
            <a:spLocks noChangeArrowheads="1"/>
          </p:cNvSpPr>
          <p:nvPr/>
        </p:nvSpPr>
        <p:spPr bwMode="auto">
          <a:xfrm>
            <a:off x="107504" y="806797"/>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smtClean="0">
                <a:solidFill>
                  <a:srgbClr val="CC3300"/>
                </a:solidFill>
                <a:latin typeface="宋体" panose="02010600030101010101" pitchFamily="2" charset="-122"/>
              </a:rPr>
              <a:t>外特性</a:t>
            </a:r>
            <a:r>
              <a:rPr lang="zh-CN" altLang="en-US" sz="2400" b="1" dirty="0">
                <a:solidFill>
                  <a:srgbClr val="CC3300"/>
                </a:solidFill>
                <a:latin typeface="宋体" panose="02010600030101010101" pitchFamily="2" charset="-122"/>
              </a:rPr>
              <a:t>含义</a:t>
            </a:r>
          </a:p>
        </p:txBody>
      </p:sp>
      <p:sp>
        <p:nvSpPr>
          <p:cNvPr id="229379" name="PPBand55"/>
          <p:cNvSpPr txBox="1">
            <a:spLocks noChangeArrowheads="1"/>
          </p:cNvSpPr>
          <p:nvPr/>
        </p:nvSpPr>
        <p:spPr bwMode="auto">
          <a:xfrm>
            <a:off x="228600" y="1960538"/>
            <a:ext cx="868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含义：计算机的概念性结构和功能特性。</a:t>
            </a:r>
          </a:p>
          <a:p>
            <a:pPr eaLnBrk="1" hangingPunct="1">
              <a:spcBef>
                <a:spcPct val="0"/>
              </a:spcBef>
              <a:buFontTx/>
              <a:buNone/>
            </a:pPr>
            <a:r>
              <a:rPr lang="zh-CN" altLang="en-US" sz="2400" b="1" dirty="0">
                <a:latin typeface="宋体" panose="02010600030101010101" pitchFamily="2" charset="-122"/>
              </a:rPr>
              <a:t>   外特性实际上定义了系统的软、硬件功能界面。</a:t>
            </a:r>
            <a:endParaRPr lang="zh-CN" altLang="en-US" sz="2400" b="1" dirty="0">
              <a:solidFill>
                <a:srgbClr val="FF3399"/>
              </a:solidFill>
              <a:latin typeface="宋体" panose="02010600030101010101" pitchFamily="2" charset="-122"/>
            </a:endParaRPr>
          </a:p>
        </p:txBody>
      </p:sp>
      <p:sp>
        <p:nvSpPr>
          <p:cNvPr id="229380" name="PPBand56"/>
          <p:cNvSpPr txBox="1">
            <a:spLocks noChangeArrowheads="1"/>
          </p:cNvSpPr>
          <p:nvPr/>
        </p:nvSpPr>
        <p:spPr bwMode="auto">
          <a:xfrm>
            <a:off x="228600" y="1156990"/>
            <a:ext cx="8015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外特性精确定义：机器语言程序员或编译程序编写者所看到的计算机的外特性。  </a:t>
            </a:r>
          </a:p>
        </p:txBody>
      </p:sp>
      <p:sp>
        <p:nvSpPr>
          <p:cNvPr id="229381" name="PPBand57"/>
          <p:cNvSpPr txBox="1">
            <a:spLocks noChangeArrowheads="1"/>
          </p:cNvSpPr>
          <p:nvPr/>
        </p:nvSpPr>
        <p:spPr bwMode="auto">
          <a:xfrm>
            <a:off x="139626" y="2782688"/>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CC3300"/>
                </a:solidFill>
                <a:latin typeface="宋体" panose="02010600030101010101" pitchFamily="2" charset="-122"/>
              </a:rPr>
              <a:t>几</a:t>
            </a:r>
            <a:r>
              <a:rPr lang="zh-CN" altLang="en-US" sz="2400" b="1" dirty="0" smtClean="0">
                <a:solidFill>
                  <a:srgbClr val="CC3300"/>
                </a:solidFill>
                <a:latin typeface="宋体" panose="02010600030101010101" pitchFamily="2" charset="-122"/>
              </a:rPr>
              <a:t>个说明：</a:t>
            </a:r>
            <a:endParaRPr lang="zh-CN" altLang="en-US" sz="2400" b="1" dirty="0">
              <a:solidFill>
                <a:srgbClr val="CC3300"/>
              </a:solidFill>
              <a:latin typeface="宋体" panose="02010600030101010101" pitchFamily="2" charset="-122"/>
            </a:endParaRPr>
          </a:p>
        </p:txBody>
      </p:sp>
      <p:sp>
        <p:nvSpPr>
          <p:cNvPr id="229382" name="PPBand58"/>
          <p:cNvSpPr txBox="1">
            <a:spLocks noChangeArrowheads="1"/>
          </p:cNvSpPr>
          <p:nvPr/>
        </p:nvSpPr>
        <p:spPr bwMode="auto">
          <a:xfrm>
            <a:off x="107950" y="3307358"/>
            <a:ext cx="854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660066"/>
                </a:solidFill>
                <a:latin typeface="宋体" panose="02010600030101010101" pitchFamily="2" charset="-122"/>
              </a:rPr>
              <a:t>    </a:t>
            </a:r>
            <a:r>
              <a:rPr lang="zh-CN" altLang="en-US" sz="2400" b="1">
                <a:solidFill>
                  <a:srgbClr val="660066"/>
                </a:solidFill>
                <a:latin typeface="宋体" panose="02010600030101010101" pitchFamily="2" charset="-122"/>
              </a:rPr>
              <a:t>软、硬件功能在逻辑上是等价的。</a:t>
            </a:r>
            <a:endParaRPr lang="zh-CN" altLang="en-US" sz="2400" b="1">
              <a:solidFill>
                <a:srgbClr val="CC6600"/>
              </a:solidFill>
              <a:latin typeface="宋体" panose="02010600030101010101" pitchFamily="2" charset="-122"/>
            </a:endParaRPr>
          </a:p>
        </p:txBody>
      </p:sp>
      <p:sp>
        <p:nvSpPr>
          <p:cNvPr id="229383" name="PPBand59"/>
          <p:cNvSpPr txBox="1">
            <a:spLocks noChangeArrowheads="1"/>
          </p:cNvSpPr>
          <p:nvPr/>
        </p:nvSpPr>
        <p:spPr bwMode="auto">
          <a:xfrm>
            <a:off x="107950" y="3764558"/>
            <a:ext cx="868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某一功能既可用软件实现，也可用硬件实现。</a:t>
            </a:r>
          </a:p>
          <a:p>
            <a:pPr eaLnBrk="1" hangingPunct="1">
              <a:spcBef>
                <a:spcPct val="0"/>
              </a:spcBef>
              <a:buFontTx/>
              <a:buNone/>
            </a:pPr>
            <a:r>
              <a:rPr lang="zh-CN" altLang="en-US" sz="2400" b="1">
                <a:latin typeface="宋体" panose="02010600030101010101" pitchFamily="2" charset="-122"/>
              </a:rPr>
              <a:t>      方法不同，性能、灵活性、成本有所不同。</a:t>
            </a:r>
          </a:p>
        </p:txBody>
      </p:sp>
      <p:sp>
        <p:nvSpPr>
          <p:cNvPr id="229384" name="PPBand60"/>
          <p:cNvSpPr txBox="1">
            <a:spLocks noChangeArrowheads="1"/>
          </p:cNvSpPr>
          <p:nvPr/>
        </p:nvSpPr>
        <p:spPr bwMode="auto">
          <a:xfrm>
            <a:off x="107950" y="4461470"/>
            <a:ext cx="854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660066"/>
                </a:solidFill>
                <a:latin typeface="宋体" panose="02010600030101010101" pitchFamily="2" charset="-122"/>
              </a:rPr>
              <a:t>    </a:t>
            </a:r>
            <a:r>
              <a:rPr lang="zh-CN" altLang="en-US" sz="2400" b="1">
                <a:solidFill>
                  <a:srgbClr val="660066"/>
                </a:solidFill>
                <a:latin typeface="宋体" panose="02010600030101010101" pitchFamily="2" charset="-122"/>
              </a:rPr>
              <a:t>软、硬件功能分配可在很宽的范围内变化。</a:t>
            </a:r>
            <a:endParaRPr lang="zh-CN" altLang="en-US" sz="2400" b="1">
              <a:solidFill>
                <a:srgbClr val="CC6600"/>
              </a:solidFill>
              <a:latin typeface="宋体" panose="02010600030101010101" pitchFamily="2" charset="-122"/>
            </a:endParaRPr>
          </a:p>
        </p:txBody>
      </p:sp>
      <p:sp>
        <p:nvSpPr>
          <p:cNvPr id="229385" name="PPBand61"/>
          <p:cNvSpPr txBox="1">
            <a:spLocks noChangeArrowheads="1"/>
          </p:cNvSpPr>
          <p:nvPr/>
        </p:nvSpPr>
        <p:spPr bwMode="auto">
          <a:xfrm>
            <a:off x="107950" y="491867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由性能与成本、可扩展性等因素决定。</a:t>
            </a:r>
          </a:p>
        </p:txBody>
      </p:sp>
      <p:sp>
        <p:nvSpPr>
          <p:cNvPr id="229386" name="PPBand62"/>
          <p:cNvSpPr txBox="1">
            <a:spLocks noChangeArrowheads="1"/>
          </p:cNvSpPr>
          <p:nvPr/>
        </p:nvSpPr>
        <p:spPr bwMode="auto">
          <a:xfrm>
            <a:off x="107950" y="5390158"/>
            <a:ext cx="8548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660066"/>
                </a:solidFill>
                <a:latin typeface="宋体" panose="02010600030101010101" pitchFamily="2" charset="-122"/>
              </a:rPr>
              <a:t>    </a:t>
            </a:r>
            <a:r>
              <a:rPr lang="zh-CN" altLang="en-US" sz="2400" b="1">
                <a:solidFill>
                  <a:srgbClr val="660066"/>
                </a:solidFill>
                <a:latin typeface="宋体" panose="02010600030101010101" pitchFamily="2" charset="-122"/>
              </a:rPr>
              <a:t>透明性分析方法。</a:t>
            </a:r>
            <a:endParaRPr lang="zh-CN" altLang="en-US" sz="2400" b="1">
              <a:solidFill>
                <a:srgbClr val="CC6600"/>
              </a:solidFill>
              <a:latin typeface="宋体" panose="02010600030101010101" pitchFamily="2" charset="-122"/>
            </a:endParaRPr>
          </a:p>
        </p:txBody>
      </p:sp>
      <p:sp>
        <p:nvSpPr>
          <p:cNvPr id="229387" name="PPBand63"/>
          <p:cNvSpPr txBox="1">
            <a:spLocks noChangeArrowheads="1"/>
          </p:cNvSpPr>
          <p:nvPr/>
        </p:nvSpPr>
        <p:spPr bwMode="auto">
          <a:xfrm>
            <a:off x="107950" y="5847358"/>
            <a:ext cx="868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是进行软、硬件取舍的一种基本方法。</a:t>
            </a:r>
            <a:endParaRPr lang="zh-CN" altLang="en-US" sz="2400" b="1">
              <a:latin typeface="宋体" panose="02010600030101010101" pitchFamily="2" charset="-122"/>
            </a:endParaRPr>
          </a:p>
        </p:txBody>
      </p:sp>
      <p:sp>
        <p:nvSpPr>
          <p:cNvPr id="2" name="矩形 1"/>
          <p:cNvSpPr>
            <a:spLocks noChangeArrowheads="1"/>
          </p:cNvSpPr>
          <p:nvPr/>
        </p:nvSpPr>
        <p:spPr bwMode="auto">
          <a:xfrm>
            <a:off x="6777038" y="4403527"/>
            <a:ext cx="2138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b="1" dirty="0">
                <a:solidFill>
                  <a:srgbClr val="0070C0"/>
                </a:solidFill>
              </a:rPr>
              <a:t>全硬件、软硬件结合、全软件</a:t>
            </a:r>
          </a:p>
        </p:txBody>
      </p:sp>
      <p:sp>
        <p:nvSpPr>
          <p:cNvPr id="3" name="矩形 2"/>
          <p:cNvSpPr>
            <a:spLocks noChangeArrowheads="1"/>
          </p:cNvSpPr>
          <p:nvPr/>
        </p:nvSpPr>
        <p:spPr bwMode="auto">
          <a:xfrm>
            <a:off x="6262687" y="5663208"/>
            <a:ext cx="26527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dirty="0">
                <a:solidFill>
                  <a:srgbClr val="FF0000"/>
                </a:solidFill>
              </a:rPr>
              <a:t>发展趋势</a:t>
            </a:r>
            <a:endParaRPr lang="en-US" altLang="zh-CN" sz="1600" dirty="0">
              <a:solidFill>
                <a:srgbClr val="FF0000"/>
              </a:solidFill>
            </a:endParaRPr>
          </a:p>
          <a:p>
            <a:pPr>
              <a:spcBef>
                <a:spcPct val="0"/>
              </a:spcBef>
              <a:buFontTx/>
              <a:buNone/>
            </a:pPr>
            <a:r>
              <a:rPr lang="zh-CN" altLang="en-US" sz="1600" dirty="0">
                <a:solidFill>
                  <a:srgbClr val="FF0000"/>
                </a:solidFill>
              </a:rPr>
              <a:t>硬件实现的比例越来越高</a:t>
            </a:r>
            <a:endParaRPr lang="en-US" altLang="zh-CN" sz="1600" dirty="0">
              <a:solidFill>
                <a:srgbClr val="FF0000"/>
              </a:solidFill>
            </a:endParaRPr>
          </a:p>
          <a:p>
            <a:pPr>
              <a:spcBef>
                <a:spcPct val="0"/>
              </a:spcBef>
              <a:buFontTx/>
              <a:buNone/>
            </a:pPr>
            <a:r>
              <a:rPr lang="zh-CN" altLang="en-US" sz="1600" dirty="0">
                <a:solidFill>
                  <a:srgbClr val="FF0000"/>
                </a:solidFill>
              </a:rPr>
              <a:t>硬件所占的成本越来越低</a:t>
            </a:r>
          </a:p>
        </p:txBody>
      </p:sp>
      <p:sp>
        <p:nvSpPr>
          <p:cNvPr id="83983"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8398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0A5D4F9-9305-428C-84CF-1A1B9857372F}" type="slidenum">
              <a:rPr lang="en-US" altLang="zh-CN" sz="1200" smtClean="0"/>
              <a:pPr>
                <a:spcBef>
                  <a:spcPct val="0"/>
                </a:spcBef>
                <a:buFontTx/>
                <a:buNone/>
              </a:pPr>
              <a:t>49</a:t>
            </a:fld>
            <a:endParaRPr lang="en-US" altLang="zh-CN" sz="1200" smtClean="0"/>
          </a:p>
        </p:txBody>
      </p:sp>
      <p:sp>
        <p:nvSpPr>
          <p:cNvPr id="4" name="矩形 3"/>
          <p:cNvSpPr/>
          <p:nvPr/>
        </p:nvSpPr>
        <p:spPr>
          <a:xfrm>
            <a:off x="107950" y="0"/>
            <a:ext cx="8548688" cy="830997"/>
          </a:xfrm>
          <a:prstGeom prst="rect">
            <a:avLst/>
          </a:prstGeom>
        </p:spPr>
        <p:txBody>
          <a:bodyPr wrap="square">
            <a:spAutoFit/>
          </a:bodyPr>
          <a:lstStyle/>
          <a:p>
            <a:pPr eaLnBrk="1" hangingPunct="1"/>
            <a:r>
              <a:rPr lang="zh-CN" altLang="en-US" b="1" dirty="0">
                <a:solidFill>
                  <a:srgbClr val="D60093"/>
                </a:solidFill>
              </a:rPr>
              <a:t>基于</a:t>
            </a:r>
            <a:r>
              <a:rPr lang="zh-CN" altLang="en-US" b="1" dirty="0" smtClean="0">
                <a:solidFill>
                  <a:srgbClr val="D60093"/>
                </a:solidFill>
              </a:rPr>
              <a:t>系统</a:t>
            </a:r>
            <a:r>
              <a:rPr lang="zh-CN" altLang="en-US" b="1" dirty="0">
                <a:solidFill>
                  <a:srgbClr val="D60093"/>
                </a:solidFill>
              </a:rPr>
              <a:t>结构实际上是研究计算机系统中软、硬件之间的界面定义及其上下的功能分配与逻辑</a:t>
            </a:r>
            <a:r>
              <a:rPr lang="zh-CN" altLang="en-US" b="1" dirty="0" smtClean="0">
                <a:solidFill>
                  <a:srgbClr val="D60093"/>
                </a:solidFill>
              </a:rPr>
              <a:t>实现来看：</a:t>
            </a:r>
            <a:endParaRPr lang="zh-CN" altLang="en-US" b="1" dirty="0">
              <a:solidFill>
                <a:srgbClr val="D60093"/>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93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93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93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938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93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938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938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2938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2938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autoUpdateAnimBg="0"/>
      <p:bldP spid="229380" grpId="0" autoUpdateAnimBg="0"/>
      <p:bldP spid="229381" grpId="0" autoUpdateAnimBg="0"/>
      <p:bldP spid="229382" grpId="0" autoUpdateAnimBg="0"/>
      <p:bldP spid="229383" grpId="0" autoUpdateAnimBg="0"/>
      <p:bldP spid="229384" grpId="0" autoUpdateAnimBg="0"/>
      <p:bldP spid="229385" grpId="0" autoUpdateAnimBg="0"/>
      <p:bldP spid="229386" grpId="0" autoUpdateAnimBg="0"/>
      <p:bldP spid="229387" grpId="0" autoUpdateAnimBg="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smtClean="0"/>
              <a:t>Questions for the course</a:t>
            </a:r>
            <a:endParaRPr lang="zh-CN" altLang="en-US" smtClean="0"/>
          </a:p>
        </p:txBody>
      </p:sp>
      <p:sp>
        <p:nvSpPr>
          <p:cNvPr id="3" name="内容占位符 2"/>
          <p:cNvSpPr>
            <a:spLocks noGrp="1"/>
          </p:cNvSpPr>
          <p:nvPr>
            <p:ph idx="1"/>
          </p:nvPr>
        </p:nvSpPr>
        <p:spPr/>
        <p:txBody>
          <a:bodyPr/>
          <a:lstStyle/>
          <a:p>
            <a:r>
              <a:rPr lang="en-US" altLang="zh-CN" smtClean="0"/>
              <a:t>Why do you choose this course?</a:t>
            </a:r>
          </a:p>
          <a:p>
            <a:endParaRPr lang="en-US" altLang="zh-CN" smtClean="0"/>
          </a:p>
          <a:p>
            <a:endParaRPr lang="en-US" altLang="zh-CN" smtClean="0"/>
          </a:p>
          <a:p>
            <a:r>
              <a:rPr lang="en-US" altLang="zh-CN" smtClean="0"/>
              <a:t>What do you want to get from this course?</a:t>
            </a:r>
          </a:p>
          <a:p>
            <a:endParaRPr lang="zh-CN" altLang="en-US" smtClean="0"/>
          </a:p>
        </p:txBody>
      </p:sp>
      <p:sp>
        <p:nvSpPr>
          <p:cNvPr id="1946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812EF16-5192-4156-8946-BA164FF15987}" type="datetime1">
              <a:rPr lang="zh-CN" altLang="en-US" sz="1200" smtClean="0"/>
              <a:pPr>
                <a:spcBef>
                  <a:spcPct val="0"/>
                </a:spcBef>
                <a:buFontTx/>
                <a:buNone/>
              </a:pPr>
              <a:t>2021/9/4</a:t>
            </a:fld>
            <a:endParaRPr lang="en-US" altLang="zh-CN" sz="1200" smtClean="0"/>
          </a:p>
        </p:txBody>
      </p:sp>
      <p:sp>
        <p:nvSpPr>
          <p:cNvPr id="19461"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B86468C-53C6-4473-9504-6E6AFF3CEBB8}" type="slidenum">
              <a:rPr lang="en-US" altLang="zh-CN" sz="1200" smtClean="0"/>
              <a:pPr>
                <a:spcBef>
                  <a:spcPct val="0"/>
                </a:spcBef>
                <a:buFontTx/>
                <a:buNone/>
              </a:pPr>
              <a:t>5</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203E23A-806B-40C2-806A-05B0A6C918F3}" type="datetime1">
              <a:rPr lang="zh-CN" altLang="en-US" sz="1200" smtClean="0"/>
              <a:pPr>
                <a:spcBef>
                  <a:spcPct val="0"/>
                </a:spcBef>
                <a:buFontTx/>
                <a:buNone/>
              </a:pPr>
              <a:t>2021/9/4</a:t>
            </a:fld>
            <a:endParaRPr lang="en-US" altLang="zh-CN" sz="1200" smtClean="0"/>
          </a:p>
        </p:txBody>
      </p:sp>
      <p:sp>
        <p:nvSpPr>
          <p:cNvPr id="230404" name="PPBand66"/>
          <p:cNvSpPr txBox="1">
            <a:spLocks noChangeArrowheads="1"/>
          </p:cNvSpPr>
          <p:nvPr/>
        </p:nvSpPr>
        <p:spPr bwMode="auto">
          <a:xfrm>
            <a:off x="179512" y="18864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smtClean="0">
                <a:solidFill>
                  <a:srgbClr val="FF3399"/>
                </a:solidFill>
                <a:latin typeface="宋体" panose="02010600030101010101" pitchFamily="2" charset="-122"/>
              </a:rPr>
              <a:t>系统</a:t>
            </a:r>
            <a:r>
              <a:rPr lang="zh-CN" altLang="en-US" sz="2400" b="1" dirty="0">
                <a:solidFill>
                  <a:srgbClr val="FF3399"/>
                </a:solidFill>
                <a:latin typeface="宋体" panose="02010600030101010101" pitchFamily="2" charset="-122"/>
              </a:rPr>
              <a:t>结构内特性</a:t>
            </a:r>
            <a:r>
              <a:rPr lang="en-US" altLang="zh-CN" sz="2400" b="1" dirty="0">
                <a:solidFill>
                  <a:srgbClr val="FF3399"/>
                </a:solidFill>
                <a:latin typeface="宋体" panose="02010600030101010101" pitchFamily="2" charset="-122"/>
              </a:rPr>
              <a:t>--</a:t>
            </a:r>
            <a:r>
              <a:rPr lang="zh-CN" altLang="en-US" sz="2400" b="1" dirty="0">
                <a:solidFill>
                  <a:srgbClr val="FF3399"/>
                </a:solidFill>
                <a:latin typeface="宋体" panose="02010600030101010101" pitchFamily="2" charset="-122"/>
              </a:rPr>
              <a:t>计算机系统的逻辑实现</a:t>
            </a:r>
            <a:endParaRPr lang="zh-CN" altLang="en-US" sz="2000" b="1" dirty="0">
              <a:solidFill>
                <a:srgbClr val="0066FF"/>
              </a:solidFill>
              <a:latin typeface="宋体" panose="02010600030101010101" pitchFamily="2" charset="-122"/>
            </a:endParaRPr>
          </a:p>
        </p:txBody>
      </p:sp>
      <p:sp>
        <p:nvSpPr>
          <p:cNvPr id="230405" name="PPBand67"/>
          <p:cNvSpPr txBox="1">
            <a:spLocks noChangeArrowheads="1"/>
          </p:cNvSpPr>
          <p:nvPr/>
        </p:nvSpPr>
        <p:spPr bwMode="auto">
          <a:xfrm>
            <a:off x="179512" y="752203"/>
            <a:ext cx="868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2400" b="1" dirty="0"/>
              <a:t>     </a:t>
            </a:r>
            <a:r>
              <a:rPr lang="zh-CN" altLang="en-US" sz="2400" b="1" dirty="0"/>
              <a:t>定义：计算机系统的设计人员看到的基本属性，是外特性的逻辑实现</a:t>
            </a:r>
            <a:r>
              <a:rPr lang="zh-CN" altLang="en-US" sz="2400" b="1" dirty="0" smtClean="0"/>
              <a:t>。</a:t>
            </a:r>
            <a:r>
              <a:rPr lang="zh-CN" altLang="en-US" sz="2400" b="1" dirty="0">
                <a:solidFill>
                  <a:srgbClr val="FF3300"/>
                </a:solidFill>
                <a:latin typeface="宋体" panose="02010600030101010101" pitchFamily="2" charset="-122"/>
              </a:rPr>
              <a:t>主要是如何合理地实现分配给硬件的功能。</a:t>
            </a:r>
          </a:p>
          <a:p>
            <a:pPr eaLnBrk="1" hangingPunct="1">
              <a:spcBef>
                <a:spcPct val="0"/>
              </a:spcBef>
              <a:buFontTx/>
              <a:buNone/>
            </a:pPr>
            <a:endParaRPr lang="zh-CN" altLang="en-US" sz="2400" b="1" dirty="0"/>
          </a:p>
        </p:txBody>
      </p:sp>
      <p:sp>
        <p:nvSpPr>
          <p:cNvPr id="230406" name="PPBand68"/>
          <p:cNvSpPr txBox="1">
            <a:spLocks noChangeArrowheads="1"/>
          </p:cNvSpPr>
          <p:nvPr/>
        </p:nvSpPr>
        <p:spPr bwMode="auto">
          <a:xfrm>
            <a:off x="255712" y="1698353"/>
            <a:ext cx="85502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t>    </a:t>
            </a:r>
            <a:r>
              <a:rPr lang="zh-CN" altLang="en-US" sz="2400" b="1" dirty="0"/>
              <a:t>包含内容：数据通路宽度、专用部件设计、各种</a:t>
            </a:r>
            <a:r>
              <a:rPr lang="en-US" altLang="zh-CN" sz="2400" b="1" dirty="0"/>
              <a:t>OS</a:t>
            </a:r>
            <a:r>
              <a:rPr lang="zh-CN" altLang="en-US" sz="2400" b="1" dirty="0"/>
              <a:t>共享程度、功能部件并行度、控制机构组成方式、排队与缓冲技术、预估与预判技术、可靠性技术等。 </a:t>
            </a:r>
            <a:endParaRPr lang="zh-CN" altLang="en-US" sz="2000" dirty="0"/>
          </a:p>
        </p:txBody>
      </p:sp>
      <p:sp>
        <p:nvSpPr>
          <p:cNvPr id="8500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8500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07775CB-6EBD-41C3-A9DB-6D52C11FF877}" type="slidenum">
              <a:rPr lang="en-US" altLang="zh-CN" sz="1200" smtClean="0"/>
              <a:pPr>
                <a:spcBef>
                  <a:spcPct val="0"/>
                </a:spcBef>
                <a:buFontTx/>
                <a:buNone/>
              </a:pPr>
              <a:t>50</a:t>
            </a:fld>
            <a:endParaRPr lang="en-US" altLang="zh-CN" sz="1200" smtClean="0"/>
          </a:p>
        </p:txBody>
      </p:sp>
      <p:sp>
        <p:nvSpPr>
          <p:cNvPr id="15" name="PPBand76"/>
          <p:cNvSpPr txBox="1">
            <a:spLocks noChangeArrowheads="1"/>
          </p:cNvSpPr>
          <p:nvPr/>
        </p:nvSpPr>
        <p:spPr bwMode="auto">
          <a:xfrm>
            <a:off x="-252536" y="4190635"/>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solidFill>
                  <a:srgbClr val="002060"/>
                </a:solidFill>
                <a:latin typeface="宋体" panose="02010600030101010101" pitchFamily="2" charset="-122"/>
              </a:rPr>
              <a:t>   </a:t>
            </a:r>
            <a:r>
              <a:rPr lang="zh-CN" altLang="en-US" sz="2400" b="1" dirty="0">
                <a:solidFill>
                  <a:srgbClr val="002060"/>
                </a:solidFill>
                <a:latin typeface="宋体" panose="02010600030101010101" pitchFamily="2" charset="-122"/>
              </a:rPr>
              <a:t>本课程侧重在计算机外特性的分析与设计上。</a:t>
            </a:r>
          </a:p>
        </p:txBody>
      </p:sp>
      <p:sp>
        <p:nvSpPr>
          <p:cNvPr id="16" name="PPBand77"/>
          <p:cNvSpPr txBox="1">
            <a:spLocks noChangeArrowheads="1"/>
          </p:cNvSpPr>
          <p:nvPr/>
        </p:nvSpPr>
        <p:spPr bwMode="auto">
          <a:xfrm>
            <a:off x="95374" y="4812290"/>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smtClean="0">
                <a:solidFill>
                  <a:srgbClr val="CC3300"/>
                </a:solidFill>
                <a:latin typeface="宋体" panose="02010600030101010101" pitchFamily="2" charset="-122"/>
              </a:rPr>
              <a:t>计算机</a:t>
            </a:r>
            <a:r>
              <a:rPr lang="zh-CN" altLang="en-US" sz="2400" b="1" dirty="0">
                <a:solidFill>
                  <a:srgbClr val="CC3300"/>
                </a:solidFill>
                <a:latin typeface="宋体" panose="02010600030101010101" pitchFamily="2" charset="-122"/>
              </a:rPr>
              <a:t>实现</a:t>
            </a:r>
          </a:p>
          <a:p>
            <a:pPr eaLnBrk="1" hangingPunct="1">
              <a:spcBef>
                <a:spcPct val="0"/>
              </a:spcBef>
              <a:buFontTx/>
              <a:buNone/>
            </a:pPr>
            <a:r>
              <a:rPr lang="zh-CN" altLang="en-US" sz="2400" b="1" dirty="0">
                <a:solidFill>
                  <a:srgbClr val="CC3300"/>
                </a:solidFill>
                <a:latin typeface="宋体" panose="02010600030101010101" pitchFamily="2" charset="-122"/>
              </a:rPr>
              <a:t>    主要研究器件技术与微组装技术。</a:t>
            </a:r>
            <a:endParaRPr lang="zh-CN" altLang="en-US" sz="2400" b="1" dirty="0">
              <a:latin typeface="宋体" panose="02010600030101010101" pitchFamily="2" charset="-122"/>
            </a:endParaRPr>
          </a:p>
        </p:txBody>
      </p:sp>
      <p:sp>
        <p:nvSpPr>
          <p:cNvPr id="17" name="PPBand78"/>
          <p:cNvSpPr txBox="1">
            <a:spLocks noChangeArrowheads="1"/>
          </p:cNvSpPr>
          <p:nvPr/>
        </p:nvSpPr>
        <p:spPr bwMode="auto">
          <a:xfrm>
            <a:off x="163637" y="2883943"/>
            <a:ext cx="855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smtClean="0">
                <a:solidFill>
                  <a:srgbClr val="CC3300"/>
                </a:solidFill>
                <a:latin typeface="宋体" panose="02010600030101010101" pitchFamily="2" charset="-122"/>
              </a:rPr>
              <a:t>内</a:t>
            </a:r>
            <a:r>
              <a:rPr lang="zh-CN" altLang="en-US" sz="2400" b="1" dirty="0">
                <a:solidFill>
                  <a:srgbClr val="CC3300"/>
                </a:solidFill>
                <a:latin typeface="宋体" panose="02010600030101010101" pitchFamily="2" charset="-122"/>
              </a:rPr>
              <a:t>、外特性关系</a:t>
            </a:r>
            <a:endParaRPr lang="zh-CN" altLang="en-US" sz="2400" b="1" dirty="0">
              <a:solidFill>
                <a:srgbClr val="CC3300"/>
              </a:solidFill>
            </a:endParaRPr>
          </a:p>
        </p:txBody>
      </p:sp>
      <p:sp>
        <p:nvSpPr>
          <p:cNvPr id="18" name="PPBand79"/>
          <p:cNvSpPr txBox="1">
            <a:spLocks noChangeArrowheads="1"/>
          </p:cNvSpPr>
          <p:nvPr/>
        </p:nvSpPr>
        <p:spPr bwMode="auto">
          <a:xfrm>
            <a:off x="392237" y="3385593"/>
            <a:ext cx="8474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外特性：有关软件人员看到的系统基本属性；</a:t>
            </a:r>
          </a:p>
          <a:p>
            <a:pPr eaLnBrk="1" hangingPunct="1">
              <a:spcBef>
                <a:spcPct val="0"/>
              </a:spcBef>
              <a:buFontTx/>
              <a:buNone/>
            </a:pPr>
            <a:r>
              <a:rPr lang="zh-CN" altLang="en-US" sz="2400" b="1">
                <a:latin typeface="宋体" panose="02010600030101010101" pitchFamily="2" charset="-122"/>
              </a:rPr>
              <a:t>  内特性：系统设计人员看到的系统基本属性。</a:t>
            </a: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0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04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04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autoUpdateAnimBg="0"/>
      <p:bldP spid="230405" grpId="0" autoUpdateAnimBg="0"/>
      <p:bldP spid="230406" grpId="0" autoUpdateAnimBg="0"/>
      <p:bldP spid="15" grpId="0" autoUpdateAnimBg="0"/>
      <p:bldP spid="16" grpId="0" autoUpdateAnimBg="0"/>
      <p:bldP spid="17" grpId="0"/>
      <p:bldP spid="1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FAFD3B3-D7DC-4521-B236-AFD5F6C41416}" type="datetime1">
              <a:rPr lang="zh-CN" altLang="en-US" sz="1200" smtClean="0"/>
              <a:pPr>
                <a:spcBef>
                  <a:spcPct val="0"/>
                </a:spcBef>
                <a:buFontTx/>
                <a:buNone/>
              </a:pPr>
              <a:t>2021/9/4</a:t>
            </a:fld>
            <a:endParaRPr lang="en-US" altLang="zh-CN" sz="1200" smtClean="0"/>
          </a:p>
        </p:txBody>
      </p:sp>
      <p:sp>
        <p:nvSpPr>
          <p:cNvPr id="232450" name="PPBand80"/>
          <p:cNvSpPr txBox="1">
            <a:spLocks noChangeArrowheads="1"/>
          </p:cNvSpPr>
          <p:nvPr/>
        </p:nvSpPr>
        <p:spPr bwMode="auto">
          <a:xfrm>
            <a:off x="228600" y="1524000"/>
            <a:ext cx="86264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6600"/>
                </a:solidFill>
              </a:rPr>
              <a:t>      </a:t>
            </a:r>
            <a:r>
              <a:rPr lang="zh-CN" altLang="en-US" sz="2400" b="1">
                <a:solidFill>
                  <a:srgbClr val="CC6600"/>
                </a:solidFill>
              </a:rPr>
              <a:t>关系举例：</a:t>
            </a:r>
          </a:p>
          <a:p>
            <a:pPr eaLnBrk="1" hangingPunct="1">
              <a:spcBef>
                <a:spcPct val="0"/>
              </a:spcBef>
              <a:buFontTx/>
              <a:buNone/>
            </a:pPr>
            <a:r>
              <a:rPr lang="zh-CN" altLang="en-US" sz="2400" b="1">
                <a:solidFill>
                  <a:srgbClr val="CC6600"/>
                </a:solidFill>
              </a:rPr>
              <a:t>                    外特性              内特性                   实现</a:t>
            </a:r>
          </a:p>
          <a:p>
            <a:pPr eaLnBrk="1" hangingPunct="1">
              <a:spcBef>
                <a:spcPct val="0"/>
              </a:spcBef>
              <a:buFontTx/>
              <a:buNone/>
            </a:pPr>
            <a:r>
              <a:rPr lang="zh-CN" altLang="en-US" sz="2400" b="1">
                <a:solidFill>
                  <a:srgbClr val="CC6600"/>
                </a:solidFill>
              </a:rPr>
              <a:t>乘法功能    是否有乘法指令    乘法器</a:t>
            </a:r>
            <a:r>
              <a:rPr lang="en-US" altLang="zh-CN" sz="2400" b="1">
                <a:solidFill>
                  <a:srgbClr val="CC6600"/>
                </a:solidFill>
              </a:rPr>
              <a:t>/</a:t>
            </a:r>
            <a:r>
              <a:rPr lang="zh-CN" altLang="en-US" sz="2400" b="1">
                <a:solidFill>
                  <a:srgbClr val="CC6600"/>
                </a:solidFill>
              </a:rPr>
              <a:t>加法</a:t>
            </a:r>
            <a:r>
              <a:rPr lang="en-US" altLang="zh-CN" sz="2400" b="1">
                <a:solidFill>
                  <a:srgbClr val="CC6600"/>
                </a:solidFill>
              </a:rPr>
              <a:t>+</a:t>
            </a:r>
            <a:r>
              <a:rPr lang="zh-CN" altLang="en-US" sz="2400" b="1">
                <a:solidFill>
                  <a:srgbClr val="CC6600"/>
                </a:solidFill>
              </a:rPr>
              <a:t>移位    物理实现</a:t>
            </a:r>
          </a:p>
          <a:p>
            <a:pPr eaLnBrk="1" hangingPunct="1">
              <a:spcBef>
                <a:spcPct val="0"/>
              </a:spcBef>
              <a:buFontTx/>
              <a:buNone/>
            </a:pPr>
            <a:r>
              <a:rPr lang="zh-CN" altLang="en-US" sz="2400" b="1">
                <a:solidFill>
                  <a:srgbClr val="CC6600"/>
                </a:solidFill>
              </a:rPr>
              <a:t>主存系统    容量、编址方式    速度、措施                器件、电路</a:t>
            </a:r>
            <a:endParaRPr lang="zh-CN" altLang="en-US" sz="2000" b="1"/>
          </a:p>
        </p:txBody>
      </p:sp>
      <p:sp>
        <p:nvSpPr>
          <p:cNvPr id="232451" name="PPBand81"/>
          <p:cNvSpPr txBox="1">
            <a:spLocks noChangeArrowheads="1"/>
          </p:cNvSpPr>
          <p:nvPr/>
        </p:nvSpPr>
        <p:spPr bwMode="auto">
          <a:xfrm>
            <a:off x="228600" y="3214688"/>
            <a:ext cx="861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6600"/>
                </a:solidFill>
                <a:latin typeface="宋体" panose="02010600030101010101" pitchFamily="2" charset="-122"/>
              </a:rPr>
              <a:t>   </a:t>
            </a:r>
            <a:r>
              <a:rPr lang="zh-CN" altLang="en-US" sz="2400" b="1">
                <a:solidFill>
                  <a:srgbClr val="CC6600"/>
                </a:solidFill>
                <a:latin typeface="宋体" panose="02010600030101010101" pitchFamily="2" charset="-122"/>
              </a:rPr>
              <a:t>注意点：</a:t>
            </a:r>
            <a:endParaRPr lang="zh-CN" altLang="en-US" sz="2400" b="1"/>
          </a:p>
        </p:txBody>
      </p:sp>
      <p:sp>
        <p:nvSpPr>
          <p:cNvPr id="232452" name="PPBand82"/>
          <p:cNvSpPr txBox="1">
            <a:spLocks noChangeArrowheads="1"/>
          </p:cNvSpPr>
          <p:nvPr/>
        </p:nvSpPr>
        <p:spPr bwMode="auto">
          <a:xfrm>
            <a:off x="228600" y="3733800"/>
            <a:ext cx="8626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t>      </a:t>
            </a:r>
            <a:r>
              <a:rPr lang="zh-CN" altLang="en-US" sz="2400" b="1" dirty="0"/>
              <a:t>系统结构设计不要对组成、实现技术的采用与发展有过多或不合理的限制；</a:t>
            </a:r>
          </a:p>
        </p:txBody>
      </p:sp>
      <p:sp>
        <p:nvSpPr>
          <p:cNvPr id="232453" name="PPBand83"/>
          <p:cNvSpPr txBox="1">
            <a:spLocks noChangeArrowheads="1"/>
          </p:cNvSpPr>
          <p:nvPr/>
        </p:nvSpPr>
        <p:spPr bwMode="auto">
          <a:xfrm>
            <a:off x="228600" y="4581525"/>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t>      </a:t>
            </a:r>
            <a:r>
              <a:rPr lang="zh-CN" altLang="en-US" sz="2400" b="1"/>
              <a:t>计算机组成与实现是可以折衷权衡的；</a:t>
            </a:r>
          </a:p>
        </p:txBody>
      </p:sp>
      <p:sp>
        <p:nvSpPr>
          <p:cNvPr id="232454" name="PPBand84"/>
          <p:cNvSpPr txBox="1">
            <a:spLocks noChangeArrowheads="1"/>
          </p:cNvSpPr>
          <p:nvPr/>
        </p:nvSpPr>
        <p:spPr bwMode="auto">
          <a:xfrm>
            <a:off x="228600" y="5100638"/>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三者的内容不同时期会有所变化。</a:t>
            </a:r>
            <a:r>
              <a:rPr lang="zh-CN" altLang="en-US" sz="2400" b="1"/>
              <a:t>随着技术的发展，三者关系融合于一体，难以分开。 </a:t>
            </a:r>
          </a:p>
          <a:p>
            <a:pPr eaLnBrk="1" hangingPunct="1">
              <a:spcBef>
                <a:spcPct val="0"/>
              </a:spcBef>
              <a:buFontTx/>
              <a:buNone/>
            </a:pPr>
            <a:endParaRPr lang="zh-CN" altLang="en-US" sz="2400" b="1"/>
          </a:p>
        </p:txBody>
      </p:sp>
      <p:sp>
        <p:nvSpPr>
          <p:cNvPr id="87048" name="PPBand85"/>
          <p:cNvSpPr txBox="1">
            <a:spLocks noChangeArrowheads="1"/>
          </p:cNvSpPr>
          <p:nvPr/>
        </p:nvSpPr>
        <p:spPr bwMode="auto">
          <a:xfrm>
            <a:off x="228600" y="228600"/>
            <a:ext cx="862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solidFill>
                  <a:srgbClr val="CC3300"/>
                </a:solidFill>
              </a:rPr>
              <a:t>（</a:t>
            </a:r>
            <a:r>
              <a:rPr lang="en-US" altLang="zh-CN" b="1">
                <a:solidFill>
                  <a:srgbClr val="CC3300"/>
                </a:solidFill>
              </a:rPr>
              <a:t>4</a:t>
            </a:r>
            <a:r>
              <a:rPr lang="zh-CN" altLang="en-US" b="1">
                <a:solidFill>
                  <a:srgbClr val="CC3300"/>
                </a:solidFill>
              </a:rPr>
              <a:t>）三者之间关系</a:t>
            </a:r>
            <a:endParaRPr lang="zh-CN" altLang="en-US" sz="2400" b="1"/>
          </a:p>
        </p:txBody>
      </p:sp>
      <p:sp>
        <p:nvSpPr>
          <p:cNvPr id="232456" name="PPBand86"/>
          <p:cNvSpPr txBox="1">
            <a:spLocks noChangeArrowheads="1"/>
          </p:cNvSpPr>
          <p:nvPr/>
        </p:nvSpPr>
        <p:spPr bwMode="auto">
          <a:xfrm>
            <a:off x="212725" y="746125"/>
            <a:ext cx="8626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1"/>
              <a:t>                            1 : n                                  1 : n</a:t>
            </a:r>
          </a:p>
          <a:p>
            <a:pPr eaLnBrk="1" hangingPunct="1">
              <a:spcBef>
                <a:spcPct val="0"/>
              </a:spcBef>
              <a:buFontTx/>
              <a:buNone/>
            </a:pPr>
            <a:r>
              <a:rPr lang="en-US" altLang="zh-CN" sz="2000" b="1"/>
              <a:t>      </a:t>
            </a:r>
            <a:r>
              <a:rPr lang="zh-CN" altLang="en-US" sz="2000" b="1"/>
              <a:t>关系： 外特性  </a:t>
            </a:r>
            <a:r>
              <a:rPr lang="en-US" altLang="zh-CN" sz="2000" b="1"/>
              <a:t>----- </a:t>
            </a:r>
            <a:r>
              <a:rPr lang="zh-CN" altLang="en-US" sz="2000" b="1"/>
              <a:t>内特性 </a:t>
            </a:r>
            <a:r>
              <a:rPr lang="en-US" altLang="zh-CN" sz="2000" b="1"/>
              <a:t>----- </a:t>
            </a:r>
            <a:r>
              <a:rPr lang="zh-CN" altLang="en-US" sz="2000" b="1"/>
              <a:t>物理实现</a:t>
            </a:r>
            <a:endParaRPr lang="zh-CN" altLang="en-US" sz="4000" b="1"/>
          </a:p>
        </p:txBody>
      </p:sp>
      <p:sp>
        <p:nvSpPr>
          <p:cNvPr id="232457" name="PPBand87"/>
          <p:cNvSpPr txBox="1">
            <a:spLocks noChangeArrowheads="1"/>
          </p:cNvSpPr>
          <p:nvPr/>
        </p:nvSpPr>
        <p:spPr bwMode="auto">
          <a:xfrm>
            <a:off x="228600" y="5921375"/>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CC6600"/>
                </a:solidFill>
                <a:latin typeface="宋体" panose="02010600030101010101" pitchFamily="2" charset="-122"/>
              </a:rPr>
              <a:t>   </a:t>
            </a:r>
            <a:r>
              <a:rPr lang="zh-CN" altLang="en-US" b="1">
                <a:solidFill>
                  <a:srgbClr val="CC6600"/>
                </a:solidFill>
                <a:latin typeface="宋体" panose="02010600030101010101" pitchFamily="2" charset="-122"/>
              </a:rPr>
              <a:t>系统结构的设计与硬件的设计不可混淆。</a:t>
            </a:r>
            <a:endParaRPr lang="zh-CN" altLang="en-US" b="1"/>
          </a:p>
        </p:txBody>
      </p:sp>
      <p:sp>
        <p:nvSpPr>
          <p:cNvPr id="8705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8705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877E3F9-2170-4A5C-8DC2-C83A07E46717}" type="slidenum">
              <a:rPr lang="en-US" altLang="zh-CN" sz="1200" smtClean="0"/>
              <a:pPr>
                <a:spcBef>
                  <a:spcPct val="0"/>
                </a:spcBef>
                <a:buFontTx/>
                <a:buNone/>
              </a:pPr>
              <a:t>51</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24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24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24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24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324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324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32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utoUpdateAnimBg="0"/>
      <p:bldP spid="232451" grpId="0" autoUpdateAnimBg="0"/>
      <p:bldP spid="232452" grpId="0" autoUpdateAnimBg="0"/>
      <p:bldP spid="232453" grpId="0" autoUpdateAnimBg="0"/>
      <p:bldP spid="232454" grpId="0" autoUpdateAnimBg="0"/>
      <p:bldP spid="232456" grpId="0" autoUpdateAnimBg="0"/>
      <p:bldP spid="23245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title"/>
          </p:nvPr>
        </p:nvSpPr>
        <p:spPr>
          <a:xfrm>
            <a:off x="577850" y="76200"/>
            <a:ext cx="7772400" cy="1143000"/>
          </a:xfrm>
        </p:spPr>
        <p:txBody>
          <a:bodyPr/>
          <a:lstStyle/>
          <a:p>
            <a:pPr algn="l"/>
            <a:r>
              <a:rPr lang="en-US" altLang="zh-CN" smtClean="0"/>
              <a:t>Computing Systems Today</a:t>
            </a:r>
          </a:p>
        </p:txBody>
      </p:sp>
      <p:sp>
        <p:nvSpPr>
          <p:cNvPr id="90115"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46D37CE-BC91-4C3C-AFA9-2CE83062CBF2}" type="datetime1">
              <a:rPr lang="zh-CN" altLang="en-US" sz="1200" smtClean="0"/>
              <a:pPr>
                <a:spcBef>
                  <a:spcPct val="0"/>
                </a:spcBef>
                <a:buFontTx/>
                <a:buNone/>
              </a:pPr>
              <a:t>2021/9/4</a:t>
            </a:fld>
            <a:endParaRPr lang="en-US" altLang="zh-CN" sz="1200" smtClean="0"/>
          </a:p>
        </p:txBody>
      </p:sp>
      <p:sp>
        <p:nvSpPr>
          <p:cNvPr id="90116" name="Rectangle 478"/>
          <p:cNvSpPr>
            <a:spLocks noGrp="1" noChangeArrowheads="1"/>
          </p:cNvSpPr>
          <p:nvPr>
            <p:ph idx="4294967295"/>
          </p:nvPr>
        </p:nvSpPr>
        <p:spPr>
          <a:xfrm>
            <a:off x="95250" y="1230313"/>
            <a:ext cx="6934200" cy="2735262"/>
          </a:xfrm>
        </p:spPr>
        <p:txBody>
          <a:bodyPr/>
          <a:lstStyle/>
          <a:p>
            <a:pPr eaLnBrk="1" hangingPunct="1">
              <a:lnSpc>
                <a:spcPct val="80000"/>
              </a:lnSpc>
            </a:pPr>
            <a:r>
              <a:rPr lang="en-US" altLang="zh-CN" smtClean="0"/>
              <a:t>The world is a large parallel system</a:t>
            </a:r>
          </a:p>
          <a:p>
            <a:pPr lvl="1" eaLnBrk="1" hangingPunct="1">
              <a:lnSpc>
                <a:spcPct val="80000"/>
              </a:lnSpc>
            </a:pPr>
            <a:r>
              <a:rPr lang="en-US" altLang="zh-CN" smtClean="0"/>
              <a:t>Microprocessors in everything</a:t>
            </a:r>
          </a:p>
          <a:p>
            <a:pPr lvl="1" eaLnBrk="1" hangingPunct="1">
              <a:lnSpc>
                <a:spcPct val="80000"/>
              </a:lnSpc>
            </a:pPr>
            <a:r>
              <a:rPr lang="en-US" altLang="zh-CN" smtClean="0"/>
              <a:t>Vast infrastructure behind them</a:t>
            </a:r>
          </a:p>
          <a:p>
            <a:pPr eaLnBrk="1" hangingPunct="1">
              <a:lnSpc>
                <a:spcPct val="80000"/>
              </a:lnSpc>
            </a:pPr>
            <a:endParaRPr lang="zh-CN" altLang="en-US" smtClean="0"/>
          </a:p>
        </p:txBody>
      </p:sp>
      <p:pic>
        <p:nvPicPr>
          <p:cNvPr id="90117" name="Picture 2"/>
          <p:cNvPicPr>
            <a:picLocks noChangeAspect="1" noChangeArrowheads="1"/>
          </p:cNvPicPr>
          <p:nvPr/>
        </p:nvPicPr>
        <p:blipFill>
          <a:blip r:embed="rId4">
            <a:extLst>
              <a:ext uri="{28A0092B-C50C-407E-A947-70E740481C1C}">
                <a14:useLocalDpi xmlns:a14="http://schemas.microsoft.com/office/drawing/2010/main" val="0"/>
              </a:ext>
            </a:extLst>
          </a:blip>
          <a:srcRect l="11815" t="11986" r="12236" b="16104"/>
          <a:stretch>
            <a:fillRect/>
          </a:stretch>
        </p:blipFill>
        <p:spPr bwMode="auto">
          <a:xfrm>
            <a:off x="3733800" y="5257800"/>
            <a:ext cx="16764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01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343400"/>
            <a:ext cx="12192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19"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0120" name="Picture 5"/>
          <p:cNvPicPr>
            <a:picLocks noChangeAspect="1" noChangeArrowheads="1"/>
          </p:cNvPicPr>
          <p:nvPr/>
        </p:nvPicPr>
        <p:blipFill>
          <a:blip r:embed="rId6">
            <a:extLst>
              <a:ext uri="{28A0092B-C50C-407E-A947-70E740481C1C}">
                <a14:useLocalDpi xmlns:a14="http://schemas.microsoft.com/office/drawing/2010/main" val="0"/>
              </a:ext>
            </a:extLst>
          </a:blip>
          <a:srcRect l="8904" t="32539" r="10274" b="23016"/>
          <a:stretch>
            <a:fillRect/>
          </a:stretch>
        </p:blipFill>
        <p:spPr bwMode="auto">
          <a:xfrm>
            <a:off x="762000" y="3657600"/>
            <a:ext cx="16002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0121" name="Picture 7" descr="bug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5257800"/>
            <a:ext cx="8604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0122" name="Object 8"/>
          <p:cNvGraphicFramePr>
            <a:graphicFrameLocks noChangeAspect="1"/>
          </p:cNvGraphicFramePr>
          <p:nvPr/>
        </p:nvGraphicFramePr>
        <p:xfrm>
          <a:off x="5334000" y="1676400"/>
          <a:ext cx="1600200" cy="1573213"/>
        </p:xfrm>
        <a:graphic>
          <a:graphicData uri="http://schemas.openxmlformats.org/presentationml/2006/ole">
            <mc:AlternateContent xmlns:mc="http://schemas.openxmlformats.org/markup-compatibility/2006">
              <mc:Choice xmlns:v="urn:schemas-microsoft-com:vml" Requires="v">
                <p:oleObj spid="_x0000_s90767" r:id="rId8" imgW="2109425" imgH="2071303" progId="">
                  <p:embed/>
                </p:oleObj>
              </mc:Choice>
              <mc:Fallback>
                <p:oleObj r:id="rId8" imgW="2109425" imgH="2071303" progId="">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1676400"/>
                        <a:ext cx="1600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23" name="Text Box 9"/>
          <p:cNvSpPr txBox="1">
            <a:spLocks noChangeArrowheads="1"/>
          </p:cNvSpPr>
          <p:nvPr/>
        </p:nvSpPr>
        <p:spPr bwMode="auto">
          <a:xfrm>
            <a:off x="6891338" y="2667000"/>
            <a:ext cx="2328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latin typeface="Comic Sans MS" panose="030F0702030302020204" pitchFamily="66" charset="0"/>
                <a:ea typeface="微软雅黑" panose="020B0503020204020204" pitchFamily="34" charset="-122"/>
              </a:rPr>
              <a:t>Scalable, Reliable,</a:t>
            </a:r>
          </a:p>
          <a:p>
            <a:pPr>
              <a:spcBef>
                <a:spcPct val="0"/>
              </a:spcBef>
              <a:buFontTx/>
              <a:buNone/>
            </a:pPr>
            <a:r>
              <a:rPr lang="en-US" altLang="zh-CN" sz="2000">
                <a:latin typeface="Comic Sans MS" panose="030F0702030302020204" pitchFamily="66" charset="0"/>
                <a:ea typeface="微软雅黑" panose="020B0503020204020204" pitchFamily="34" charset="-122"/>
              </a:rPr>
              <a:t>Secure Services</a:t>
            </a:r>
          </a:p>
        </p:txBody>
      </p:sp>
      <p:pic>
        <p:nvPicPr>
          <p:cNvPr id="90124" name="Picture 10"/>
          <p:cNvPicPr>
            <a:picLocks noChangeAspect="1" noChangeArrowheads="1"/>
          </p:cNvPicPr>
          <p:nvPr/>
        </p:nvPicPr>
        <p:blipFill>
          <a:blip r:embed="rId10">
            <a:extLst>
              <a:ext uri="{28A0092B-C50C-407E-A947-70E740481C1C}">
                <a14:useLocalDpi xmlns:a14="http://schemas.microsoft.com/office/drawing/2010/main" val="0"/>
              </a:ext>
            </a:extLst>
          </a:blip>
          <a:srcRect l="7840" r="7680"/>
          <a:stretch>
            <a:fillRect/>
          </a:stretch>
        </p:blipFill>
        <p:spPr bwMode="auto">
          <a:xfrm>
            <a:off x="2362200" y="3352800"/>
            <a:ext cx="8382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25" name="Text Box 11"/>
          <p:cNvSpPr txBox="1">
            <a:spLocks noChangeArrowheads="1"/>
          </p:cNvSpPr>
          <p:nvPr/>
        </p:nvSpPr>
        <p:spPr bwMode="auto">
          <a:xfrm>
            <a:off x="0" y="5943600"/>
            <a:ext cx="1674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000">
                <a:latin typeface="Comic Sans MS" panose="030F0702030302020204" pitchFamily="66" charset="0"/>
                <a:ea typeface="微软雅黑" panose="020B0503020204020204" pitchFamily="34" charset="-122"/>
              </a:rPr>
              <a:t>MEMS for </a:t>
            </a:r>
          </a:p>
          <a:p>
            <a:pPr algn="ctr">
              <a:spcBef>
                <a:spcPct val="0"/>
              </a:spcBef>
              <a:buFontTx/>
              <a:buNone/>
            </a:pPr>
            <a:r>
              <a:rPr lang="en-US" altLang="zh-CN" sz="2000">
                <a:latin typeface="Comic Sans MS" panose="030F0702030302020204" pitchFamily="66" charset="0"/>
                <a:ea typeface="微软雅黑" panose="020B0503020204020204" pitchFamily="34" charset="-122"/>
              </a:rPr>
              <a:t>Sensor Nets</a:t>
            </a:r>
          </a:p>
        </p:txBody>
      </p:sp>
      <p:sp>
        <p:nvSpPr>
          <p:cNvPr id="90126" name="Text Box 12"/>
          <p:cNvSpPr txBox="1">
            <a:spLocks noChangeArrowheads="1"/>
          </p:cNvSpPr>
          <p:nvPr/>
        </p:nvSpPr>
        <p:spPr bwMode="auto">
          <a:xfrm>
            <a:off x="1524000" y="2514600"/>
            <a:ext cx="1643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latin typeface="Comic Sans MS" panose="030F0702030302020204" pitchFamily="66" charset="0"/>
                <a:ea typeface="微软雅黑" panose="020B0503020204020204" pitchFamily="34" charset="-122"/>
              </a:rPr>
              <a:t>Internet</a:t>
            </a:r>
            <a:br>
              <a:rPr lang="en-US" altLang="zh-CN" sz="2000">
                <a:latin typeface="Comic Sans MS" panose="030F0702030302020204" pitchFamily="66" charset="0"/>
                <a:ea typeface="微软雅黑" panose="020B0503020204020204" pitchFamily="34" charset="-122"/>
              </a:rPr>
            </a:br>
            <a:r>
              <a:rPr lang="en-US" altLang="zh-CN" sz="2000">
                <a:latin typeface="Comic Sans MS" panose="030F0702030302020204" pitchFamily="66" charset="0"/>
                <a:ea typeface="微软雅黑" panose="020B0503020204020204" pitchFamily="34" charset="-122"/>
              </a:rPr>
              <a:t>Connectivity</a:t>
            </a:r>
          </a:p>
        </p:txBody>
      </p:sp>
      <p:grpSp>
        <p:nvGrpSpPr>
          <p:cNvPr id="90127" name="Group 13"/>
          <p:cNvGrpSpPr>
            <a:grpSpLocks/>
          </p:cNvGrpSpPr>
          <p:nvPr/>
        </p:nvGrpSpPr>
        <p:grpSpPr bwMode="auto">
          <a:xfrm>
            <a:off x="6129338" y="0"/>
            <a:ext cx="3014662" cy="2589213"/>
            <a:chOff x="3676" y="264"/>
            <a:chExt cx="1899" cy="1631"/>
          </a:xfrm>
        </p:grpSpPr>
        <p:graphicFrame>
          <p:nvGraphicFramePr>
            <p:cNvPr id="90145" name="Object 1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90768" r:id="rId11" imgW="2007766" imgH="2134839" progId="">
                    <p:embed/>
                  </p:oleObj>
                </mc:Choice>
                <mc:Fallback>
                  <p:oleObj r:id="rId11" imgW="2007766" imgH="2134839" progId="">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0146" name="Group 15"/>
            <p:cNvGrpSpPr>
              <a:grpSpLocks/>
            </p:cNvGrpSpPr>
            <p:nvPr/>
          </p:nvGrpSpPr>
          <p:grpSpPr bwMode="auto">
            <a:xfrm>
              <a:off x="3676" y="1121"/>
              <a:ext cx="1876" cy="774"/>
              <a:chOff x="2796" y="854"/>
              <a:chExt cx="2716" cy="1121"/>
            </a:xfrm>
          </p:grpSpPr>
          <p:grpSp>
            <p:nvGrpSpPr>
              <p:cNvPr id="90147" name="Group 16"/>
              <p:cNvGrpSpPr>
                <a:grpSpLocks/>
              </p:cNvGrpSpPr>
              <p:nvPr/>
            </p:nvGrpSpPr>
            <p:grpSpPr bwMode="auto">
              <a:xfrm>
                <a:off x="3227" y="1844"/>
                <a:ext cx="513" cy="131"/>
                <a:chOff x="2201" y="2688"/>
                <a:chExt cx="1946" cy="577"/>
              </a:xfrm>
            </p:grpSpPr>
            <p:sp>
              <p:nvSpPr>
                <p:cNvPr id="90595" name="AutoShape 17"/>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6" name="AutoShape 18"/>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7" name="AutoShape 19"/>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8" name="AutoShape 20"/>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9" name="AutoShape 21"/>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0" name="AutoShape 22"/>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1" name="AutoShape 23"/>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2" name="AutoShape 24"/>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3" name="AutoShape 25"/>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4" name="AutoShape 26"/>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5" name="AutoShape 27"/>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6" name="AutoShape 28"/>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607" name="AutoShape 29"/>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48" name="Group 30"/>
              <p:cNvGrpSpPr>
                <a:grpSpLocks/>
              </p:cNvGrpSpPr>
              <p:nvPr/>
            </p:nvGrpSpPr>
            <p:grpSpPr bwMode="auto">
              <a:xfrm>
                <a:off x="3899" y="1843"/>
                <a:ext cx="513" cy="131"/>
                <a:chOff x="2201" y="2688"/>
                <a:chExt cx="1946" cy="577"/>
              </a:xfrm>
            </p:grpSpPr>
            <p:sp>
              <p:nvSpPr>
                <p:cNvPr id="90582" name="AutoShape 31"/>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3" name="AutoShape 32"/>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4" name="AutoShape 33"/>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5" name="AutoShape 34"/>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6" name="AutoShape 35"/>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7" name="AutoShape 36"/>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8" name="AutoShape 37"/>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9" name="AutoShape 38"/>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0" name="AutoShape 39"/>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1" name="AutoShape 40"/>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2" name="AutoShape 41"/>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3" name="AutoShape 42"/>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94" name="AutoShape 43"/>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49" name="Group 44"/>
              <p:cNvGrpSpPr>
                <a:grpSpLocks/>
              </p:cNvGrpSpPr>
              <p:nvPr/>
            </p:nvGrpSpPr>
            <p:grpSpPr bwMode="auto">
              <a:xfrm>
                <a:off x="4503" y="1773"/>
                <a:ext cx="513" cy="132"/>
                <a:chOff x="2201" y="2688"/>
                <a:chExt cx="1946" cy="577"/>
              </a:xfrm>
            </p:grpSpPr>
            <p:sp>
              <p:nvSpPr>
                <p:cNvPr id="90569" name="AutoShape 45"/>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0" name="AutoShape 46"/>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1" name="AutoShape 47"/>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2" name="AutoShape 48"/>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3" name="AutoShape 49"/>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4" name="AutoShape 50"/>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5" name="AutoShape 51"/>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6" name="AutoShape 52"/>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7" name="AutoShape 53"/>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8" name="AutoShape 54"/>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79" name="AutoShape 55"/>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0" name="AutoShape 56"/>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81" name="AutoShape 57"/>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50" name="Line 58"/>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151" name="Line 59"/>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152" name="Line 60"/>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153" name="Line 61"/>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90154" name="Group 62"/>
              <p:cNvGrpSpPr>
                <a:grpSpLocks/>
              </p:cNvGrpSpPr>
              <p:nvPr/>
            </p:nvGrpSpPr>
            <p:grpSpPr bwMode="auto">
              <a:xfrm>
                <a:off x="2796" y="1732"/>
                <a:ext cx="513" cy="132"/>
                <a:chOff x="2201" y="2688"/>
                <a:chExt cx="1946" cy="577"/>
              </a:xfrm>
            </p:grpSpPr>
            <p:sp>
              <p:nvSpPr>
                <p:cNvPr id="90556" name="AutoShape 63"/>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7" name="AutoShape 64"/>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8" name="AutoShape 65"/>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9" name="AutoShape 66"/>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0" name="AutoShape 67"/>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1" name="AutoShape 68"/>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2" name="AutoShape 69"/>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3" name="AutoShape 70"/>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4" name="AutoShape 71"/>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5" name="AutoShape 72"/>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6" name="AutoShape 73"/>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7" name="AutoShape 74"/>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68" name="AutoShape 75"/>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55" name="Line 76"/>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90156" name="Group 77"/>
              <p:cNvGrpSpPr>
                <a:grpSpLocks/>
              </p:cNvGrpSpPr>
              <p:nvPr/>
            </p:nvGrpSpPr>
            <p:grpSpPr bwMode="auto">
              <a:xfrm>
                <a:off x="4878" y="1324"/>
                <a:ext cx="184" cy="73"/>
                <a:chOff x="1024" y="3264"/>
                <a:chExt cx="320" cy="296"/>
              </a:xfrm>
            </p:grpSpPr>
            <p:sp>
              <p:nvSpPr>
                <p:cNvPr id="90552" name="Rectangle 78"/>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3" name="Rectangle 79"/>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4" name="Rectangle 80"/>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5" name="Rectangle 81"/>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57" name="Group 82"/>
              <p:cNvGrpSpPr>
                <a:grpSpLocks/>
              </p:cNvGrpSpPr>
              <p:nvPr/>
            </p:nvGrpSpPr>
            <p:grpSpPr bwMode="auto">
              <a:xfrm>
                <a:off x="3658" y="909"/>
                <a:ext cx="990" cy="315"/>
                <a:chOff x="1832" y="1576"/>
                <a:chExt cx="1720" cy="1272"/>
              </a:xfrm>
            </p:grpSpPr>
            <p:grpSp>
              <p:nvGrpSpPr>
                <p:cNvPr id="90404" name="Group 83"/>
                <p:cNvGrpSpPr>
                  <a:grpSpLocks/>
                </p:cNvGrpSpPr>
                <p:nvPr/>
              </p:nvGrpSpPr>
              <p:grpSpPr bwMode="auto">
                <a:xfrm>
                  <a:off x="1832" y="1992"/>
                  <a:ext cx="888" cy="648"/>
                  <a:chOff x="1752" y="2224"/>
                  <a:chExt cx="888" cy="648"/>
                </a:xfrm>
              </p:grpSpPr>
              <p:grpSp>
                <p:nvGrpSpPr>
                  <p:cNvPr id="90516" name="Group 84"/>
                  <p:cNvGrpSpPr>
                    <a:grpSpLocks/>
                  </p:cNvGrpSpPr>
                  <p:nvPr/>
                </p:nvGrpSpPr>
                <p:grpSpPr bwMode="auto">
                  <a:xfrm>
                    <a:off x="1752" y="2224"/>
                    <a:ext cx="496" cy="528"/>
                    <a:chOff x="2016" y="2000"/>
                    <a:chExt cx="496" cy="528"/>
                  </a:xfrm>
                </p:grpSpPr>
                <p:sp>
                  <p:nvSpPr>
                    <p:cNvPr id="90544" name="Rectangle 8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5" name="Rectangle 8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6" name="Rectangle 8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7" name="Rectangle 8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8" name="Rectangle 8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9" name="Rectangle 9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0" name="Rectangle 9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51" name="Rectangle 9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517" name="Group 93"/>
                  <p:cNvGrpSpPr>
                    <a:grpSpLocks/>
                  </p:cNvGrpSpPr>
                  <p:nvPr/>
                </p:nvGrpSpPr>
                <p:grpSpPr bwMode="auto">
                  <a:xfrm>
                    <a:off x="1896" y="2256"/>
                    <a:ext cx="496" cy="528"/>
                    <a:chOff x="2016" y="2000"/>
                    <a:chExt cx="496" cy="528"/>
                  </a:xfrm>
                </p:grpSpPr>
                <p:sp>
                  <p:nvSpPr>
                    <p:cNvPr id="90536" name="Rectangle 9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7" name="Rectangle 9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8" name="Rectangle 9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9" name="Rectangle 9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0" name="Rectangle 9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1" name="Rectangle 9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2" name="Rectangle 10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43" name="Rectangle 10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518" name="Group 102"/>
                  <p:cNvGrpSpPr>
                    <a:grpSpLocks/>
                  </p:cNvGrpSpPr>
                  <p:nvPr/>
                </p:nvGrpSpPr>
                <p:grpSpPr bwMode="auto">
                  <a:xfrm>
                    <a:off x="2000" y="2312"/>
                    <a:ext cx="496" cy="528"/>
                    <a:chOff x="2016" y="2000"/>
                    <a:chExt cx="496" cy="528"/>
                  </a:xfrm>
                </p:grpSpPr>
                <p:sp>
                  <p:nvSpPr>
                    <p:cNvPr id="90528" name="Rectangle 103"/>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9" name="Rectangle 104"/>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0" name="Rectangle 105"/>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1" name="Rectangle 106"/>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2" name="Rectangle 107"/>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3" name="Rectangle 108"/>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4" name="Rectangle 109"/>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35" name="Rectangle 110"/>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519" name="Group 111"/>
                  <p:cNvGrpSpPr>
                    <a:grpSpLocks/>
                  </p:cNvGrpSpPr>
                  <p:nvPr/>
                </p:nvGrpSpPr>
                <p:grpSpPr bwMode="auto">
                  <a:xfrm>
                    <a:off x="2144" y="2344"/>
                    <a:ext cx="496" cy="528"/>
                    <a:chOff x="2016" y="2000"/>
                    <a:chExt cx="496" cy="528"/>
                  </a:xfrm>
                </p:grpSpPr>
                <p:sp>
                  <p:nvSpPr>
                    <p:cNvPr id="90520" name="Rectangle 112"/>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1" name="Rectangle 113"/>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2" name="Rectangle 114"/>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3" name="Rectangle 115"/>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4" name="Rectangle 116"/>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5" name="Rectangle 117"/>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6" name="Rectangle 118"/>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27" name="Rectangle 119"/>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grpSp>
              <p:nvGrpSpPr>
                <p:cNvPr id="90405" name="Group 120"/>
                <p:cNvGrpSpPr>
                  <a:grpSpLocks/>
                </p:cNvGrpSpPr>
                <p:nvPr/>
              </p:nvGrpSpPr>
              <p:grpSpPr bwMode="auto">
                <a:xfrm>
                  <a:off x="2208" y="1576"/>
                  <a:ext cx="888" cy="648"/>
                  <a:chOff x="1800" y="1552"/>
                  <a:chExt cx="888" cy="648"/>
                </a:xfrm>
              </p:grpSpPr>
              <p:grpSp>
                <p:nvGrpSpPr>
                  <p:cNvPr id="90480" name="Group 121"/>
                  <p:cNvGrpSpPr>
                    <a:grpSpLocks/>
                  </p:cNvGrpSpPr>
                  <p:nvPr/>
                </p:nvGrpSpPr>
                <p:grpSpPr bwMode="auto">
                  <a:xfrm>
                    <a:off x="1800" y="1552"/>
                    <a:ext cx="496" cy="528"/>
                    <a:chOff x="2016" y="2000"/>
                    <a:chExt cx="496" cy="528"/>
                  </a:xfrm>
                </p:grpSpPr>
                <p:sp>
                  <p:nvSpPr>
                    <p:cNvPr id="90508" name="Rectangle 12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9" name="Rectangle 12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0" name="Rectangle 12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1" name="Rectangle 12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2" name="Rectangle 12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3" name="Rectangle 12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4" name="Rectangle 12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15" name="Rectangle 12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81" name="Group 130"/>
                  <p:cNvGrpSpPr>
                    <a:grpSpLocks/>
                  </p:cNvGrpSpPr>
                  <p:nvPr/>
                </p:nvGrpSpPr>
                <p:grpSpPr bwMode="auto">
                  <a:xfrm>
                    <a:off x="1944" y="1584"/>
                    <a:ext cx="496" cy="528"/>
                    <a:chOff x="2016" y="2000"/>
                    <a:chExt cx="496" cy="528"/>
                  </a:xfrm>
                </p:grpSpPr>
                <p:sp>
                  <p:nvSpPr>
                    <p:cNvPr id="90500" name="Rectangle 13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1" name="Rectangle 13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2" name="Rectangle 13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3" name="Rectangle 13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4" name="Rectangle 13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5" name="Rectangle 13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6" name="Rectangle 13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507" name="Rectangle 13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82" name="Group 139"/>
                  <p:cNvGrpSpPr>
                    <a:grpSpLocks/>
                  </p:cNvGrpSpPr>
                  <p:nvPr/>
                </p:nvGrpSpPr>
                <p:grpSpPr bwMode="auto">
                  <a:xfrm>
                    <a:off x="2048" y="1640"/>
                    <a:ext cx="496" cy="528"/>
                    <a:chOff x="2016" y="2000"/>
                    <a:chExt cx="496" cy="528"/>
                  </a:xfrm>
                </p:grpSpPr>
                <p:sp>
                  <p:nvSpPr>
                    <p:cNvPr id="90492" name="Rectangle 140"/>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3" name="Rectangle 141"/>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4" name="Rectangle 142"/>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5" name="Rectangle 143"/>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6" name="Rectangle 144"/>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7" name="Rectangle 145"/>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8" name="Rectangle 146"/>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9" name="Rectangle 147"/>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83" name="Group 148"/>
                  <p:cNvGrpSpPr>
                    <a:grpSpLocks/>
                  </p:cNvGrpSpPr>
                  <p:nvPr/>
                </p:nvGrpSpPr>
                <p:grpSpPr bwMode="auto">
                  <a:xfrm>
                    <a:off x="2192" y="1672"/>
                    <a:ext cx="496" cy="528"/>
                    <a:chOff x="2016" y="2000"/>
                    <a:chExt cx="496" cy="528"/>
                  </a:xfrm>
                </p:grpSpPr>
                <p:sp>
                  <p:nvSpPr>
                    <p:cNvPr id="90484" name="Rectangle 149"/>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85" name="Rectangle 150"/>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86" name="Rectangle 151"/>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87" name="Rectangle 152"/>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88" name="Rectangle 153"/>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89" name="Rectangle 154"/>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0" name="Rectangle 155"/>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91" name="Rectangle 156"/>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grpSp>
              <p:nvGrpSpPr>
                <p:cNvPr id="90406" name="Group 157"/>
                <p:cNvGrpSpPr>
                  <a:grpSpLocks/>
                </p:cNvGrpSpPr>
                <p:nvPr/>
              </p:nvGrpSpPr>
              <p:grpSpPr bwMode="auto">
                <a:xfrm>
                  <a:off x="2288" y="2200"/>
                  <a:ext cx="888" cy="648"/>
                  <a:chOff x="2560" y="2264"/>
                  <a:chExt cx="888" cy="648"/>
                </a:xfrm>
              </p:grpSpPr>
              <p:grpSp>
                <p:nvGrpSpPr>
                  <p:cNvPr id="90444" name="Group 158"/>
                  <p:cNvGrpSpPr>
                    <a:grpSpLocks/>
                  </p:cNvGrpSpPr>
                  <p:nvPr/>
                </p:nvGrpSpPr>
                <p:grpSpPr bwMode="auto">
                  <a:xfrm>
                    <a:off x="2560" y="2264"/>
                    <a:ext cx="496" cy="528"/>
                    <a:chOff x="2016" y="2000"/>
                    <a:chExt cx="496" cy="528"/>
                  </a:xfrm>
                </p:grpSpPr>
                <p:sp>
                  <p:nvSpPr>
                    <p:cNvPr id="90472" name="Rectangle 15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3" name="Rectangle 16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4" name="Rectangle 16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5" name="Rectangle 16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6" name="Rectangle 16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7" name="Rectangle 16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8" name="Rectangle 16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9" name="Rectangle 16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45" name="Group 167"/>
                  <p:cNvGrpSpPr>
                    <a:grpSpLocks/>
                  </p:cNvGrpSpPr>
                  <p:nvPr/>
                </p:nvGrpSpPr>
                <p:grpSpPr bwMode="auto">
                  <a:xfrm>
                    <a:off x="2704" y="2296"/>
                    <a:ext cx="496" cy="528"/>
                    <a:chOff x="2016" y="2000"/>
                    <a:chExt cx="496" cy="528"/>
                  </a:xfrm>
                </p:grpSpPr>
                <p:sp>
                  <p:nvSpPr>
                    <p:cNvPr id="90464" name="Rectangle 16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5" name="Rectangle 16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6" name="Rectangle 17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7" name="Rectangle 17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8" name="Rectangle 17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9" name="Rectangle 17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0" name="Rectangle 17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71" name="Rectangle 17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46" name="Group 176"/>
                  <p:cNvGrpSpPr>
                    <a:grpSpLocks/>
                  </p:cNvGrpSpPr>
                  <p:nvPr/>
                </p:nvGrpSpPr>
                <p:grpSpPr bwMode="auto">
                  <a:xfrm>
                    <a:off x="2808" y="2352"/>
                    <a:ext cx="496" cy="528"/>
                    <a:chOff x="2016" y="2000"/>
                    <a:chExt cx="496" cy="528"/>
                  </a:xfrm>
                </p:grpSpPr>
                <p:sp>
                  <p:nvSpPr>
                    <p:cNvPr id="90456" name="Rectangle 17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7" name="Rectangle 17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8" name="Rectangle 17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9" name="Rectangle 18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0" name="Rectangle 18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1" name="Rectangle 18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2" name="Rectangle 18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63" name="Rectangle 18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47" name="Group 185"/>
                  <p:cNvGrpSpPr>
                    <a:grpSpLocks/>
                  </p:cNvGrpSpPr>
                  <p:nvPr/>
                </p:nvGrpSpPr>
                <p:grpSpPr bwMode="auto">
                  <a:xfrm>
                    <a:off x="2952" y="2384"/>
                    <a:ext cx="496" cy="528"/>
                    <a:chOff x="2016" y="2000"/>
                    <a:chExt cx="496" cy="528"/>
                  </a:xfrm>
                </p:grpSpPr>
                <p:sp>
                  <p:nvSpPr>
                    <p:cNvPr id="90448" name="Rectangle 18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49" name="Rectangle 18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0" name="Rectangle 18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1" name="Rectangle 18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2" name="Rectangle 19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3" name="Rectangle 19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4" name="Rectangle 19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55" name="Rectangle 19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grpSp>
              <p:nvGrpSpPr>
                <p:cNvPr id="90407" name="Group 194"/>
                <p:cNvGrpSpPr>
                  <a:grpSpLocks/>
                </p:cNvGrpSpPr>
                <p:nvPr/>
              </p:nvGrpSpPr>
              <p:grpSpPr bwMode="auto">
                <a:xfrm>
                  <a:off x="2664" y="1736"/>
                  <a:ext cx="888" cy="648"/>
                  <a:chOff x="2608" y="1592"/>
                  <a:chExt cx="888" cy="648"/>
                </a:xfrm>
              </p:grpSpPr>
              <p:grpSp>
                <p:nvGrpSpPr>
                  <p:cNvPr id="90408" name="Group 195"/>
                  <p:cNvGrpSpPr>
                    <a:grpSpLocks/>
                  </p:cNvGrpSpPr>
                  <p:nvPr/>
                </p:nvGrpSpPr>
                <p:grpSpPr bwMode="auto">
                  <a:xfrm>
                    <a:off x="2608" y="1592"/>
                    <a:ext cx="496" cy="528"/>
                    <a:chOff x="2016" y="2000"/>
                    <a:chExt cx="496" cy="528"/>
                  </a:xfrm>
                </p:grpSpPr>
                <p:sp>
                  <p:nvSpPr>
                    <p:cNvPr id="90436" name="Rectangle 19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7" name="Rectangle 19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8" name="Rectangle 19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9" name="Rectangle 19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40" name="Rectangle 20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41" name="Rectangle 20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42" name="Rectangle 20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43" name="Rectangle 20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09" name="Group 204"/>
                  <p:cNvGrpSpPr>
                    <a:grpSpLocks/>
                  </p:cNvGrpSpPr>
                  <p:nvPr/>
                </p:nvGrpSpPr>
                <p:grpSpPr bwMode="auto">
                  <a:xfrm>
                    <a:off x="2752" y="1624"/>
                    <a:ext cx="496" cy="528"/>
                    <a:chOff x="2016" y="2000"/>
                    <a:chExt cx="496" cy="528"/>
                  </a:xfrm>
                </p:grpSpPr>
                <p:sp>
                  <p:nvSpPr>
                    <p:cNvPr id="90428" name="Rectangle 20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9" name="Rectangle 20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0" name="Rectangle 20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1" name="Rectangle 20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2" name="Rectangle 20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3" name="Rectangle 21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4" name="Rectangle 21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35" name="Rectangle 21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10" name="Group 213"/>
                  <p:cNvGrpSpPr>
                    <a:grpSpLocks/>
                  </p:cNvGrpSpPr>
                  <p:nvPr/>
                </p:nvGrpSpPr>
                <p:grpSpPr bwMode="auto">
                  <a:xfrm>
                    <a:off x="2840" y="1664"/>
                    <a:ext cx="496" cy="528"/>
                    <a:chOff x="2016" y="2000"/>
                    <a:chExt cx="496" cy="528"/>
                  </a:xfrm>
                </p:grpSpPr>
                <p:sp>
                  <p:nvSpPr>
                    <p:cNvPr id="90420" name="Rectangle 21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1" name="Rectangle 21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2" name="Rectangle 21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3" name="Rectangle 21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4" name="Rectangle 21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5" name="Rectangle 21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6" name="Rectangle 22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27" name="Rectangle 22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411" name="Group 222"/>
                  <p:cNvGrpSpPr>
                    <a:grpSpLocks/>
                  </p:cNvGrpSpPr>
                  <p:nvPr/>
                </p:nvGrpSpPr>
                <p:grpSpPr bwMode="auto">
                  <a:xfrm>
                    <a:off x="3000" y="1712"/>
                    <a:ext cx="496" cy="528"/>
                    <a:chOff x="2016" y="2000"/>
                    <a:chExt cx="496" cy="528"/>
                  </a:xfrm>
                </p:grpSpPr>
                <p:sp>
                  <p:nvSpPr>
                    <p:cNvPr id="90412" name="Rectangle 22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3" name="Rectangle 22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4" name="Rectangle 22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5" name="Rectangle 22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6" name="Rectangle 22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7" name="Rectangle 22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8" name="Rectangle 22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19" name="Rectangle 23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grpSp>
          <p:grpSp>
            <p:nvGrpSpPr>
              <p:cNvPr id="90158" name="Group 231"/>
              <p:cNvGrpSpPr>
                <a:grpSpLocks/>
              </p:cNvGrpSpPr>
              <p:nvPr/>
            </p:nvGrpSpPr>
            <p:grpSpPr bwMode="auto">
              <a:xfrm>
                <a:off x="3703" y="1382"/>
                <a:ext cx="185" cy="74"/>
                <a:chOff x="1024" y="3264"/>
                <a:chExt cx="320" cy="296"/>
              </a:xfrm>
            </p:grpSpPr>
            <p:sp>
              <p:nvSpPr>
                <p:cNvPr id="90400" name="Rectangle 23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01" name="Rectangle 23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02" name="Rectangle 23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403" name="Rectangle 23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59" name="Group 236"/>
              <p:cNvGrpSpPr>
                <a:grpSpLocks/>
              </p:cNvGrpSpPr>
              <p:nvPr/>
            </p:nvGrpSpPr>
            <p:grpSpPr bwMode="auto">
              <a:xfrm>
                <a:off x="4152" y="1376"/>
                <a:ext cx="184" cy="73"/>
                <a:chOff x="1024" y="3264"/>
                <a:chExt cx="320" cy="296"/>
              </a:xfrm>
            </p:grpSpPr>
            <p:sp>
              <p:nvSpPr>
                <p:cNvPr id="90396" name="Rectangle 23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7" name="Rectangle 23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8" name="Rectangle 23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9" name="Rectangle 24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0" name="Group 241"/>
              <p:cNvGrpSpPr>
                <a:grpSpLocks/>
              </p:cNvGrpSpPr>
              <p:nvPr/>
            </p:nvGrpSpPr>
            <p:grpSpPr bwMode="auto">
              <a:xfrm>
                <a:off x="5005" y="1169"/>
                <a:ext cx="183" cy="73"/>
                <a:chOff x="1024" y="3264"/>
                <a:chExt cx="320" cy="296"/>
              </a:xfrm>
            </p:grpSpPr>
            <p:sp>
              <p:nvSpPr>
                <p:cNvPr id="90392" name="Rectangle 24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3" name="Rectangle 24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4" name="Rectangle 24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5" name="Rectangle 24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1" name="Group 246"/>
              <p:cNvGrpSpPr>
                <a:grpSpLocks/>
              </p:cNvGrpSpPr>
              <p:nvPr/>
            </p:nvGrpSpPr>
            <p:grpSpPr bwMode="auto">
              <a:xfrm>
                <a:off x="4528" y="1367"/>
                <a:ext cx="184" cy="73"/>
                <a:chOff x="1024" y="3264"/>
                <a:chExt cx="320" cy="296"/>
              </a:xfrm>
            </p:grpSpPr>
            <p:sp>
              <p:nvSpPr>
                <p:cNvPr id="90388" name="Rectangle 24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9" name="Rectangle 24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0" name="Rectangle 24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91" name="Rectangle 25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2" name="Group 251"/>
              <p:cNvGrpSpPr>
                <a:grpSpLocks/>
              </p:cNvGrpSpPr>
              <p:nvPr/>
            </p:nvGrpSpPr>
            <p:grpSpPr bwMode="auto">
              <a:xfrm>
                <a:off x="3176" y="1260"/>
                <a:ext cx="185" cy="73"/>
                <a:chOff x="1024" y="3264"/>
                <a:chExt cx="320" cy="296"/>
              </a:xfrm>
            </p:grpSpPr>
            <p:sp>
              <p:nvSpPr>
                <p:cNvPr id="90384" name="Rectangle 25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5" name="Rectangle 25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6" name="Rectangle 25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7" name="Rectangle 25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3" name="Group 256"/>
              <p:cNvGrpSpPr>
                <a:grpSpLocks/>
              </p:cNvGrpSpPr>
              <p:nvPr/>
            </p:nvGrpSpPr>
            <p:grpSpPr bwMode="auto">
              <a:xfrm>
                <a:off x="3158" y="1191"/>
                <a:ext cx="184" cy="73"/>
                <a:chOff x="1024" y="3264"/>
                <a:chExt cx="320" cy="296"/>
              </a:xfrm>
            </p:grpSpPr>
            <p:sp>
              <p:nvSpPr>
                <p:cNvPr id="90380" name="Rectangle 25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1" name="Rectangle 25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2" name="Rectangle 25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83" name="Rectangle 26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4" name="Group 261"/>
              <p:cNvGrpSpPr>
                <a:grpSpLocks/>
              </p:cNvGrpSpPr>
              <p:nvPr/>
            </p:nvGrpSpPr>
            <p:grpSpPr bwMode="auto">
              <a:xfrm>
                <a:off x="3323" y="1395"/>
                <a:ext cx="184" cy="73"/>
                <a:chOff x="1024" y="3264"/>
                <a:chExt cx="320" cy="296"/>
              </a:xfrm>
            </p:grpSpPr>
            <p:sp>
              <p:nvSpPr>
                <p:cNvPr id="90376" name="Rectangle 26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7" name="Rectangle 26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8" name="Rectangle 26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9" name="Rectangle 26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5" name="Group 266"/>
              <p:cNvGrpSpPr>
                <a:grpSpLocks/>
              </p:cNvGrpSpPr>
              <p:nvPr/>
            </p:nvGrpSpPr>
            <p:grpSpPr bwMode="auto">
              <a:xfrm>
                <a:off x="2799" y="1168"/>
                <a:ext cx="154" cy="61"/>
                <a:chOff x="428" y="2146"/>
                <a:chExt cx="268" cy="244"/>
              </a:xfrm>
            </p:grpSpPr>
            <p:sp>
              <p:nvSpPr>
                <p:cNvPr id="90367" name="Rectangle 26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8" name="Rectangle 26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9" name="Rectangle 26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0" name="Rectangle 27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1" name="Rectangle 27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2" name="Rectangle 27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3" name="Rectangle 27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4" name="Rectangle 27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75" name="Rectangle 27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66" name="Group 276"/>
              <p:cNvGrpSpPr>
                <a:grpSpLocks/>
              </p:cNvGrpSpPr>
              <p:nvPr/>
            </p:nvGrpSpPr>
            <p:grpSpPr bwMode="auto">
              <a:xfrm>
                <a:off x="2801" y="1232"/>
                <a:ext cx="154" cy="61"/>
                <a:chOff x="428" y="2146"/>
                <a:chExt cx="268" cy="244"/>
              </a:xfrm>
            </p:grpSpPr>
            <p:sp>
              <p:nvSpPr>
                <p:cNvPr id="90358" name="Rectangle 27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9" name="Rectangle 27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0" name="Rectangle 27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1" name="Rectangle 28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2" name="Rectangle 28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3" name="Rectangle 28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4" name="Rectangle 28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5" name="Rectangle 28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66" name="Rectangle 28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67" name="Rectangle 286"/>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sp>
            <p:nvSpPr>
              <p:cNvPr id="90168" name="Rectangle 287"/>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69" name="Group 288"/>
              <p:cNvGrpSpPr>
                <a:grpSpLocks/>
              </p:cNvGrpSpPr>
              <p:nvPr/>
            </p:nvGrpSpPr>
            <p:grpSpPr bwMode="auto">
              <a:xfrm>
                <a:off x="2932" y="1390"/>
                <a:ext cx="154" cy="61"/>
                <a:chOff x="428" y="2146"/>
                <a:chExt cx="268" cy="244"/>
              </a:xfrm>
            </p:grpSpPr>
            <p:sp>
              <p:nvSpPr>
                <p:cNvPr id="90349" name="Rectangle 28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0" name="Rectangle 29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1" name="Rectangle 29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2" name="Rectangle 29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3" name="Rectangle 29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4" name="Rectangle 29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5" name="Rectangle 29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6" name="Rectangle 29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57" name="Rectangle 29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70" name="Group 298"/>
              <p:cNvGrpSpPr>
                <a:grpSpLocks/>
              </p:cNvGrpSpPr>
              <p:nvPr/>
            </p:nvGrpSpPr>
            <p:grpSpPr bwMode="auto">
              <a:xfrm>
                <a:off x="2945" y="1465"/>
                <a:ext cx="155" cy="60"/>
                <a:chOff x="428" y="2146"/>
                <a:chExt cx="268" cy="244"/>
              </a:xfrm>
            </p:grpSpPr>
            <p:sp>
              <p:nvSpPr>
                <p:cNvPr id="90340" name="Rectangle 29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1" name="Rectangle 30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2" name="Rectangle 30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3" name="Rectangle 30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4" name="Rectangle 30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5" name="Rectangle 30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6" name="Rectangle 30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7" name="Rectangle 30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48" name="Rectangle 30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71" name="Rectangle 308"/>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72" name="Group 309"/>
              <p:cNvGrpSpPr>
                <a:grpSpLocks/>
              </p:cNvGrpSpPr>
              <p:nvPr/>
            </p:nvGrpSpPr>
            <p:grpSpPr bwMode="auto">
              <a:xfrm>
                <a:off x="3466" y="1524"/>
                <a:ext cx="155" cy="60"/>
                <a:chOff x="428" y="2146"/>
                <a:chExt cx="268" cy="244"/>
              </a:xfrm>
            </p:grpSpPr>
            <p:sp>
              <p:nvSpPr>
                <p:cNvPr id="90331" name="Rectangle 310"/>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2" name="Rectangle 311"/>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3" name="Rectangle 312"/>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4" name="Rectangle 313"/>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5" name="Rectangle 314"/>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6" name="Rectangle 315"/>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7" name="Rectangle 316"/>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8" name="Rectangle 317"/>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9" name="Rectangle 318"/>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73" name="Rectangle 319"/>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74" name="Group 320"/>
              <p:cNvGrpSpPr>
                <a:grpSpLocks/>
              </p:cNvGrpSpPr>
              <p:nvPr/>
            </p:nvGrpSpPr>
            <p:grpSpPr bwMode="auto">
              <a:xfrm>
                <a:off x="4133" y="1520"/>
                <a:ext cx="153" cy="41"/>
                <a:chOff x="2378" y="3784"/>
                <a:chExt cx="268" cy="166"/>
              </a:xfrm>
            </p:grpSpPr>
            <p:sp>
              <p:nvSpPr>
                <p:cNvPr id="90325" name="Rectangle 321"/>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6" name="Rectangle 322"/>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7" name="Rectangle 323"/>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8" name="Rectangle 324"/>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9" name="Rectangle 325"/>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30" name="Rectangle 326"/>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75" name="Rectangle 327"/>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76" name="Group 328"/>
              <p:cNvGrpSpPr>
                <a:grpSpLocks/>
              </p:cNvGrpSpPr>
              <p:nvPr/>
            </p:nvGrpSpPr>
            <p:grpSpPr bwMode="auto">
              <a:xfrm>
                <a:off x="4502" y="1510"/>
                <a:ext cx="154" cy="60"/>
                <a:chOff x="428" y="2146"/>
                <a:chExt cx="268" cy="244"/>
              </a:xfrm>
            </p:grpSpPr>
            <p:sp>
              <p:nvSpPr>
                <p:cNvPr id="90316" name="Rectangle 32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7" name="Rectangle 33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8" name="Rectangle 33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9" name="Rectangle 33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0" name="Rectangle 33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1" name="Rectangle 33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2" name="Rectangle 33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3" name="Rectangle 33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24" name="Rectangle 33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77" name="Group 338"/>
              <p:cNvGrpSpPr>
                <a:grpSpLocks/>
              </p:cNvGrpSpPr>
              <p:nvPr/>
            </p:nvGrpSpPr>
            <p:grpSpPr bwMode="auto">
              <a:xfrm>
                <a:off x="4689" y="1540"/>
                <a:ext cx="155" cy="61"/>
                <a:chOff x="428" y="2146"/>
                <a:chExt cx="268" cy="244"/>
              </a:xfrm>
            </p:grpSpPr>
            <p:sp>
              <p:nvSpPr>
                <p:cNvPr id="90307" name="Rectangle 33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8" name="Rectangle 34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9" name="Rectangle 34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0" name="Rectangle 34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1" name="Rectangle 34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2" name="Rectangle 34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3" name="Rectangle 34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4" name="Rectangle 34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15" name="Rectangle 34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78" name="Rectangle 348"/>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sp>
            <p:nvSpPr>
              <p:cNvPr id="90179" name="Rectangle 349"/>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80" name="Group 350"/>
              <p:cNvGrpSpPr>
                <a:grpSpLocks/>
              </p:cNvGrpSpPr>
              <p:nvPr/>
            </p:nvGrpSpPr>
            <p:grpSpPr bwMode="auto">
              <a:xfrm>
                <a:off x="5250" y="1298"/>
                <a:ext cx="155" cy="60"/>
                <a:chOff x="428" y="2146"/>
                <a:chExt cx="268" cy="244"/>
              </a:xfrm>
            </p:grpSpPr>
            <p:sp>
              <p:nvSpPr>
                <p:cNvPr id="90298" name="Rectangle 35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9" name="Rectangle 35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0" name="Rectangle 35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1" name="Rectangle 35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2" name="Rectangle 35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3" name="Rectangle 35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4" name="Rectangle 35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5" name="Rectangle 35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306" name="Rectangle 35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81" name="Group 360"/>
              <p:cNvGrpSpPr>
                <a:grpSpLocks/>
              </p:cNvGrpSpPr>
              <p:nvPr/>
            </p:nvGrpSpPr>
            <p:grpSpPr bwMode="auto">
              <a:xfrm>
                <a:off x="5230" y="1408"/>
                <a:ext cx="154" cy="61"/>
                <a:chOff x="428" y="2146"/>
                <a:chExt cx="268" cy="244"/>
              </a:xfrm>
            </p:grpSpPr>
            <p:sp>
              <p:nvSpPr>
                <p:cNvPr id="90289" name="Rectangle 36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0" name="Rectangle 36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1" name="Rectangle 36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2" name="Rectangle 36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3" name="Rectangle 36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4" name="Rectangle 36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5" name="Rectangle 36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6" name="Rectangle 36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97" name="Rectangle 36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82" name="Rectangle 370"/>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sp>
            <p:nvSpPr>
              <p:cNvPr id="90183" name="Rectangle 371"/>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84" name="Group 372"/>
              <p:cNvGrpSpPr>
                <a:grpSpLocks/>
              </p:cNvGrpSpPr>
              <p:nvPr/>
            </p:nvGrpSpPr>
            <p:grpSpPr bwMode="auto">
              <a:xfrm>
                <a:off x="5171" y="1035"/>
                <a:ext cx="155" cy="60"/>
                <a:chOff x="428" y="2146"/>
                <a:chExt cx="268" cy="244"/>
              </a:xfrm>
            </p:grpSpPr>
            <p:sp>
              <p:nvSpPr>
                <p:cNvPr id="90280" name="Rectangle 37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1" name="Rectangle 37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2" name="Rectangle 37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3" name="Rectangle 37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4" name="Rectangle 37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5" name="Rectangle 37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6" name="Rectangle 37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7" name="Rectangle 38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88" name="Rectangle 38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85" name="Rectangle 382"/>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86" name="Group 383"/>
              <p:cNvGrpSpPr>
                <a:grpSpLocks/>
              </p:cNvGrpSpPr>
              <p:nvPr/>
            </p:nvGrpSpPr>
            <p:grpSpPr bwMode="auto">
              <a:xfrm>
                <a:off x="5030" y="933"/>
                <a:ext cx="154" cy="61"/>
                <a:chOff x="428" y="2146"/>
                <a:chExt cx="268" cy="244"/>
              </a:xfrm>
            </p:grpSpPr>
            <p:sp>
              <p:nvSpPr>
                <p:cNvPr id="90271" name="Rectangle 38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2" name="Rectangle 38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3" name="Rectangle 38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4" name="Rectangle 38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5" name="Rectangle 38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6" name="Rectangle 38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7" name="Rectangle 39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8" name="Rectangle 39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9" name="Rectangle 39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87" name="Group 393"/>
              <p:cNvGrpSpPr>
                <a:grpSpLocks/>
              </p:cNvGrpSpPr>
              <p:nvPr/>
            </p:nvGrpSpPr>
            <p:grpSpPr bwMode="auto">
              <a:xfrm>
                <a:off x="3328" y="911"/>
                <a:ext cx="155" cy="61"/>
                <a:chOff x="428" y="2146"/>
                <a:chExt cx="268" cy="244"/>
              </a:xfrm>
            </p:grpSpPr>
            <p:sp>
              <p:nvSpPr>
                <p:cNvPr id="90262" name="Rectangle 39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3" name="Rectangle 39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4" name="Rectangle 39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5" name="Rectangle 39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6" name="Rectangle 39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7" name="Rectangle 39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8" name="Rectangle 40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9" name="Rectangle 40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70" name="Rectangle 40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88" name="Group 403"/>
              <p:cNvGrpSpPr>
                <a:grpSpLocks/>
              </p:cNvGrpSpPr>
              <p:nvPr/>
            </p:nvGrpSpPr>
            <p:grpSpPr bwMode="auto">
              <a:xfrm>
                <a:off x="3087" y="996"/>
                <a:ext cx="154" cy="60"/>
                <a:chOff x="428" y="2146"/>
                <a:chExt cx="268" cy="244"/>
              </a:xfrm>
            </p:grpSpPr>
            <p:sp>
              <p:nvSpPr>
                <p:cNvPr id="90253" name="Rectangle 40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4" name="Rectangle 40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5" name="Rectangle 40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6" name="Rectangle 40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7" name="Rectangle 40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8" name="Rectangle 40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9" name="Rectangle 41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0" name="Rectangle 41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61" name="Rectangle 41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89" name="Group 413"/>
              <p:cNvGrpSpPr>
                <a:grpSpLocks/>
              </p:cNvGrpSpPr>
              <p:nvPr/>
            </p:nvGrpSpPr>
            <p:grpSpPr bwMode="auto">
              <a:xfrm>
                <a:off x="3136" y="1499"/>
                <a:ext cx="153" cy="61"/>
                <a:chOff x="428" y="2146"/>
                <a:chExt cx="268" cy="244"/>
              </a:xfrm>
            </p:grpSpPr>
            <p:sp>
              <p:nvSpPr>
                <p:cNvPr id="90244" name="Rectangle 41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5" name="Rectangle 41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6" name="Rectangle 41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7" name="Rectangle 41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8" name="Rectangle 41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9" name="Rectangle 41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0" name="Rectangle 42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1" name="Rectangle 42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52" name="Rectangle 42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90" name="Rectangle 423"/>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sp>
            <p:nvSpPr>
              <p:cNvPr id="90191" name="Rectangle 424"/>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900" b="1">
                  <a:solidFill>
                    <a:srgbClr val="FFFF00"/>
                  </a:solidFill>
                  <a:latin typeface="Arial Narrow" panose="020B0606020202030204" pitchFamily="34" charset="0"/>
                  <a:ea typeface="微软雅黑" panose="020B0503020204020204" pitchFamily="34" charset="-122"/>
                </a:endParaRPr>
              </a:p>
            </p:txBody>
          </p:sp>
          <p:grpSp>
            <p:nvGrpSpPr>
              <p:cNvPr id="90192" name="Group 425"/>
              <p:cNvGrpSpPr>
                <a:grpSpLocks/>
              </p:cNvGrpSpPr>
              <p:nvPr/>
            </p:nvGrpSpPr>
            <p:grpSpPr bwMode="auto">
              <a:xfrm>
                <a:off x="5227" y="1473"/>
                <a:ext cx="153" cy="60"/>
                <a:chOff x="428" y="2146"/>
                <a:chExt cx="268" cy="244"/>
              </a:xfrm>
            </p:grpSpPr>
            <p:sp>
              <p:nvSpPr>
                <p:cNvPr id="90235" name="Rectangle 42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6" name="Rectangle 42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7" name="Rectangle 42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8" name="Rectangle 42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9" name="Rectangle 43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0" name="Rectangle 43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1" name="Rectangle 43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2" name="Rectangle 43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43" name="Rectangle 43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grpSp>
            <p:nvGrpSpPr>
              <p:cNvPr id="90193" name="Group 435"/>
              <p:cNvGrpSpPr>
                <a:grpSpLocks/>
              </p:cNvGrpSpPr>
              <p:nvPr/>
            </p:nvGrpSpPr>
            <p:grpSpPr bwMode="auto">
              <a:xfrm>
                <a:off x="5357" y="1179"/>
                <a:ext cx="155" cy="60"/>
                <a:chOff x="428" y="2146"/>
                <a:chExt cx="268" cy="244"/>
              </a:xfrm>
            </p:grpSpPr>
            <p:sp>
              <p:nvSpPr>
                <p:cNvPr id="90226" name="Rectangle 43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27" name="Rectangle 43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28" name="Rectangle 43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29" name="Rectangle 43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0" name="Rectangle 44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1" name="Rectangle 44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2" name="Rectangle 44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3" name="Rectangle 44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34" name="Rectangle 44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grpSp>
          <p:sp>
            <p:nvSpPr>
              <p:cNvPr id="90194" name="Text Box 445"/>
              <p:cNvSpPr txBox="1">
                <a:spLocks noChangeArrowheads="1"/>
              </p:cNvSpPr>
              <p:nvPr/>
            </p:nvSpPr>
            <p:spPr bwMode="auto">
              <a:xfrm>
                <a:off x="4601" y="1105"/>
                <a:ext cx="515"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900" b="1">
                    <a:solidFill>
                      <a:schemeClr val="hlink"/>
                    </a:solidFill>
                    <a:latin typeface="Arial Narrow" panose="020B0606020202030204" pitchFamily="34" charset="0"/>
                    <a:ea typeface="微软雅黑" panose="020B0503020204020204" pitchFamily="34" charset="-122"/>
                  </a:rPr>
                  <a:t>Clusters</a:t>
                </a:r>
              </a:p>
            </p:txBody>
          </p:sp>
          <p:sp>
            <p:nvSpPr>
              <p:cNvPr id="90195" name="Text Box 446"/>
              <p:cNvSpPr txBox="1">
                <a:spLocks noChangeArrowheads="1"/>
              </p:cNvSpPr>
              <p:nvPr/>
            </p:nvSpPr>
            <p:spPr bwMode="auto">
              <a:xfrm>
                <a:off x="4380" y="854"/>
                <a:ext cx="8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900" b="1">
                    <a:solidFill>
                      <a:schemeClr val="hlink"/>
                    </a:solidFill>
                    <a:latin typeface="Arial Narrow" panose="020B0606020202030204" pitchFamily="34" charset="0"/>
                    <a:ea typeface="微软雅黑" panose="020B0503020204020204" pitchFamily="34" charset="-122"/>
                  </a:rPr>
                  <a:t>Massive Cluster</a:t>
                </a:r>
              </a:p>
            </p:txBody>
          </p:sp>
          <p:grpSp>
            <p:nvGrpSpPr>
              <p:cNvPr id="90196" name="Group 447"/>
              <p:cNvGrpSpPr>
                <a:grpSpLocks/>
              </p:cNvGrpSpPr>
              <p:nvPr/>
            </p:nvGrpSpPr>
            <p:grpSpPr bwMode="auto">
              <a:xfrm>
                <a:off x="3324" y="987"/>
                <a:ext cx="1708" cy="431"/>
                <a:chOff x="1450" y="1101"/>
                <a:chExt cx="2970" cy="997"/>
              </a:xfrm>
            </p:grpSpPr>
            <p:sp>
              <p:nvSpPr>
                <p:cNvPr id="90197" name="Oval 448"/>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1200" b="1">
                      <a:solidFill>
                        <a:schemeClr val="hlink"/>
                      </a:solidFill>
                      <a:latin typeface="Arial Narrow" panose="020B0606020202030204" pitchFamily="34" charset="0"/>
                      <a:ea typeface="微软雅黑" panose="020B0503020204020204" pitchFamily="34" charset="-122"/>
                    </a:rPr>
                    <a:t>Gigabit Ethernet</a:t>
                  </a:r>
                  <a:endParaRPr lang="en-US" altLang="zh-CN" sz="1200" b="1">
                    <a:latin typeface="Arial Narrow" panose="020B0606020202030204" pitchFamily="34" charset="0"/>
                    <a:ea typeface="微软雅黑" panose="020B0503020204020204" pitchFamily="34" charset="-122"/>
                  </a:endParaRPr>
                </a:p>
              </p:txBody>
            </p:sp>
            <p:sp>
              <p:nvSpPr>
                <p:cNvPr id="90198" name="Line 449"/>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199" name="Line 450"/>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0" name="Line 451"/>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1" name="Line 452"/>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2" name="Line 453"/>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3" name="Line 454"/>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4" name="Line 455"/>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5" name="Line 456"/>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6" name="Line 457"/>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7" name="Line 458"/>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8" name="Line 459"/>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09" name="Line 460"/>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10" name="Oval 461"/>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1" name="Oval 462"/>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2" name="Oval 463"/>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3" name="Oval 464"/>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4" name="Oval 465"/>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5" name="Oval 466"/>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6" name="Oval 467"/>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7" name="Oval 468"/>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400">
                    <a:ea typeface="微软雅黑" panose="020B0503020204020204" pitchFamily="34" charset="-122"/>
                  </a:endParaRPr>
                </a:p>
              </p:txBody>
            </p:sp>
            <p:sp>
              <p:nvSpPr>
                <p:cNvPr id="90218" name="Line 469"/>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19" name="Line 470"/>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0" name="Line 471"/>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1" name="Line 472"/>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2" name="Line 473"/>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3" name="Line 474"/>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4" name="Line 475"/>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0225" name="Line 476"/>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90128" name="Text Box 477"/>
          <p:cNvSpPr txBox="1">
            <a:spLocks noChangeArrowheads="1"/>
          </p:cNvSpPr>
          <p:nvPr/>
        </p:nvSpPr>
        <p:spPr bwMode="auto">
          <a:xfrm>
            <a:off x="5995988" y="3230563"/>
            <a:ext cx="28527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latin typeface="Comic Sans MS" panose="030F0702030302020204" pitchFamily="66" charset="0"/>
                <a:ea typeface="微软雅黑" panose="020B0503020204020204" pitchFamily="34" charset="-122"/>
              </a:rPr>
              <a:t>Databases</a:t>
            </a:r>
          </a:p>
          <a:p>
            <a:pPr>
              <a:spcBef>
                <a:spcPct val="0"/>
              </a:spcBef>
              <a:buFontTx/>
              <a:buNone/>
            </a:pPr>
            <a:r>
              <a:rPr lang="en-US" altLang="zh-CN" sz="2000">
                <a:latin typeface="Comic Sans MS" panose="030F0702030302020204" pitchFamily="66" charset="0"/>
                <a:ea typeface="微软雅黑" panose="020B0503020204020204" pitchFamily="34" charset="-122"/>
              </a:rPr>
              <a:t>Information Collection</a:t>
            </a:r>
          </a:p>
          <a:p>
            <a:pPr>
              <a:spcBef>
                <a:spcPct val="0"/>
              </a:spcBef>
              <a:buFontTx/>
              <a:buNone/>
            </a:pPr>
            <a:r>
              <a:rPr lang="en-US" altLang="zh-CN" sz="2000">
                <a:latin typeface="Comic Sans MS" panose="030F0702030302020204" pitchFamily="66" charset="0"/>
                <a:ea typeface="微软雅黑" panose="020B0503020204020204" pitchFamily="34" charset="-122"/>
              </a:rPr>
              <a:t>Remote Storage</a:t>
            </a:r>
          </a:p>
          <a:p>
            <a:pPr>
              <a:spcBef>
                <a:spcPct val="0"/>
              </a:spcBef>
              <a:buFontTx/>
              <a:buNone/>
            </a:pPr>
            <a:r>
              <a:rPr lang="en-US" altLang="zh-CN" sz="2000">
                <a:latin typeface="Comic Sans MS" panose="030F0702030302020204" pitchFamily="66" charset="0"/>
                <a:ea typeface="微软雅黑" panose="020B0503020204020204" pitchFamily="34" charset="-122"/>
              </a:rPr>
              <a:t>Online Games</a:t>
            </a:r>
          </a:p>
          <a:p>
            <a:pPr>
              <a:spcBef>
                <a:spcPct val="0"/>
              </a:spcBef>
              <a:buFontTx/>
              <a:buNone/>
            </a:pPr>
            <a:r>
              <a:rPr lang="en-US" altLang="zh-CN" sz="2000">
                <a:latin typeface="Comic Sans MS" panose="030F0702030302020204" pitchFamily="66" charset="0"/>
                <a:ea typeface="微软雅黑" panose="020B0503020204020204" pitchFamily="34" charset="-122"/>
              </a:rPr>
              <a:t>Commerce</a:t>
            </a:r>
          </a:p>
          <a:p>
            <a:pPr>
              <a:spcBef>
                <a:spcPct val="0"/>
              </a:spcBef>
              <a:buFontTx/>
              <a:buNone/>
            </a:pPr>
            <a:r>
              <a:rPr lang="en-US" altLang="zh-CN" sz="2000">
                <a:latin typeface="Comic Sans MS" panose="030F0702030302020204" pitchFamily="66" charset="0"/>
                <a:ea typeface="微软雅黑" panose="020B0503020204020204" pitchFamily="34" charset="-122"/>
              </a:rPr>
              <a:t>	…</a:t>
            </a:r>
          </a:p>
          <a:p>
            <a:pPr>
              <a:spcBef>
                <a:spcPct val="0"/>
              </a:spcBef>
              <a:buFontTx/>
              <a:buNone/>
            </a:pPr>
            <a:endParaRPr lang="zh-CN" altLang="en-US" sz="2000">
              <a:latin typeface="Comic Sans MS" panose="030F0702030302020204" pitchFamily="66" charset="0"/>
              <a:ea typeface="微软雅黑" panose="020B0503020204020204" pitchFamily="34" charset="-122"/>
            </a:endParaRPr>
          </a:p>
        </p:txBody>
      </p:sp>
      <p:pic>
        <p:nvPicPr>
          <p:cNvPr id="90129"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43400"/>
            <a:ext cx="152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0" name="Picture 4" descr="macpictu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286000"/>
            <a:ext cx="1752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1" name="Picture 481"/>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5800" y="2971800"/>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0132" name="Picture 482"/>
          <p:cNvPicPr>
            <a:picLocks noChangeAspect="1" noChangeArrowheads="1"/>
          </p:cNvPicPr>
          <p:nvPr/>
        </p:nvPicPr>
        <p:blipFill>
          <a:blip r:embed="rId16">
            <a:extLst>
              <a:ext uri="{28A0092B-C50C-407E-A947-70E740481C1C}">
                <a14:useLocalDpi xmlns:a14="http://schemas.microsoft.com/office/drawing/2010/main" val="0"/>
              </a:ext>
            </a:extLst>
          </a:blip>
          <a:srcRect l="38983" t="30769" r="3391" b="12088"/>
          <a:stretch>
            <a:fillRect/>
          </a:stretch>
        </p:blipFill>
        <p:spPr bwMode="auto">
          <a:xfrm>
            <a:off x="1447800" y="5029200"/>
            <a:ext cx="205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90133" name="Object 483"/>
          <p:cNvGraphicFramePr>
            <a:graphicFrameLocks noChangeAspect="1"/>
          </p:cNvGraphicFramePr>
          <p:nvPr/>
        </p:nvGraphicFramePr>
        <p:xfrm>
          <a:off x="3352800" y="3352800"/>
          <a:ext cx="860425" cy="1789113"/>
        </p:xfrm>
        <a:graphic>
          <a:graphicData uri="http://schemas.openxmlformats.org/presentationml/2006/ole">
            <mc:AlternateContent xmlns:mc="http://schemas.openxmlformats.org/markup-compatibility/2006">
              <mc:Choice xmlns:v="urn:schemas-microsoft-com:vml" Requires="v">
                <p:oleObj spid="_x0000_s90769" r:id="rId17" imgW="2822034" imgH="5872881" progId="">
                  <p:embed/>
                </p:oleObj>
              </mc:Choice>
              <mc:Fallback>
                <p:oleObj r:id="rId17" imgW="2822034" imgH="5872881" progId="">
                  <p:embed/>
                  <p:pic>
                    <p:nvPicPr>
                      <p:cNvPr id="0" name="Object 4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352800"/>
                        <a:ext cx="86042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0134" name="Group 484"/>
          <p:cNvGrpSpPr>
            <a:grpSpLocks/>
          </p:cNvGrpSpPr>
          <p:nvPr/>
        </p:nvGrpSpPr>
        <p:grpSpPr bwMode="auto">
          <a:xfrm>
            <a:off x="5641975" y="4916488"/>
            <a:ext cx="1557338" cy="1941512"/>
            <a:chOff x="4102" y="1228"/>
            <a:chExt cx="1325" cy="1652"/>
          </a:xfrm>
        </p:grpSpPr>
        <p:pic>
          <p:nvPicPr>
            <p:cNvPr id="90143" name="Picture 48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2" y="1228"/>
              <a:ext cx="1325"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44" name="Text Box 486"/>
            <p:cNvSpPr txBox="1">
              <a:spLocks noChangeArrowheads="1"/>
            </p:cNvSpPr>
            <p:nvPr/>
          </p:nvSpPr>
          <p:spPr bwMode="auto">
            <a:xfrm>
              <a:off x="4188" y="2334"/>
              <a:ext cx="100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165" tIns="45583" rIns="91165" bIns="45583" anchor="ctr">
              <a:spAutoFit/>
            </a:bodyPr>
            <a:lstStyle>
              <a:lvl1pPr defTabSz="820738">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defTabSz="820738">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820738">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820738">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1"/>
                </a:buClr>
                <a:buFont typeface="Wingdings" panose="05000000000000000000" pitchFamily="2" charset="2"/>
                <a:buNone/>
              </a:pPr>
              <a:r>
                <a:rPr lang="en-US" altLang="zh-CN" sz="2400" b="1">
                  <a:solidFill>
                    <a:schemeClr val="bg1"/>
                  </a:solidFill>
                  <a:ea typeface="微软雅黑" panose="020B0503020204020204" pitchFamily="34" charset="-122"/>
                </a:rPr>
                <a:t>Robots</a:t>
              </a:r>
            </a:p>
          </p:txBody>
        </p:sp>
      </p:grpSp>
      <p:grpSp>
        <p:nvGrpSpPr>
          <p:cNvPr id="90135" name="Group 487"/>
          <p:cNvGrpSpPr>
            <a:grpSpLocks/>
          </p:cNvGrpSpPr>
          <p:nvPr/>
        </p:nvGrpSpPr>
        <p:grpSpPr bwMode="auto">
          <a:xfrm>
            <a:off x="1857375" y="5926138"/>
            <a:ext cx="2147888" cy="931862"/>
            <a:chOff x="1170" y="3733"/>
            <a:chExt cx="1353" cy="587"/>
          </a:xfrm>
        </p:grpSpPr>
        <p:pic>
          <p:nvPicPr>
            <p:cNvPr id="90141" name="Picture 48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70" y="3733"/>
              <a:ext cx="135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42" name="Text Box 489"/>
            <p:cNvSpPr txBox="1">
              <a:spLocks noChangeArrowheads="1"/>
            </p:cNvSpPr>
            <p:nvPr/>
          </p:nvSpPr>
          <p:spPr bwMode="auto">
            <a:xfrm>
              <a:off x="1586" y="3942"/>
              <a:ext cx="5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600" b="1">
                  <a:solidFill>
                    <a:schemeClr val="bg1"/>
                  </a:solidFill>
                  <a:ea typeface="微软雅黑" panose="020B0503020204020204" pitchFamily="34" charset="-122"/>
                </a:rPr>
                <a:t>Routers</a:t>
              </a:r>
            </a:p>
          </p:txBody>
        </p:sp>
      </p:grpSp>
      <p:sp>
        <p:nvSpPr>
          <p:cNvPr id="90136" name="Text Box 490"/>
          <p:cNvSpPr txBox="1">
            <a:spLocks noChangeArrowheads="1"/>
          </p:cNvSpPr>
          <p:nvPr/>
        </p:nvSpPr>
        <p:spPr bwMode="auto">
          <a:xfrm>
            <a:off x="1809750" y="5389563"/>
            <a:ext cx="574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600" b="1">
                <a:solidFill>
                  <a:schemeClr val="bg1"/>
                </a:solidFill>
                <a:ea typeface="微软雅黑" panose="020B0503020204020204" pitchFamily="34" charset="-122"/>
              </a:rPr>
              <a:t>Cars</a:t>
            </a:r>
          </a:p>
        </p:txBody>
      </p:sp>
      <p:sp>
        <p:nvSpPr>
          <p:cNvPr id="90137" name="Text Box 491"/>
          <p:cNvSpPr txBox="1">
            <a:spLocks noChangeArrowheads="1"/>
          </p:cNvSpPr>
          <p:nvPr/>
        </p:nvSpPr>
        <p:spPr bwMode="auto">
          <a:xfrm>
            <a:off x="84138" y="4533900"/>
            <a:ext cx="788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600" b="1">
                <a:solidFill>
                  <a:schemeClr val="bg1"/>
                </a:solidFill>
                <a:ea typeface="微软雅黑" panose="020B0503020204020204" pitchFamily="34" charset="-122"/>
              </a:rPr>
              <a:t>Sensor</a:t>
            </a:r>
            <a:br>
              <a:rPr lang="en-US" altLang="zh-CN" sz="1600" b="1">
                <a:solidFill>
                  <a:schemeClr val="bg1"/>
                </a:solidFill>
                <a:ea typeface="微软雅黑" panose="020B0503020204020204" pitchFamily="34" charset="-122"/>
              </a:rPr>
            </a:br>
            <a:r>
              <a:rPr lang="en-US" altLang="zh-CN" sz="1600" b="1">
                <a:solidFill>
                  <a:schemeClr val="bg1"/>
                </a:solidFill>
                <a:ea typeface="微软雅黑" panose="020B0503020204020204" pitchFamily="34" charset="-122"/>
              </a:rPr>
              <a:t>Nets</a:t>
            </a:r>
          </a:p>
        </p:txBody>
      </p:sp>
      <p:sp>
        <p:nvSpPr>
          <p:cNvPr id="90138" name="Text Box 492"/>
          <p:cNvSpPr txBox="1">
            <a:spLocks noChangeArrowheads="1"/>
          </p:cNvSpPr>
          <p:nvPr/>
        </p:nvSpPr>
        <p:spPr bwMode="auto">
          <a:xfrm rot="-5400000">
            <a:off x="1844675" y="3902075"/>
            <a:ext cx="1304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600" b="1">
                <a:solidFill>
                  <a:schemeClr val="bg1"/>
                </a:solidFill>
                <a:ea typeface="微软雅黑" panose="020B0503020204020204" pitchFamily="34" charset="-122"/>
              </a:rPr>
              <a:t>Refrigerators</a:t>
            </a:r>
          </a:p>
        </p:txBody>
      </p:sp>
      <p:sp>
        <p:nvSpPr>
          <p:cNvPr id="9013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9014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A7E3143-E145-4082-8536-BB2720E24111}" type="slidenum">
              <a:rPr lang="en-US" altLang="zh-CN" sz="1200" smtClean="0"/>
              <a:pPr>
                <a:spcBef>
                  <a:spcPct val="0"/>
                </a:spcBef>
                <a:buFontTx/>
                <a:buNone/>
              </a:pPr>
              <a:t>52</a:t>
            </a:fld>
            <a:endParaRPr lang="en-US" altLang="zh-CN" sz="1200"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a:xfrm>
            <a:off x="755650" y="249238"/>
            <a:ext cx="7772400" cy="1143000"/>
          </a:xfrm>
        </p:spPr>
        <p:txBody>
          <a:bodyPr/>
          <a:lstStyle/>
          <a:p>
            <a:r>
              <a:rPr lang="en-US" altLang="zh-CN" smtClean="0"/>
              <a:t>New “Great Ideas”</a:t>
            </a:r>
          </a:p>
        </p:txBody>
      </p:sp>
      <p:sp>
        <p:nvSpPr>
          <p:cNvPr id="92163" name="Date Placeholder 6"/>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5E688B6-AA8F-4D05-95FA-46AC7CFA6709}" type="datetime1">
              <a:rPr lang="zh-CN" altLang="en-US" sz="1200" smtClean="0"/>
              <a:pPr>
                <a:spcBef>
                  <a:spcPct val="0"/>
                </a:spcBef>
                <a:buFontTx/>
                <a:buNone/>
              </a:pPr>
              <a:t>2021/9/4</a:t>
            </a:fld>
            <a:endParaRPr lang="en-US" altLang="zh-CN" sz="1200" smtClean="0"/>
          </a:p>
        </p:txBody>
      </p:sp>
      <p:sp>
        <p:nvSpPr>
          <p:cNvPr id="62469" name="TextBox 7"/>
          <p:cNvSpPr txBox="1">
            <a:spLocks noChangeArrowheads="1"/>
          </p:cNvSpPr>
          <p:nvPr/>
        </p:nvSpPr>
        <p:spPr bwMode="auto">
          <a:xfrm>
            <a:off x="0" y="1555750"/>
            <a:ext cx="190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3200">
                <a:ea typeface="微软雅黑" panose="020B0503020204020204" pitchFamily="34" charset="-122"/>
              </a:rPr>
              <a:t>Personal Mobile Devices</a:t>
            </a:r>
          </a:p>
        </p:txBody>
      </p:sp>
      <p:pic>
        <p:nvPicPr>
          <p:cNvPr id="62470" name="Picture 8" descr="archimedes_35438535_51_610x4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288" y="1260475"/>
            <a:ext cx="7027862"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4"/>
          <p:cNvGraphicFramePr>
            <a:graphicFrameLocks noChangeAspect="1"/>
          </p:cNvGraphicFramePr>
          <p:nvPr/>
        </p:nvGraphicFramePr>
        <p:xfrm>
          <a:off x="4216400" y="2341563"/>
          <a:ext cx="1689100" cy="2209800"/>
        </p:xfrm>
        <a:graphic>
          <a:graphicData uri="http://schemas.openxmlformats.org/presentationml/2006/ole">
            <mc:AlternateContent xmlns:mc="http://schemas.openxmlformats.org/markup-compatibility/2006">
              <mc:Choice xmlns:v="urn:schemas-microsoft-com:vml" Requires="v">
                <p:oleObj spid="_x0000_s92280" name="BMP 图象" r:id="rId5" imgW="2352381" imgH="3076190" progId="PBrush">
                  <p:embed/>
                </p:oleObj>
              </mc:Choice>
              <mc:Fallback>
                <p:oleObj name="BMP 图象" r:id="rId5" imgW="2352381" imgH="3076190"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400" y="2341563"/>
                        <a:ext cx="1689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2401888" y="2705100"/>
          <a:ext cx="971550" cy="1447800"/>
        </p:xfrm>
        <a:graphic>
          <a:graphicData uri="http://schemas.openxmlformats.org/presentationml/2006/ole">
            <mc:AlternateContent xmlns:mc="http://schemas.openxmlformats.org/markup-compatibility/2006">
              <mc:Choice xmlns:v="urn:schemas-microsoft-com:vml" Requires="v">
                <p:oleObj spid="_x0000_s92281" name="BMP 图象" r:id="rId7" imgW="2190476" imgH="3266667" progId="PBrush">
                  <p:embed/>
                </p:oleObj>
              </mc:Choice>
              <mc:Fallback>
                <p:oleObj name="BMP 图象" r:id="rId7" imgW="2190476" imgH="3266667" progId="PBrush">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1888" y="2705100"/>
                        <a:ext cx="9715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1044" descr="mo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5850" y="2565400"/>
            <a:ext cx="23622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041"/>
          <p:cNvSpPr txBox="1">
            <a:spLocks noChangeArrowheads="1"/>
          </p:cNvSpPr>
          <p:nvPr/>
        </p:nvSpPr>
        <p:spPr bwMode="auto">
          <a:xfrm>
            <a:off x="1981200" y="2084388"/>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b="1">
                <a:ea typeface="楷体_GB2312" pitchFamily="49" charset="-122"/>
              </a:rPr>
              <a:t>Wrist PC</a:t>
            </a:r>
          </a:p>
        </p:txBody>
      </p:sp>
      <p:sp>
        <p:nvSpPr>
          <p:cNvPr id="12" name="Text Box 1035"/>
          <p:cNvSpPr txBox="1">
            <a:spLocks noChangeArrowheads="1"/>
          </p:cNvSpPr>
          <p:nvPr/>
        </p:nvSpPr>
        <p:spPr bwMode="auto">
          <a:xfrm>
            <a:off x="4279900" y="17653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b="1">
                <a:ea typeface="楷体_GB2312" pitchFamily="49" charset="-122"/>
              </a:rPr>
              <a:t>Pocket PC</a:t>
            </a:r>
          </a:p>
        </p:txBody>
      </p:sp>
      <p:sp>
        <p:nvSpPr>
          <p:cNvPr id="13" name="Rectangle 1047"/>
          <p:cNvSpPr>
            <a:spLocks noChangeArrowheads="1"/>
          </p:cNvSpPr>
          <p:nvPr/>
        </p:nvSpPr>
        <p:spPr bwMode="auto">
          <a:xfrm>
            <a:off x="6748463" y="1543050"/>
            <a:ext cx="1889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b="1"/>
              <a:t>Wearable </a:t>
            </a:r>
          </a:p>
          <a:p>
            <a:pPr>
              <a:buFontTx/>
              <a:buNone/>
            </a:pPr>
            <a:r>
              <a:rPr lang="en-US" altLang="zh-CN" sz="2400" b="1"/>
              <a:t>computer</a:t>
            </a:r>
            <a:endParaRPr lang="en-US" altLang="zh-CN" sz="2400">
              <a:solidFill>
                <a:schemeClr val="accent1"/>
              </a:solidFill>
            </a:endParaRPr>
          </a:p>
        </p:txBody>
      </p:sp>
      <p:sp>
        <p:nvSpPr>
          <p:cNvPr id="9217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9217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8E9E370-75D9-49BD-A603-415C669F43E2}" type="slidenum">
              <a:rPr lang="en-US" altLang="zh-CN" sz="1200" smtClean="0"/>
              <a:pPr>
                <a:spcBef>
                  <a:spcPct val="0"/>
                </a:spcBef>
                <a:buFontTx/>
                <a:buNone/>
              </a:pPr>
              <a:t>53</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470"/>
                                        </p:tgtEl>
                                        <p:attrNameLst>
                                          <p:attrName>style.visibility</p:attrName>
                                        </p:attrNameLst>
                                      </p:cBhvr>
                                      <p:to>
                                        <p:strVal val="visible"/>
                                      </p:to>
                                    </p:set>
                                    <p:anim calcmode="lin" valueType="num">
                                      <p:cBhvr additive="base">
                                        <p:cTn id="7" dur="500" fill="hold"/>
                                        <p:tgtEl>
                                          <p:spTgt spid="62470"/>
                                        </p:tgtEl>
                                        <p:attrNameLst>
                                          <p:attrName>ppt_x</p:attrName>
                                        </p:attrNameLst>
                                      </p:cBhvr>
                                      <p:tavLst>
                                        <p:tav tm="0">
                                          <p:val>
                                            <p:strVal val="#ppt_x"/>
                                          </p:val>
                                        </p:tav>
                                        <p:tav tm="100000">
                                          <p:val>
                                            <p:strVal val="#ppt_x"/>
                                          </p:val>
                                        </p:tav>
                                      </p:tavLst>
                                    </p:anim>
                                    <p:anim calcmode="lin" valueType="num">
                                      <p:cBhvr additive="base">
                                        <p:cTn id="8" dur="500" fill="hold"/>
                                        <p:tgtEl>
                                          <p:spTgt spid="624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469"/>
                                        </p:tgtEl>
                                        <p:attrNameLst>
                                          <p:attrName>style.visibility</p:attrName>
                                        </p:attrNameLst>
                                      </p:cBhvr>
                                      <p:to>
                                        <p:strVal val="visible"/>
                                      </p:to>
                                    </p:set>
                                    <p:anim calcmode="lin" valueType="num">
                                      <p:cBhvr additive="base">
                                        <p:cTn id="11" dur="500" fill="hold"/>
                                        <p:tgtEl>
                                          <p:spTgt spid="62469"/>
                                        </p:tgtEl>
                                        <p:attrNameLst>
                                          <p:attrName>ppt_x</p:attrName>
                                        </p:attrNameLst>
                                      </p:cBhvr>
                                      <p:tavLst>
                                        <p:tav tm="0">
                                          <p:val>
                                            <p:strVal val="#ppt_x"/>
                                          </p:val>
                                        </p:tav>
                                        <p:tav tm="100000">
                                          <p:val>
                                            <p:strVal val="#ppt_x"/>
                                          </p:val>
                                        </p:tav>
                                      </p:tavLst>
                                    </p:anim>
                                    <p:anim calcmode="lin" valueType="num">
                                      <p:cBhvr additive="base">
                                        <p:cTn id="12"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6247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246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P spid="62469" grpId="1"/>
      <p:bldP spid="11" grpId="0"/>
      <p:bldP spid="12"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3441700" y="2979738"/>
            <a:ext cx="5143500" cy="1625600"/>
            <a:chOff x="3442017" y="2980266"/>
            <a:chExt cx="5143176" cy="1625601"/>
          </a:xfrm>
        </p:grpSpPr>
        <p:grpSp>
          <p:nvGrpSpPr>
            <p:cNvPr id="94254" name="Group 53"/>
            <p:cNvGrpSpPr>
              <a:grpSpLocks/>
            </p:cNvGrpSpPr>
            <p:nvPr/>
          </p:nvGrpSpPr>
          <p:grpSpPr bwMode="auto">
            <a:xfrm>
              <a:off x="3442017" y="2980266"/>
              <a:ext cx="5143176" cy="1625601"/>
              <a:chOff x="3442017" y="2980266"/>
              <a:chExt cx="5143176" cy="1625601"/>
            </a:xfrm>
          </p:grpSpPr>
          <p:pic>
            <p:nvPicPr>
              <p:cNvPr id="942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017" y="3451864"/>
                <a:ext cx="1792390" cy="85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Straight Connector 134"/>
              <p:cNvCxnSpPr>
                <a:endCxn id="98" idx="1"/>
              </p:cNvCxnSpPr>
              <p:nvPr/>
            </p:nvCxnSpPr>
            <p:spPr>
              <a:xfrm rot="10800000" flipV="1">
                <a:off x="5432617" y="2980266"/>
                <a:ext cx="1730266" cy="38893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0999" y="2980266"/>
                <a:ext cx="1084194" cy="38893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94259" name="Group 144"/>
              <p:cNvGrpSpPr>
                <a:grpSpLocks/>
              </p:cNvGrpSpPr>
              <p:nvPr/>
            </p:nvGrpSpPr>
            <p:grpSpPr bwMode="auto">
              <a:xfrm>
                <a:off x="3894426" y="3369203"/>
                <a:ext cx="4690767" cy="1236664"/>
                <a:chOff x="3538833" y="3369203"/>
                <a:chExt cx="4690767" cy="1236664"/>
              </a:xfrm>
            </p:grpSpPr>
            <p:sp>
              <p:nvSpPr>
                <p:cNvPr id="98" name="Freeform 97"/>
                <p:cNvSpPr/>
                <p:nvPr/>
              </p:nvSpPr>
              <p:spPr>
                <a:xfrm>
                  <a:off x="3538833" y="3369203"/>
                  <a:ext cx="4690766" cy="1236664"/>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CN" sz="1600" dirty="0" smtClean="0">
                    <a:solidFill>
                      <a:srgbClr val="FFFFFF"/>
                    </a:solidFill>
                    <a:latin typeface="微软雅黑" panose="020B0503020204020204" pitchFamily="34" charset="-122"/>
                    <a:ea typeface="微软雅黑" panose="020B0503020204020204" pitchFamily="34" charset="-122"/>
                  </a:endParaRPr>
                </a:p>
              </p:txBody>
            </p:sp>
            <p:sp>
              <p:nvSpPr>
                <p:cNvPr id="132" name="Freeform 131"/>
                <p:cNvSpPr/>
                <p:nvPr/>
              </p:nvSpPr>
              <p:spPr>
                <a:xfrm>
                  <a:off x="4757956" y="3453341"/>
                  <a:ext cx="1185787" cy="31591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sym typeface="+mn-ea"/>
                    </a:rPr>
                    <a:t>Core</a:t>
                  </a:r>
                </a:p>
              </p:txBody>
            </p:sp>
            <p:sp>
              <p:nvSpPr>
                <p:cNvPr id="133" name="Freeform 132"/>
                <p:cNvSpPr/>
                <p:nvPr/>
              </p:nvSpPr>
              <p:spPr>
                <a:xfrm>
                  <a:off x="6789828" y="3453341"/>
                  <a:ext cx="1185787" cy="31591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sym typeface="+mn-ea"/>
                    </a:rPr>
                    <a:t>Core</a:t>
                  </a:r>
                </a:p>
              </p:txBody>
            </p:sp>
            <p:sp>
              <p:nvSpPr>
                <p:cNvPr id="94263" name="Rectangle 137"/>
                <p:cNvSpPr>
                  <a:spLocks noChangeArrowheads="1"/>
                </p:cNvSpPr>
                <p:nvPr/>
              </p:nvSpPr>
              <p:spPr bwMode="auto">
                <a:xfrm>
                  <a:off x="6242320" y="3413668"/>
                  <a:ext cx="3369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a:ea typeface="微软雅黑" panose="020B0503020204020204" pitchFamily="34" charset="-122"/>
                    </a:rPr>
                    <a:t>…</a:t>
                  </a:r>
                </a:p>
              </p:txBody>
            </p:sp>
            <p:sp>
              <p:nvSpPr>
                <p:cNvPr id="140" name="Freeform 139"/>
                <p:cNvSpPr/>
                <p:nvPr/>
              </p:nvSpPr>
              <p:spPr>
                <a:xfrm>
                  <a:off x="4283323" y="3808941"/>
                  <a:ext cx="3303380" cy="357187"/>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     </a:t>
                  </a:r>
                  <a:r>
                    <a:rPr lang="en-US" sz="1600">
                      <a:solidFill>
                        <a:srgbClr val="000000"/>
                      </a:solidFill>
                      <a:sym typeface="+mn-ea"/>
                    </a:rPr>
                    <a:t>Memory               </a:t>
                  </a:r>
                  <a:endParaRPr lang="en-US" sz="1600" dirty="0">
                    <a:solidFill>
                      <a:srgbClr val="000000"/>
                    </a:solidFill>
                    <a:sym typeface="+mn-ea"/>
                  </a:endParaRPr>
                </a:p>
              </p:txBody>
            </p:sp>
            <p:sp>
              <p:nvSpPr>
                <p:cNvPr id="144" name="Freeform 143"/>
                <p:cNvSpPr/>
                <p:nvPr/>
              </p:nvSpPr>
              <p:spPr>
                <a:xfrm>
                  <a:off x="3826152" y="4199467"/>
                  <a:ext cx="330338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Input/Output</a:t>
                  </a:r>
                </a:p>
              </p:txBody>
            </p:sp>
          </p:grpSp>
        </p:grpSp>
        <p:sp>
          <p:nvSpPr>
            <p:cNvPr id="94255" name="TextBox 54"/>
            <p:cNvSpPr txBox="1">
              <a:spLocks noChangeArrowheads="1"/>
            </p:cNvSpPr>
            <p:nvPr/>
          </p:nvSpPr>
          <p:spPr bwMode="auto">
            <a:xfrm>
              <a:off x="6857830" y="3049938"/>
              <a:ext cx="1028870"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r">
                <a:lnSpc>
                  <a:spcPct val="80000"/>
                </a:lnSpc>
                <a:spcBef>
                  <a:spcPct val="0"/>
                </a:spcBef>
                <a:buFontTx/>
                <a:buNone/>
              </a:pPr>
              <a:r>
                <a:rPr lang="en-US" altLang="zh-CN" sz="1600">
                  <a:ea typeface="微软雅黑" panose="020B0503020204020204" pitchFamily="34" charset="-122"/>
                </a:rPr>
                <a:t>Computer</a:t>
              </a:r>
            </a:p>
          </p:txBody>
        </p:sp>
      </p:grpSp>
      <p:pic>
        <p:nvPicPr>
          <p:cNvPr id="942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63" y="2214563"/>
            <a:ext cx="10239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Grp="1" noChangeArrowheads="1"/>
          </p:cNvSpPr>
          <p:nvPr>
            <p:ph type="title"/>
          </p:nvPr>
        </p:nvSpPr>
        <p:spPr>
          <a:xfrm>
            <a:off x="796925" y="76200"/>
            <a:ext cx="7772400" cy="1143000"/>
          </a:xfrm>
        </p:spPr>
        <p:txBody>
          <a:bodyPr/>
          <a:lstStyle/>
          <a:p>
            <a:pPr>
              <a:lnSpc>
                <a:spcPct val="85000"/>
              </a:lnSpc>
            </a:pPr>
            <a:r>
              <a:rPr lang="en-US" altLang="zh-CN" sz="3200" smtClean="0"/>
              <a:t>New “Great Ideas”</a:t>
            </a:r>
          </a:p>
        </p:txBody>
      </p:sp>
      <p:sp>
        <p:nvSpPr>
          <p:cNvPr id="94213" name="Date Placeholder 4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4B7D5F1-C60C-494B-985B-77D157423A64}" type="datetime1">
              <a:rPr lang="zh-CN" altLang="en-US" sz="1200" smtClean="0"/>
              <a:pPr>
                <a:spcBef>
                  <a:spcPct val="0"/>
                </a:spcBef>
                <a:buFontTx/>
                <a:buNone/>
              </a:pPr>
              <a:t>2021/9/4</a:t>
            </a:fld>
            <a:endParaRPr lang="en-US" altLang="zh-CN" sz="1200" smtClean="0"/>
          </a:p>
        </p:txBody>
      </p:sp>
      <p:sp>
        <p:nvSpPr>
          <p:cNvPr id="43" name="Content Placeholder 42"/>
          <p:cNvSpPr>
            <a:spLocks noGrp="1" noChangeArrowheads="1"/>
          </p:cNvSpPr>
          <p:nvPr>
            <p:ph idx="4294967295"/>
          </p:nvPr>
        </p:nvSpPr>
        <p:spPr>
          <a:xfrm>
            <a:off x="0" y="1630363"/>
            <a:ext cx="3302000" cy="4648200"/>
          </a:xfrm>
        </p:spPr>
        <p:txBody>
          <a:bodyPr/>
          <a:lstStyle/>
          <a:p>
            <a:r>
              <a:rPr lang="en-US" altLang="zh-CN" sz="1800" smtClean="0"/>
              <a:t>Parallel Requests</a:t>
            </a:r>
          </a:p>
          <a:p>
            <a:pPr lvl="1">
              <a:lnSpc>
                <a:spcPct val="80000"/>
              </a:lnSpc>
              <a:buFontTx/>
              <a:buNone/>
            </a:pPr>
            <a:r>
              <a:rPr lang="en-US" altLang="zh-CN" sz="1400" smtClean="0"/>
              <a:t>Assigned to computer</a:t>
            </a:r>
          </a:p>
          <a:p>
            <a:pPr lvl="1">
              <a:lnSpc>
                <a:spcPct val="80000"/>
              </a:lnSpc>
              <a:buFontTx/>
              <a:buNone/>
            </a:pPr>
            <a:r>
              <a:rPr lang="en-US" altLang="zh-CN" sz="1400" smtClean="0"/>
              <a:t>e.g., Search “Katz”</a:t>
            </a:r>
          </a:p>
          <a:p>
            <a:r>
              <a:rPr lang="en-US" altLang="zh-CN" sz="1800" smtClean="0"/>
              <a:t>Parallel Threads</a:t>
            </a:r>
          </a:p>
          <a:p>
            <a:pPr lvl="1">
              <a:lnSpc>
                <a:spcPct val="80000"/>
              </a:lnSpc>
              <a:buFontTx/>
              <a:buNone/>
            </a:pPr>
            <a:r>
              <a:rPr lang="en-US" altLang="zh-CN" sz="1400" smtClean="0"/>
              <a:t>Assigned to core</a:t>
            </a:r>
          </a:p>
          <a:p>
            <a:pPr lvl="1">
              <a:lnSpc>
                <a:spcPct val="80000"/>
              </a:lnSpc>
              <a:buFontTx/>
              <a:buNone/>
            </a:pPr>
            <a:r>
              <a:rPr lang="en-US" altLang="zh-CN" sz="1400" smtClean="0"/>
              <a:t>e.g., Lookup, Ads</a:t>
            </a:r>
          </a:p>
          <a:p>
            <a:r>
              <a:rPr lang="en-US" altLang="zh-CN" sz="1800" smtClean="0"/>
              <a:t>Parallel Instructions</a:t>
            </a:r>
          </a:p>
          <a:p>
            <a:pPr lvl="1">
              <a:lnSpc>
                <a:spcPct val="80000"/>
              </a:lnSpc>
              <a:buFontTx/>
              <a:buNone/>
            </a:pPr>
            <a:r>
              <a:rPr lang="en-US" altLang="zh-CN" sz="1400" smtClean="0"/>
              <a:t>&gt;1 instruction @ one time</a:t>
            </a:r>
          </a:p>
          <a:p>
            <a:pPr lvl="1">
              <a:lnSpc>
                <a:spcPct val="80000"/>
              </a:lnSpc>
              <a:buFontTx/>
              <a:buNone/>
            </a:pPr>
            <a:r>
              <a:rPr lang="en-US" altLang="zh-CN" sz="1400" smtClean="0"/>
              <a:t>e.g., 5 pipelined instructions</a:t>
            </a:r>
          </a:p>
          <a:p>
            <a:r>
              <a:rPr lang="en-US" altLang="zh-CN" sz="1800" smtClean="0"/>
              <a:t>Parallel Data</a:t>
            </a:r>
          </a:p>
          <a:p>
            <a:pPr lvl="1">
              <a:lnSpc>
                <a:spcPct val="80000"/>
              </a:lnSpc>
              <a:buFontTx/>
              <a:buNone/>
            </a:pPr>
            <a:r>
              <a:rPr lang="en-US" altLang="zh-CN" sz="1400" smtClean="0"/>
              <a:t>&gt;1 data item @ one time</a:t>
            </a:r>
          </a:p>
          <a:p>
            <a:pPr lvl="1">
              <a:lnSpc>
                <a:spcPct val="80000"/>
              </a:lnSpc>
              <a:buFontTx/>
              <a:buNone/>
            </a:pPr>
            <a:r>
              <a:rPr lang="en-US" altLang="zh-CN" sz="1400" smtClean="0"/>
              <a:t>e.g., Add of 4 pairs of words</a:t>
            </a:r>
          </a:p>
          <a:p>
            <a:r>
              <a:rPr lang="en-US" altLang="zh-CN" sz="1800" smtClean="0"/>
              <a:t>Hardware Descriptions</a:t>
            </a:r>
          </a:p>
          <a:p>
            <a:pPr lvl="1">
              <a:buFontTx/>
              <a:buNone/>
            </a:pPr>
            <a:r>
              <a:rPr lang="en-US" altLang="zh-CN" sz="1400" smtClean="0"/>
              <a:t>All gates functioning in parallel at same time</a:t>
            </a:r>
          </a:p>
          <a:p>
            <a:r>
              <a:rPr lang="en-US" altLang="zh-CN" sz="1800" smtClean="0"/>
              <a:t>Programming Languages</a:t>
            </a:r>
            <a:endParaRPr lang="en-US" altLang="zh-CN" sz="1400" smtClean="0"/>
          </a:p>
        </p:txBody>
      </p:sp>
      <p:sp>
        <p:nvSpPr>
          <p:cNvPr id="94215" name="TextBox 96"/>
          <p:cNvSpPr txBox="1">
            <a:spLocks noChangeArrowheads="1"/>
          </p:cNvSpPr>
          <p:nvPr/>
        </p:nvSpPr>
        <p:spPr bwMode="auto">
          <a:xfrm>
            <a:off x="8221663" y="1665288"/>
            <a:ext cx="7366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r">
              <a:lnSpc>
                <a:spcPct val="80000"/>
              </a:lnSpc>
              <a:spcBef>
                <a:spcPct val="0"/>
              </a:spcBef>
              <a:buFontTx/>
              <a:buNone/>
            </a:pPr>
            <a:r>
              <a:rPr lang="en-US" altLang="zh-CN" sz="1600">
                <a:ea typeface="微软雅黑" panose="020B0503020204020204" pitchFamily="34" charset="-122"/>
              </a:rPr>
              <a:t>Smart</a:t>
            </a:r>
            <a:br>
              <a:rPr lang="en-US" altLang="zh-CN" sz="1600">
                <a:ea typeface="微软雅黑" panose="020B0503020204020204" pitchFamily="34" charset="-122"/>
              </a:rPr>
            </a:br>
            <a:r>
              <a:rPr lang="en-US" altLang="zh-CN" sz="1600">
                <a:ea typeface="微软雅黑" panose="020B0503020204020204" pitchFamily="34" charset="-122"/>
              </a:rPr>
              <a:t>Phone</a:t>
            </a:r>
          </a:p>
        </p:txBody>
      </p:sp>
      <p:sp>
        <p:nvSpPr>
          <p:cNvPr id="94216" name="TextBox 117"/>
          <p:cNvSpPr txBox="1">
            <a:spLocks noChangeArrowheads="1"/>
          </p:cNvSpPr>
          <p:nvPr/>
        </p:nvSpPr>
        <p:spPr bwMode="auto">
          <a:xfrm>
            <a:off x="3916363" y="1665288"/>
            <a:ext cx="13049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r">
              <a:lnSpc>
                <a:spcPct val="80000"/>
              </a:lnSpc>
              <a:spcBef>
                <a:spcPct val="0"/>
              </a:spcBef>
              <a:buFontTx/>
              <a:buNone/>
            </a:pPr>
            <a:r>
              <a:rPr lang="en-US" altLang="zh-CN" sz="1600">
                <a:ea typeface="微软雅黑" panose="020B0503020204020204" pitchFamily="34" charset="-122"/>
              </a:rPr>
              <a:t>Warehouse Scale Computer</a:t>
            </a:r>
          </a:p>
        </p:txBody>
      </p:sp>
      <p:cxnSp>
        <p:nvCxnSpPr>
          <p:cNvPr id="168" name="Straight Connector 167"/>
          <p:cNvCxnSpPr>
            <a:endCxn id="98" idx="0"/>
          </p:cNvCxnSpPr>
          <p:nvPr/>
        </p:nvCxnSpPr>
        <p:spPr>
          <a:xfrm rot="5400000">
            <a:off x="769937" y="3833813"/>
            <a:ext cx="5249863"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94218" name="TextBox 168"/>
          <p:cNvSpPr txBox="1">
            <a:spLocks noChangeArrowheads="1"/>
          </p:cNvSpPr>
          <p:nvPr/>
        </p:nvSpPr>
        <p:spPr bwMode="auto">
          <a:xfrm>
            <a:off x="1870075" y="1063625"/>
            <a:ext cx="3233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1">
                <a:ea typeface="微软雅黑" panose="020B0503020204020204" pitchFamily="34" charset="-122"/>
              </a:rPr>
              <a:t>Software        Hardware</a:t>
            </a:r>
          </a:p>
        </p:txBody>
      </p:sp>
      <p:sp>
        <p:nvSpPr>
          <p:cNvPr id="171" name="TextBox 170"/>
          <p:cNvSpPr txBox="1">
            <a:spLocks noChangeArrowheads="1"/>
          </p:cNvSpPr>
          <p:nvPr/>
        </p:nvSpPr>
        <p:spPr bwMode="auto">
          <a:xfrm>
            <a:off x="2703513" y="2274888"/>
            <a:ext cx="1331912" cy="979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FontTx/>
              <a:buNone/>
            </a:pPr>
            <a:r>
              <a:rPr lang="en-US" altLang="zh-CN" sz="1600" i="1" dirty="0">
                <a:ea typeface="微软雅黑" panose="020B0503020204020204" pitchFamily="34" charset="-122"/>
              </a:rPr>
              <a:t>Leverage</a:t>
            </a:r>
            <a:br>
              <a:rPr lang="en-US" altLang="zh-CN" sz="1600" i="1" dirty="0">
                <a:ea typeface="微软雅黑" panose="020B0503020204020204" pitchFamily="34" charset="-122"/>
              </a:rPr>
            </a:br>
            <a:r>
              <a:rPr lang="en-US" altLang="zh-CN" sz="1600" i="1" dirty="0">
                <a:ea typeface="微软雅黑" panose="020B0503020204020204" pitchFamily="34" charset="-122"/>
              </a:rPr>
              <a:t>Parallelism &amp;</a:t>
            </a:r>
          </a:p>
          <a:p>
            <a:pPr algn="ctr">
              <a:lnSpc>
                <a:spcPct val="90000"/>
              </a:lnSpc>
              <a:spcBef>
                <a:spcPct val="0"/>
              </a:spcBef>
              <a:buFontTx/>
              <a:buNone/>
            </a:pPr>
            <a:r>
              <a:rPr lang="en-US" altLang="zh-CN" sz="1600" i="1" dirty="0">
                <a:ea typeface="微软雅黑" panose="020B0503020204020204" pitchFamily="34" charset="-122"/>
              </a:rPr>
              <a:t>Achieve High</a:t>
            </a:r>
            <a:br>
              <a:rPr lang="en-US" altLang="zh-CN" sz="1600" i="1" dirty="0">
                <a:ea typeface="微软雅黑" panose="020B0503020204020204" pitchFamily="34" charset="-122"/>
              </a:rPr>
            </a:br>
            <a:r>
              <a:rPr lang="en-US" altLang="zh-CN" sz="1600" i="1" dirty="0">
                <a:ea typeface="微软雅黑" panose="020B0503020204020204" pitchFamily="34" charset="-122"/>
              </a:rPr>
              <a:t>Performance</a:t>
            </a:r>
          </a:p>
        </p:txBody>
      </p:sp>
      <p:grpSp>
        <p:nvGrpSpPr>
          <p:cNvPr id="5" name="Group 50"/>
          <p:cNvGrpSpPr>
            <a:grpSpLocks/>
          </p:cNvGrpSpPr>
          <p:nvPr/>
        </p:nvGrpSpPr>
        <p:grpSpPr bwMode="auto">
          <a:xfrm>
            <a:off x="5830888" y="5537200"/>
            <a:ext cx="3208337" cy="1289050"/>
            <a:chOff x="5831288" y="5537200"/>
            <a:chExt cx="3209234" cy="1289820"/>
          </a:xfrm>
        </p:grpSpPr>
        <p:sp>
          <p:nvSpPr>
            <p:cNvPr id="94248" name="TextBox 165"/>
            <p:cNvSpPr txBox="1">
              <a:spLocks noChangeArrowheads="1"/>
            </p:cNvSpPr>
            <p:nvPr/>
          </p:nvSpPr>
          <p:spPr bwMode="auto">
            <a:xfrm>
              <a:off x="7849362" y="5985754"/>
              <a:ext cx="1191160" cy="33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a:ea typeface="微软雅黑" panose="020B0503020204020204" pitchFamily="34" charset="-122"/>
                </a:rPr>
                <a:t>Logic Gates</a:t>
              </a:r>
            </a:p>
          </p:txBody>
        </p:sp>
        <p:cxnSp>
          <p:nvCxnSpPr>
            <p:cNvPr id="172" name="Straight Connector 171"/>
            <p:cNvCxnSpPr>
              <a:stCxn id="104" idx="2"/>
              <a:endCxn id="177" idx="3"/>
            </p:cNvCxnSpPr>
            <p:nvPr/>
          </p:nvCxnSpPr>
          <p:spPr>
            <a:xfrm flipH="1">
              <a:off x="7921022" y="5537200"/>
              <a:ext cx="53990" cy="58137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4274" y="5537200"/>
              <a:ext cx="955942" cy="58137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4251" name="Group 177"/>
            <p:cNvGrpSpPr>
              <a:grpSpLocks/>
            </p:cNvGrpSpPr>
            <p:nvPr/>
          </p:nvGrpSpPr>
          <p:grpSpPr bwMode="auto">
            <a:xfrm>
              <a:off x="5831288" y="6109003"/>
              <a:ext cx="2089150" cy="718017"/>
              <a:chOff x="5831288" y="6139983"/>
              <a:chExt cx="2089150" cy="718017"/>
            </a:xfrm>
          </p:grpSpPr>
          <p:graphicFrame>
            <p:nvGraphicFramePr>
              <p:cNvPr id="94252"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94319" r:id="rId6" imgW="3492063" imgH="2400000" progId="">
                      <p:embed/>
                    </p:oleObj>
                  </mc:Choice>
                  <mc:Fallback>
                    <p:oleObj r:id="rId6" imgW="3492063" imgH="240000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 name="Freeform 176"/>
              <p:cNvSpPr/>
              <p:nvPr/>
            </p:nvSpPr>
            <p:spPr>
              <a:xfrm>
                <a:off x="5831288" y="6149552"/>
                <a:ext cx="2089734" cy="70844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r>
                  <a:rPr lang="en-US" sz="1600" dirty="0">
                    <a:solidFill>
                      <a:srgbClr val="000000"/>
                    </a:solidFill>
                    <a:sym typeface="+mn-ea"/>
                  </a:rPr>
                  <a:t>    </a:t>
                </a:r>
              </a:p>
            </p:txBody>
          </p:sp>
        </p:grpSp>
      </p:grpSp>
      <p:pic>
        <p:nvPicPr>
          <p:cNvPr id="94221" name="Picture 116" descr="cern-rack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663" y="1335088"/>
            <a:ext cx="2859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90"/>
          <p:cNvGrpSpPr>
            <a:grpSpLocks/>
          </p:cNvGrpSpPr>
          <p:nvPr/>
        </p:nvGrpSpPr>
        <p:grpSpPr bwMode="auto">
          <a:xfrm>
            <a:off x="3365500" y="3454400"/>
            <a:ext cx="5626100" cy="2622550"/>
            <a:chOff x="3365862" y="3454411"/>
            <a:chExt cx="5625738" cy="2622539"/>
          </a:xfrm>
        </p:grpSpPr>
        <p:sp>
          <p:nvSpPr>
            <p:cNvPr id="151" name="Freeform 150"/>
            <p:cNvSpPr/>
            <p:nvPr/>
          </p:nvSpPr>
          <p:spPr>
            <a:xfrm>
              <a:off x="3970661" y="5624515"/>
              <a:ext cx="3627204" cy="342899"/>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000000"/>
                  </a:solidFill>
                  <a:sym typeface="+mn-ea"/>
                </a:rPr>
                <a:t>Cache Memory</a:t>
              </a:r>
            </a:p>
          </p:txBody>
        </p:sp>
        <p:grpSp>
          <p:nvGrpSpPr>
            <p:cNvPr id="94226" name="Group 89"/>
            <p:cNvGrpSpPr>
              <a:grpSpLocks/>
            </p:cNvGrpSpPr>
            <p:nvPr/>
          </p:nvGrpSpPr>
          <p:grpSpPr bwMode="auto">
            <a:xfrm>
              <a:off x="3365862" y="3454411"/>
              <a:ext cx="5625738" cy="2622539"/>
              <a:chOff x="3365862" y="3454411"/>
              <a:chExt cx="5625738" cy="2622539"/>
            </a:xfrm>
          </p:grpSpPr>
          <p:grpSp>
            <p:nvGrpSpPr>
              <p:cNvPr id="94241" name="Group 48"/>
              <p:cNvGrpSpPr>
                <a:grpSpLocks/>
              </p:cNvGrpSpPr>
              <p:nvPr/>
            </p:nvGrpSpPr>
            <p:grpSpPr bwMode="auto">
              <a:xfrm>
                <a:off x="3365862" y="3454411"/>
                <a:ext cx="5625738" cy="2622539"/>
                <a:chOff x="3365862" y="3454411"/>
                <a:chExt cx="5454288" cy="2850775"/>
              </a:xfrm>
            </p:grpSpPr>
            <p:sp>
              <p:nvSpPr>
                <p:cNvPr id="147" name="Freeform 146"/>
                <p:cNvSpPr/>
                <p:nvPr/>
              </p:nvSpPr>
              <p:spPr>
                <a:xfrm>
                  <a:off x="3365862" y="4774534"/>
                  <a:ext cx="5454288" cy="1530652"/>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CN" sz="1600" dirty="0" smtClean="0">
                    <a:solidFill>
                      <a:srgbClr val="FFFFFF"/>
                    </a:solidFill>
                    <a:latin typeface="微软雅黑" panose="020B0503020204020204" pitchFamily="34" charset="-122"/>
                    <a:ea typeface="微软雅黑" panose="020B0503020204020204" pitchFamily="34" charset="-122"/>
                  </a:endParaRPr>
                </a:p>
              </p:txBody>
            </p:sp>
            <p:cxnSp>
              <p:nvCxnSpPr>
                <p:cNvPr id="156" name="Straight Connector 155"/>
                <p:cNvCxnSpPr>
                  <a:stCxn id="133" idx="1"/>
                  <a:endCxn id="147" idx="1"/>
                </p:cNvCxnSpPr>
                <p:nvPr/>
              </p:nvCxnSpPr>
              <p:spPr>
                <a:xfrm flipH="1">
                  <a:off x="5154204" y="3454411"/>
                  <a:ext cx="2253126" cy="132012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918" y="3454411"/>
                  <a:ext cx="640232" cy="132012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94242" name="TextBox 161"/>
              <p:cNvSpPr txBox="1">
                <a:spLocks noChangeArrowheads="1"/>
              </p:cNvSpPr>
              <p:nvPr/>
            </p:nvSpPr>
            <p:spPr bwMode="auto">
              <a:xfrm>
                <a:off x="7515253" y="4306692"/>
                <a:ext cx="641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a:ea typeface="微软雅黑" panose="020B0503020204020204" pitchFamily="34" charset="-122"/>
                  </a:rPr>
                  <a:t>Core</a:t>
                </a:r>
              </a:p>
            </p:txBody>
          </p:sp>
          <p:sp>
            <p:nvSpPr>
              <p:cNvPr id="163" name="Freeform 162"/>
              <p:cNvSpPr/>
              <p:nvPr/>
            </p:nvSpPr>
            <p:spPr>
              <a:xfrm>
                <a:off x="4108764" y="4718056"/>
                <a:ext cx="2704926" cy="850896"/>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zh-CN" sz="1600" dirty="0" smtClean="0">
                    <a:solidFill>
                      <a:srgbClr val="000000"/>
                    </a:solidFill>
                    <a:latin typeface="微软雅黑" panose="020B0503020204020204" pitchFamily="34" charset="-122"/>
                    <a:ea typeface="微软雅黑" panose="020B0503020204020204" pitchFamily="34" charset="-122"/>
                    <a:sym typeface="+mn-ea"/>
                  </a:rPr>
                  <a:t>         Instruction Unit(s)</a:t>
                </a:r>
              </a:p>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sym typeface="+mn-ea"/>
                </a:endParaRPr>
              </a:p>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sym typeface="+mn-ea"/>
                </a:endParaRPr>
              </a:p>
            </p:txBody>
          </p:sp>
          <p:sp>
            <p:nvSpPr>
              <p:cNvPr id="165" name="Freeform 164"/>
              <p:cNvSpPr/>
              <p:nvPr/>
            </p:nvSpPr>
            <p:spPr>
              <a:xfrm>
                <a:off x="6439064" y="4686306"/>
                <a:ext cx="2362048" cy="48894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r>
                  <a:rPr lang="en-US" sz="1600" dirty="0">
                    <a:solidFill>
                      <a:srgbClr val="000000"/>
                    </a:solidFill>
                    <a:sym typeface="+mn-ea"/>
                  </a:rPr>
                  <a:t>       Functional</a:t>
                </a:r>
              </a:p>
              <a:p>
                <a:pPr algn="ctr">
                  <a:lnSpc>
                    <a:spcPct val="90000"/>
                  </a:lnSpc>
                  <a:defRPr/>
                </a:pPr>
                <a:r>
                  <a:rPr lang="en-US" sz="1600" dirty="0" err="1">
                    <a:solidFill>
                      <a:srgbClr val="000000"/>
                    </a:solidFill>
                    <a:sym typeface="+mn-ea"/>
                  </a:rPr>
                  <a:t>Unit(s</a:t>
                </a:r>
                <a:r>
                  <a:rPr lang="en-US" sz="1600" dirty="0">
                    <a:solidFill>
                      <a:srgbClr val="000000"/>
                    </a:solidFill>
                    <a:sym typeface="+mn-ea"/>
                  </a:rPr>
                  <a:t>)</a:t>
                </a:r>
              </a:p>
            </p:txBody>
          </p:sp>
        </p:grpSp>
        <p:pic>
          <p:nvPicPr>
            <p:cNvPr id="94227" name="Picture 56" descr="600px-Pipeline_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5262" y="4967719"/>
              <a:ext cx="908064" cy="65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28" name="Group 88"/>
            <p:cNvGrpSpPr>
              <a:grpSpLocks/>
            </p:cNvGrpSpPr>
            <p:nvPr/>
          </p:nvGrpSpPr>
          <p:grpSpPr bwMode="auto">
            <a:xfrm>
              <a:off x="6108909" y="5194300"/>
              <a:ext cx="2127517" cy="361950"/>
              <a:chOff x="6108909" y="5194300"/>
              <a:chExt cx="2127517" cy="361950"/>
            </a:xfrm>
          </p:grpSpPr>
          <p:grpSp>
            <p:nvGrpSpPr>
              <p:cNvPr id="94229" name="Group 68"/>
              <p:cNvGrpSpPr>
                <a:grpSpLocks/>
              </p:cNvGrpSpPr>
              <p:nvPr/>
            </p:nvGrpSpPr>
            <p:grpSpPr bwMode="auto">
              <a:xfrm>
                <a:off x="7499559" y="5194300"/>
                <a:ext cx="736867" cy="342900"/>
                <a:chOff x="7499559" y="5194300"/>
                <a:chExt cx="736867" cy="342900"/>
              </a:xfrm>
            </p:grpSpPr>
            <p:sp>
              <p:nvSpPr>
                <p:cNvPr id="94239" name="TextBox 113"/>
                <p:cNvSpPr txBox="1">
                  <a:spLocks noChangeArrowheads="1"/>
                </p:cNvSpPr>
                <p:nvPr/>
              </p:nvSpPr>
              <p:spPr bwMode="auto">
                <a:xfrm>
                  <a:off x="7532797" y="5196494"/>
                  <a:ext cx="703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a:ea typeface="微软雅黑" panose="020B0503020204020204" pitchFamily="34" charset="-122"/>
                    </a:rPr>
                    <a:t>A</a:t>
                  </a:r>
                  <a:r>
                    <a:rPr lang="en-US" altLang="zh-CN" sz="1200" baseline="-25000">
                      <a:ea typeface="微软雅黑" panose="020B0503020204020204" pitchFamily="34" charset="-122"/>
                    </a:rPr>
                    <a:t>3</a:t>
                  </a:r>
                  <a:r>
                    <a:rPr lang="en-US" altLang="zh-CN" sz="1200">
                      <a:ea typeface="微软雅黑" panose="020B0503020204020204" pitchFamily="34" charset="-122"/>
                    </a:rPr>
                    <a:t>+B</a:t>
                  </a:r>
                  <a:r>
                    <a:rPr lang="en-US" altLang="zh-CN" sz="1200" baseline="-25000">
                      <a:ea typeface="微软雅黑" panose="020B0503020204020204" pitchFamily="34" charset="-122"/>
                    </a:rPr>
                    <a:t>3</a:t>
                  </a:r>
                  <a:endParaRPr lang="en-US" altLang="zh-CN" sz="1200">
                    <a:ea typeface="微软雅黑" panose="020B0503020204020204" pitchFamily="34" charset="-122"/>
                  </a:endParaRPr>
                </a:p>
              </p:txBody>
            </p:sp>
            <p:sp>
              <p:nvSpPr>
                <p:cNvPr id="104" name="Freeform 103"/>
                <p:cNvSpPr/>
                <p:nvPr/>
              </p:nvSpPr>
              <p:spPr>
                <a:xfrm>
                  <a:off x="749944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94230" name="Group 79"/>
              <p:cNvGrpSpPr>
                <a:grpSpLocks/>
              </p:cNvGrpSpPr>
              <p:nvPr/>
            </p:nvGrpSpPr>
            <p:grpSpPr bwMode="auto">
              <a:xfrm>
                <a:off x="7036009" y="5200650"/>
                <a:ext cx="736867" cy="342900"/>
                <a:chOff x="7499559" y="5194300"/>
                <a:chExt cx="736867" cy="342900"/>
              </a:xfrm>
            </p:grpSpPr>
            <p:sp>
              <p:nvSpPr>
                <p:cNvPr id="94237" name="TextBox 80"/>
                <p:cNvSpPr txBox="1">
                  <a:spLocks noChangeArrowheads="1"/>
                </p:cNvSpPr>
                <p:nvPr/>
              </p:nvSpPr>
              <p:spPr bwMode="auto">
                <a:xfrm>
                  <a:off x="7532797" y="5196494"/>
                  <a:ext cx="703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a:ea typeface="微软雅黑" panose="020B0503020204020204" pitchFamily="34" charset="-122"/>
                    </a:rPr>
                    <a:t>A</a:t>
                  </a:r>
                  <a:r>
                    <a:rPr lang="en-US" altLang="zh-CN" sz="1200" baseline="-25000">
                      <a:ea typeface="微软雅黑" panose="020B0503020204020204" pitchFamily="34" charset="-122"/>
                    </a:rPr>
                    <a:t>2</a:t>
                  </a:r>
                  <a:r>
                    <a:rPr lang="en-US" altLang="zh-CN" sz="1200">
                      <a:ea typeface="微软雅黑" panose="020B0503020204020204" pitchFamily="34" charset="-122"/>
                    </a:rPr>
                    <a:t>+B</a:t>
                  </a:r>
                  <a:r>
                    <a:rPr lang="en-US" altLang="zh-CN" sz="1200" baseline="-25000">
                      <a:ea typeface="微软雅黑" panose="020B0503020204020204" pitchFamily="34" charset="-122"/>
                    </a:rPr>
                    <a:t>2</a:t>
                  </a:r>
                  <a:endParaRPr lang="en-US" altLang="zh-CN" sz="1200">
                    <a:ea typeface="微软雅黑" panose="020B0503020204020204" pitchFamily="34" charset="-122"/>
                  </a:endParaRPr>
                </a:p>
              </p:txBody>
            </p:sp>
            <p:sp>
              <p:nvSpPr>
                <p:cNvPr id="82" name="Freeform 81"/>
                <p:cNvSpPr/>
                <p:nvPr/>
              </p:nvSpPr>
              <p:spPr>
                <a:xfrm>
                  <a:off x="749947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94231" name="Group 82"/>
              <p:cNvGrpSpPr>
                <a:grpSpLocks/>
              </p:cNvGrpSpPr>
              <p:nvPr/>
            </p:nvGrpSpPr>
            <p:grpSpPr bwMode="auto">
              <a:xfrm>
                <a:off x="6572459" y="5207000"/>
                <a:ext cx="736867" cy="342900"/>
                <a:chOff x="7499559" y="5194300"/>
                <a:chExt cx="736867" cy="342900"/>
              </a:xfrm>
            </p:grpSpPr>
            <p:sp>
              <p:nvSpPr>
                <p:cNvPr id="94235" name="TextBox 83"/>
                <p:cNvSpPr txBox="1">
                  <a:spLocks noChangeArrowheads="1"/>
                </p:cNvSpPr>
                <p:nvPr/>
              </p:nvSpPr>
              <p:spPr bwMode="auto">
                <a:xfrm>
                  <a:off x="7532797" y="5196494"/>
                  <a:ext cx="703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a:ea typeface="微软雅黑" panose="020B0503020204020204" pitchFamily="34" charset="-122"/>
                    </a:rPr>
                    <a:t>A</a:t>
                  </a:r>
                  <a:r>
                    <a:rPr lang="en-US" altLang="zh-CN" sz="1200" baseline="-25000">
                      <a:ea typeface="微软雅黑" panose="020B0503020204020204" pitchFamily="34" charset="-122"/>
                    </a:rPr>
                    <a:t>1</a:t>
                  </a:r>
                  <a:r>
                    <a:rPr lang="en-US" altLang="zh-CN" sz="1200">
                      <a:ea typeface="微软雅黑" panose="020B0503020204020204" pitchFamily="34" charset="-122"/>
                    </a:rPr>
                    <a:t>+B</a:t>
                  </a:r>
                  <a:r>
                    <a:rPr lang="en-US" altLang="zh-CN" sz="1200" baseline="-25000">
                      <a:ea typeface="微软雅黑" panose="020B0503020204020204" pitchFamily="34" charset="-122"/>
                    </a:rPr>
                    <a:t>1</a:t>
                  </a:r>
                  <a:endParaRPr lang="en-US" altLang="zh-CN" sz="1200">
                    <a:ea typeface="微软雅黑" panose="020B0503020204020204" pitchFamily="34" charset="-122"/>
                  </a:endParaRPr>
                </a:p>
              </p:txBody>
            </p:sp>
            <p:sp>
              <p:nvSpPr>
                <p:cNvPr id="85" name="Freeform 84"/>
                <p:cNvSpPr/>
                <p:nvPr/>
              </p:nvSpPr>
              <p:spPr>
                <a:xfrm>
                  <a:off x="749950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nvGrpSpPr>
              <p:cNvPr id="94232" name="Group 85"/>
              <p:cNvGrpSpPr>
                <a:grpSpLocks/>
              </p:cNvGrpSpPr>
              <p:nvPr/>
            </p:nvGrpSpPr>
            <p:grpSpPr bwMode="auto">
              <a:xfrm>
                <a:off x="6108909" y="5213350"/>
                <a:ext cx="736867" cy="342900"/>
                <a:chOff x="7499559" y="5194300"/>
                <a:chExt cx="736867" cy="342900"/>
              </a:xfrm>
            </p:grpSpPr>
            <p:sp>
              <p:nvSpPr>
                <p:cNvPr id="94233" name="TextBox 86"/>
                <p:cNvSpPr txBox="1">
                  <a:spLocks noChangeArrowheads="1"/>
                </p:cNvSpPr>
                <p:nvPr/>
              </p:nvSpPr>
              <p:spPr bwMode="auto">
                <a:xfrm>
                  <a:off x="7532797" y="5196494"/>
                  <a:ext cx="703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a:ea typeface="微软雅黑" panose="020B0503020204020204" pitchFamily="34" charset="-122"/>
                    </a:rPr>
                    <a:t>A</a:t>
                  </a:r>
                  <a:r>
                    <a:rPr lang="en-US" altLang="zh-CN" sz="1200" baseline="-25000">
                      <a:ea typeface="微软雅黑" panose="020B0503020204020204" pitchFamily="34" charset="-122"/>
                    </a:rPr>
                    <a:t>0</a:t>
                  </a:r>
                  <a:r>
                    <a:rPr lang="en-US" altLang="zh-CN" sz="1200">
                      <a:ea typeface="微软雅黑" panose="020B0503020204020204" pitchFamily="34" charset="-122"/>
                    </a:rPr>
                    <a:t>+B</a:t>
                  </a:r>
                  <a:r>
                    <a:rPr lang="en-US" altLang="zh-CN" sz="1200" baseline="-25000">
                      <a:ea typeface="微软雅黑" panose="020B0503020204020204" pitchFamily="34" charset="-122"/>
                    </a:rPr>
                    <a:t>0</a:t>
                  </a:r>
                  <a:endParaRPr lang="en-US" altLang="zh-CN" sz="1200">
                    <a:ea typeface="微软雅黑" panose="020B0503020204020204" pitchFamily="34" charset="-122"/>
                  </a:endParaRPr>
                </a:p>
              </p:txBody>
            </p:sp>
            <p:sp>
              <p:nvSpPr>
                <p:cNvPr id="88" name="Freeform 87"/>
                <p:cNvSpPr/>
                <p:nvPr/>
              </p:nvSpPr>
              <p:spPr>
                <a:xfrm>
                  <a:off x="7499535" y="5194304"/>
                  <a:ext cx="666707" cy="342898"/>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defRPr/>
                  </a:pPr>
                  <a:endParaRPr lang="en-US" altLang="zh-CN" sz="1600" dirty="0" smtClean="0">
                    <a:solidFill>
                      <a:srgbClr val="000000"/>
                    </a:solidFill>
                    <a:latin typeface="微软雅黑" panose="020B0503020204020204" pitchFamily="34" charset="-122"/>
                    <a:ea typeface="微软雅黑" panose="020B0503020204020204" pitchFamily="34" charset="-122"/>
                  </a:endParaRPr>
                </a:p>
              </p:txBody>
            </p:sp>
          </p:grpSp>
        </p:grpSp>
      </p:grpSp>
      <p:sp>
        <p:nvSpPr>
          <p:cNvPr id="94223" name="页脚占位符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942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D267C5D-EBE0-4DB8-B0E7-93237BD2CEF3}" type="slidenum">
              <a:rPr lang="en-US" altLang="zh-CN" sz="1200" smtClean="0"/>
              <a:pPr>
                <a:spcBef>
                  <a:spcPct val="0"/>
                </a:spcBef>
                <a:buFontTx/>
                <a:buNone/>
              </a:pPr>
              <a:t>54</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17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250825"/>
            <a:ext cx="8793162" cy="715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Date Placeholder 9"/>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79D0DBF-6050-4EBD-97D3-8EF60C4A7311}" type="datetime1">
              <a:rPr lang="zh-CN" altLang="en-US" sz="1200" smtClean="0"/>
              <a:pPr>
                <a:spcBef>
                  <a:spcPct val="0"/>
                </a:spcBef>
                <a:buFontTx/>
                <a:buNone/>
              </a:pPr>
              <a:t>2021/9/4</a:t>
            </a:fld>
            <a:endParaRPr lang="en-US" altLang="zh-CN" sz="1200" smtClean="0"/>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1730375"/>
            <a:ext cx="839470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Box 6"/>
          <p:cNvSpPr txBox="1">
            <a:spLocks noChangeArrowheads="1"/>
          </p:cNvSpPr>
          <p:nvPr/>
        </p:nvSpPr>
        <p:spPr bwMode="auto">
          <a:xfrm>
            <a:off x="363538" y="120650"/>
            <a:ext cx="1544637"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ea typeface="微软雅黑" panose="020B0503020204020204" pitchFamily="34" charset="-122"/>
              </a:rPr>
              <a:t>Warehouse</a:t>
            </a:r>
          </a:p>
          <a:p>
            <a:pPr>
              <a:spcBef>
                <a:spcPct val="0"/>
              </a:spcBef>
              <a:buFontTx/>
              <a:buNone/>
            </a:pPr>
            <a:r>
              <a:rPr lang="en-US" altLang="zh-CN" sz="2400">
                <a:ea typeface="微软雅黑" panose="020B0503020204020204" pitchFamily="34" charset="-122"/>
              </a:rPr>
              <a:t>Scale </a:t>
            </a:r>
          </a:p>
          <a:p>
            <a:pPr>
              <a:spcBef>
                <a:spcPct val="0"/>
              </a:spcBef>
              <a:buFontTx/>
              <a:buNone/>
            </a:pPr>
            <a:r>
              <a:rPr lang="en-US" altLang="zh-CN" sz="2400">
                <a:ea typeface="微软雅黑" panose="020B0503020204020204" pitchFamily="34" charset="-122"/>
              </a:rPr>
              <a:t>Computer</a:t>
            </a:r>
          </a:p>
        </p:txBody>
      </p:sp>
      <p:sp>
        <p:nvSpPr>
          <p:cNvPr id="9626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9626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47B526E-E74A-4333-8DE5-EA8CE07B1A30}" type="slidenum">
              <a:rPr lang="en-US" altLang="zh-CN" sz="1200" smtClean="0"/>
              <a:pPr>
                <a:spcBef>
                  <a:spcPct val="0"/>
                </a:spcBef>
                <a:buFontTx/>
                <a:buNone/>
              </a:pPr>
              <a:t>55</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307975" y="1052513"/>
            <a:ext cx="8528050" cy="5243512"/>
          </a:xfrm>
        </p:spPr>
        <p:txBody>
          <a:bodyPr lIns="92075" tIns="46038" rIns="92075" bIns="46038"/>
          <a:lstStyle/>
          <a:p>
            <a:pPr eaLnBrk="1" hangingPunct="1"/>
            <a:r>
              <a:rPr lang="en-US" altLang="zh-CN" smtClean="0"/>
              <a:t>Bigger caches. More levels of cache? Software control.</a:t>
            </a:r>
          </a:p>
          <a:p>
            <a:pPr eaLnBrk="1" hangingPunct="1"/>
            <a:r>
              <a:rPr lang="en-US" altLang="zh-CN" smtClean="0"/>
              <a:t>Greater </a:t>
            </a:r>
            <a:r>
              <a:rPr lang="en-US" altLang="zh-CN" b="1" smtClean="0"/>
              <a:t>instruction level</a:t>
            </a:r>
            <a:r>
              <a:rPr lang="en-US" altLang="zh-CN" smtClean="0"/>
              <a:t> parallelism?</a:t>
            </a:r>
          </a:p>
          <a:p>
            <a:pPr eaLnBrk="1" hangingPunct="1"/>
            <a:r>
              <a:rPr lang="en-US" altLang="zh-CN" smtClean="0"/>
              <a:t>Increased exploiting </a:t>
            </a:r>
            <a:r>
              <a:rPr lang="en-US" altLang="zh-CN" b="1" smtClean="0"/>
              <a:t>data level</a:t>
            </a:r>
            <a:r>
              <a:rPr lang="en-US" altLang="zh-CN" smtClean="0"/>
              <a:t> parallelism: </a:t>
            </a:r>
          </a:p>
          <a:p>
            <a:pPr lvl="1" eaLnBrk="1" hangingPunct="1"/>
            <a:r>
              <a:rPr lang="en-US" altLang="zh-CN" smtClean="0"/>
              <a:t>Vector and Subword parallel processing</a:t>
            </a:r>
          </a:p>
          <a:p>
            <a:pPr eaLnBrk="1" hangingPunct="1"/>
            <a:r>
              <a:rPr lang="en-US" altLang="zh-CN" smtClean="0"/>
              <a:t>Exploiting </a:t>
            </a:r>
            <a:r>
              <a:rPr lang="en-US" altLang="zh-CN" b="1" smtClean="0"/>
              <a:t>task level</a:t>
            </a:r>
            <a:r>
              <a:rPr lang="en-US" altLang="zh-CN" smtClean="0"/>
              <a:t> parallelism: Multiple processor cores per chip; how many are needed?</a:t>
            </a:r>
          </a:p>
          <a:p>
            <a:pPr lvl="1" eaLnBrk="1" hangingPunct="1"/>
            <a:r>
              <a:rPr lang="en-US" altLang="zh-CN" smtClean="0"/>
              <a:t>Bus based communication, or</a:t>
            </a:r>
          </a:p>
          <a:p>
            <a:pPr lvl="1" eaLnBrk="1" hangingPunct="1"/>
            <a:r>
              <a:rPr lang="en-US" altLang="zh-CN" smtClean="0"/>
              <a:t>Networks-on-Chip (NoC)</a:t>
            </a:r>
          </a:p>
          <a:p>
            <a:pPr eaLnBrk="1" hangingPunct="1"/>
            <a:r>
              <a:rPr lang="en-US" altLang="zh-CN" smtClean="0"/>
              <a:t>Complete MP Systems on Chip: platforms</a:t>
            </a:r>
          </a:p>
          <a:p>
            <a:pPr eaLnBrk="1" hangingPunct="1"/>
            <a:r>
              <a:rPr lang="en-US" altLang="zh-CN" smtClean="0"/>
              <a:t>Compute servers</a:t>
            </a:r>
          </a:p>
          <a:p>
            <a:pPr eaLnBrk="1" hangingPunct="1"/>
            <a:r>
              <a:rPr lang="en-US" altLang="zh-CN" smtClean="0"/>
              <a:t>Cloud computing</a:t>
            </a:r>
          </a:p>
        </p:txBody>
      </p:sp>
      <p:sp>
        <p:nvSpPr>
          <p:cNvPr id="98307" name="Rectangle 4"/>
          <p:cNvSpPr>
            <a:spLocks noGrp="1" noChangeArrowheads="1"/>
          </p:cNvSpPr>
          <p:nvPr>
            <p:ph type="title"/>
          </p:nvPr>
        </p:nvSpPr>
        <p:spPr>
          <a:xfrm>
            <a:off x="468313" y="115888"/>
            <a:ext cx="7772400" cy="1143000"/>
          </a:xfrm>
        </p:spPr>
        <p:txBody>
          <a:bodyPr lIns="92075" tIns="46038" rIns="92075" bIns="46038"/>
          <a:lstStyle/>
          <a:p>
            <a:pPr eaLnBrk="1" hangingPunct="1"/>
            <a:r>
              <a:rPr lang="en-US" altLang="zh-CN" smtClean="0"/>
              <a:t>What is Ahead?</a:t>
            </a:r>
          </a:p>
        </p:txBody>
      </p:sp>
      <p:sp>
        <p:nvSpPr>
          <p:cNvPr id="983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0AF9959-10C0-4716-B7FB-2E31BCC18686}" type="datetime1">
              <a:rPr lang="zh-CN" altLang="en-US" sz="1200" smtClean="0"/>
              <a:pPr>
                <a:spcBef>
                  <a:spcPct val="0"/>
                </a:spcBef>
                <a:buFontTx/>
                <a:buNone/>
              </a:pPr>
              <a:t>2021/9/4</a:t>
            </a:fld>
            <a:endParaRPr lang="en-US" altLang="zh-CN" sz="1200" smtClean="0"/>
          </a:p>
        </p:txBody>
      </p:sp>
      <p:sp>
        <p:nvSpPr>
          <p:cNvPr id="98309"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9831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389E840F-312C-49D9-9816-62C3DB474355}" type="slidenum">
              <a:rPr lang="en-US" altLang="zh-CN" sz="1200" smtClean="0"/>
              <a:pPr>
                <a:spcBef>
                  <a:spcPct val="0"/>
                </a:spcBef>
                <a:buFontTx/>
                <a:buNone/>
              </a:pPr>
              <a:t>56</a:t>
            </a:fld>
            <a:endParaRPr lang="en-US" altLang="zh-CN" sz="120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 calcmode="lin" valueType="num">
                                      <p:cBhvr additive="base">
                                        <p:cTn id="7" dur="500" fill="hold"/>
                                        <p:tgtEl>
                                          <p:spTgt spid="768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8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2">
                                            <p:txEl>
                                              <p:pRg st="1" end="1"/>
                                            </p:txEl>
                                          </p:spTgt>
                                        </p:tgtEl>
                                        <p:attrNameLst>
                                          <p:attrName>style.visibility</p:attrName>
                                        </p:attrNameLst>
                                      </p:cBhvr>
                                      <p:to>
                                        <p:strVal val="visible"/>
                                      </p:to>
                                    </p:set>
                                    <p:anim calcmode="lin" valueType="num">
                                      <p:cBhvr additive="base">
                                        <p:cTn id="13" dur="500" fill="hold"/>
                                        <p:tgtEl>
                                          <p:spTgt spid="768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802">
                                            <p:txEl>
                                              <p:pRg st="2" end="2"/>
                                            </p:txEl>
                                          </p:spTgt>
                                        </p:tgtEl>
                                        <p:attrNameLst>
                                          <p:attrName>style.visibility</p:attrName>
                                        </p:attrNameLst>
                                      </p:cBhvr>
                                      <p:to>
                                        <p:strVal val="visible"/>
                                      </p:to>
                                    </p:set>
                                    <p:anim calcmode="lin" valueType="num">
                                      <p:cBhvr additive="base">
                                        <p:cTn id="19" dur="500" fill="hold"/>
                                        <p:tgtEl>
                                          <p:spTgt spid="7680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802">
                                            <p:txEl>
                                              <p:pRg st="3" end="3"/>
                                            </p:txEl>
                                          </p:spTgt>
                                        </p:tgtEl>
                                        <p:attrNameLst>
                                          <p:attrName>style.visibility</p:attrName>
                                        </p:attrNameLst>
                                      </p:cBhvr>
                                      <p:to>
                                        <p:strVal val="visible"/>
                                      </p:to>
                                    </p:set>
                                    <p:anim calcmode="lin" valueType="num">
                                      <p:cBhvr additive="base">
                                        <p:cTn id="23" dur="500" fill="hold"/>
                                        <p:tgtEl>
                                          <p:spTgt spid="7680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68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6802">
                                            <p:txEl>
                                              <p:pRg st="4" end="4"/>
                                            </p:txEl>
                                          </p:spTgt>
                                        </p:tgtEl>
                                        <p:attrNameLst>
                                          <p:attrName>style.visibility</p:attrName>
                                        </p:attrNameLst>
                                      </p:cBhvr>
                                      <p:to>
                                        <p:strVal val="visible"/>
                                      </p:to>
                                    </p:set>
                                    <p:anim calcmode="lin" valueType="num">
                                      <p:cBhvr additive="base">
                                        <p:cTn id="29" dur="500" fill="hold"/>
                                        <p:tgtEl>
                                          <p:spTgt spid="7680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80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6802">
                                            <p:txEl>
                                              <p:pRg st="5" end="5"/>
                                            </p:txEl>
                                          </p:spTgt>
                                        </p:tgtEl>
                                        <p:attrNameLst>
                                          <p:attrName>style.visibility</p:attrName>
                                        </p:attrNameLst>
                                      </p:cBhvr>
                                      <p:to>
                                        <p:strVal val="visible"/>
                                      </p:to>
                                    </p:set>
                                    <p:anim calcmode="lin" valueType="num">
                                      <p:cBhvr additive="base">
                                        <p:cTn id="33" dur="500" fill="hold"/>
                                        <p:tgtEl>
                                          <p:spTgt spid="7680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80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6802">
                                            <p:txEl>
                                              <p:pRg st="6" end="6"/>
                                            </p:txEl>
                                          </p:spTgt>
                                        </p:tgtEl>
                                        <p:attrNameLst>
                                          <p:attrName>style.visibility</p:attrName>
                                        </p:attrNameLst>
                                      </p:cBhvr>
                                      <p:to>
                                        <p:strVal val="visible"/>
                                      </p:to>
                                    </p:set>
                                    <p:anim calcmode="lin" valueType="num">
                                      <p:cBhvr additive="base">
                                        <p:cTn id="37" dur="500" fill="hold"/>
                                        <p:tgtEl>
                                          <p:spTgt spid="7680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680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6802">
                                            <p:txEl>
                                              <p:pRg st="7" end="7"/>
                                            </p:txEl>
                                          </p:spTgt>
                                        </p:tgtEl>
                                        <p:attrNameLst>
                                          <p:attrName>style.visibility</p:attrName>
                                        </p:attrNameLst>
                                      </p:cBhvr>
                                      <p:to>
                                        <p:strVal val="visible"/>
                                      </p:to>
                                    </p:set>
                                    <p:anim calcmode="lin" valueType="num">
                                      <p:cBhvr additive="base">
                                        <p:cTn id="43" dur="500" fill="hold"/>
                                        <p:tgtEl>
                                          <p:spTgt spid="7680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80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6802">
                                            <p:txEl>
                                              <p:pRg st="8" end="8"/>
                                            </p:txEl>
                                          </p:spTgt>
                                        </p:tgtEl>
                                        <p:attrNameLst>
                                          <p:attrName>style.visibility</p:attrName>
                                        </p:attrNameLst>
                                      </p:cBhvr>
                                      <p:to>
                                        <p:strVal val="visible"/>
                                      </p:to>
                                    </p:set>
                                    <p:anim calcmode="lin" valueType="num">
                                      <p:cBhvr additive="base">
                                        <p:cTn id="49" dur="500" fill="hold"/>
                                        <p:tgtEl>
                                          <p:spTgt spid="7680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680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6802">
                                            <p:txEl>
                                              <p:pRg st="9" end="9"/>
                                            </p:txEl>
                                          </p:spTgt>
                                        </p:tgtEl>
                                        <p:attrNameLst>
                                          <p:attrName>style.visibility</p:attrName>
                                        </p:attrNameLst>
                                      </p:cBhvr>
                                      <p:to>
                                        <p:strVal val="visible"/>
                                      </p:to>
                                    </p:set>
                                    <p:anim calcmode="lin" valueType="num">
                                      <p:cBhvr additive="base">
                                        <p:cTn id="55" dur="500" fill="hold"/>
                                        <p:tgtEl>
                                          <p:spTgt spid="7680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680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C24EB78-48A7-4A3A-BCED-FAACA179E9E4}" type="datetime1">
              <a:rPr lang="zh-CN" altLang="en-US" sz="1200" smtClean="0"/>
              <a:pPr>
                <a:spcBef>
                  <a:spcPct val="0"/>
                </a:spcBef>
                <a:buFontTx/>
                <a:buNone/>
              </a:pPr>
              <a:t>2021/9/4</a:t>
            </a:fld>
            <a:endParaRPr lang="en-US" altLang="zh-CN" sz="1200" smtClean="0"/>
          </a:p>
        </p:txBody>
      </p:sp>
      <p:sp>
        <p:nvSpPr>
          <p:cNvPr id="100355" name="Rectangle 4"/>
          <p:cNvSpPr>
            <a:spLocks noGrp="1" noChangeArrowheads="1"/>
          </p:cNvSpPr>
          <p:nvPr>
            <p:ph type="title"/>
          </p:nvPr>
        </p:nvSpPr>
        <p:spPr>
          <a:xfrm>
            <a:off x="611188" y="0"/>
            <a:ext cx="7772400" cy="1143000"/>
          </a:xfrm>
        </p:spPr>
        <p:txBody>
          <a:bodyPr/>
          <a:lstStyle/>
          <a:p>
            <a:pPr eaLnBrk="1" hangingPunct="1"/>
            <a:r>
              <a:rPr lang="en-US" altLang="zh-CN" sz="3600" dirty="0" smtClean="0"/>
              <a:t>Intel </a:t>
            </a:r>
            <a:r>
              <a:rPr lang="en-US" altLang="zh-CN" sz="3600" dirty="0" err="1" smtClean="0"/>
              <a:t>Dunnington</a:t>
            </a:r>
            <a:r>
              <a:rPr lang="en-US" altLang="zh-CN" sz="3600" dirty="0" smtClean="0"/>
              <a:t> 6-core</a:t>
            </a:r>
          </a:p>
        </p:txBody>
      </p:sp>
      <p:pic>
        <p:nvPicPr>
          <p:cNvPr id="100356" name="Picture 5" descr="intel_dunnington_d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908050"/>
            <a:ext cx="7432675"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0035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8838478-7F4F-47ED-8BAE-AE973E721DF3}" type="slidenum">
              <a:rPr lang="en-US" altLang="zh-CN" sz="1200" smtClean="0"/>
              <a:pPr>
                <a:spcBef>
                  <a:spcPct val="0"/>
                </a:spcBef>
                <a:buFontTx/>
                <a:buNone/>
              </a:pPr>
              <a:t>57</a:t>
            </a:fld>
            <a:endParaRPr lang="en-US" altLang="zh-CN" sz="1200" smtClean="0"/>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98D333C-4EE3-4537-AC4A-15BC328FD1F7}" type="datetime1">
              <a:rPr lang="zh-CN" altLang="en-US" sz="1200" smtClean="0"/>
              <a:pPr>
                <a:spcBef>
                  <a:spcPct val="0"/>
                </a:spcBef>
                <a:buFontTx/>
                <a:buNone/>
              </a:pPr>
              <a:t>2021/9/4</a:t>
            </a:fld>
            <a:endParaRPr lang="en-US" altLang="zh-CN" sz="1200" smtClean="0"/>
          </a:p>
        </p:txBody>
      </p:sp>
      <p:sp>
        <p:nvSpPr>
          <p:cNvPr id="10240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版权所有，违者必究</a:t>
            </a:r>
            <a:endParaRPr lang="en-US" sz="1200" smtClean="0"/>
          </a:p>
        </p:txBody>
      </p:sp>
      <p:sp>
        <p:nvSpPr>
          <p:cNvPr id="102404" name="Rectangle 4"/>
          <p:cNvSpPr>
            <a:spLocks noGrp="1" noChangeArrowheads="1"/>
          </p:cNvSpPr>
          <p:nvPr>
            <p:ph type="title"/>
          </p:nvPr>
        </p:nvSpPr>
        <p:spPr>
          <a:xfrm>
            <a:off x="20638" y="0"/>
            <a:ext cx="7772400" cy="1143000"/>
          </a:xfrm>
        </p:spPr>
        <p:txBody>
          <a:bodyPr/>
          <a:lstStyle/>
          <a:p>
            <a:pPr eaLnBrk="1" hangingPunct="1"/>
            <a:r>
              <a:rPr lang="en-US" altLang="zh-CN" smtClean="0"/>
              <a:t>AMD Hydra 8 core</a:t>
            </a:r>
          </a:p>
        </p:txBody>
      </p:sp>
      <p:pic>
        <p:nvPicPr>
          <p:cNvPr id="102405" name="Picture 6" descr="http://news.softpedia.com/images/news2/AMD-Unleashes-Hydra-8-Core-Competition-for-Nehalem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4165"/>
            <a:ext cx="4773724" cy="477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 Box 7"/>
          <p:cNvSpPr txBox="1">
            <a:spLocks noChangeArrowheads="1"/>
          </p:cNvSpPr>
          <p:nvPr/>
        </p:nvSpPr>
        <p:spPr bwMode="auto">
          <a:xfrm>
            <a:off x="6461125" y="193675"/>
            <a:ext cx="25527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45 nm</a:t>
            </a:r>
          </a:p>
          <a:p>
            <a:pPr>
              <a:spcBef>
                <a:spcPct val="0"/>
              </a:spcBef>
              <a:buFontTx/>
              <a:buNone/>
            </a:pPr>
            <a:r>
              <a:rPr lang="en-US" altLang="zh-CN" sz="2400"/>
              <a:t>L2: 1MByte/core</a:t>
            </a:r>
          </a:p>
          <a:p>
            <a:pPr>
              <a:spcBef>
                <a:spcPct val="0"/>
              </a:spcBef>
              <a:buFontTx/>
              <a:buNone/>
            </a:pPr>
            <a:r>
              <a:rPr lang="en-US" altLang="zh-CN" sz="2400"/>
              <a:t>L3: shared 6MByte</a:t>
            </a:r>
          </a:p>
        </p:txBody>
      </p:sp>
      <p:sp>
        <p:nvSpPr>
          <p:cNvPr id="10240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EDA29C0-80F3-42FF-8323-ABDFBF9D1C0B}" type="slidenum">
              <a:rPr lang="en-US" altLang="zh-CN" sz="1200" smtClean="0"/>
              <a:pPr>
                <a:spcBef>
                  <a:spcPct val="0"/>
                </a:spcBef>
                <a:buFontTx/>
                <a:buNone/>
              </a:pPr>
              <a:t>58</a:t>
            </a:fld>
            <a:endParaRPr lang="en-US" altLang="zh-CN" sz="1200" smtClean="0"/>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685800" y="171450"/>
            <a:ext cx="7772400" cy="1143000"/>
          </a:xfrm>
        </p:spPr>
        <p:txBody>
          <a:bodyPr/>
          <a:lstStyle/>
          <a:p>
            <a:r>
              <a:rPr lang="en-US" altLang="zh-CN" smtClean="0"/>
              <a:t>Intel MIC: many integrated core architecture, aka Intel Xeon Phi</a:t>
            </a:r>
          </a:p>
        </p:txBody>
      </p:sp>
      <p:sp>
        <p:nvSpPr>
          <p:cNvPr id="106499" name="Content Placeholder 5"/>
          <p:cNvSpPr>
            <a:spLocks noGrp="1"/>
          </p:cNvSpPr>
          <p:nvPr>
            <p:ph idx="1"/>
          </p:nvPr>
        </p:nvSpPr>
        <p:spPr>
          <a:xfrm>
            <a:off x="381000" y="1447800"/>
            <a:ext cx="8534400" cy="5029200"/>
          </a:xfrm>
        </p:spPr>
        <p:txBody>
          <a:bodyPr/>
          <a:lstStyle/>
          <a:p>
            <a:r>
              <a:rPr lang="en-US" altLang="zh-CN" dirty="0" smtClean="0"/>
              <a:t>2015  version : Knights Landing</a:t>
            </a:r>
          </a:p>
          <a:p>
            <a:r>
              <a:rPr lang="en-US" altLang="zh-CN" dirty="0" smtClean="0"/>
              <a:t>build on </a:t>
            </a:r>
            <a:r>
              <a:rPr lang="en-US" altLang="zh-CN" dirty="0" err="1" smtClean="0"/>
              <a:t>Silvermont</a:t>
            </a:r>
            <a:r>
              <a:rPr lang="en-US" altLang="zh-CN" dirty="0" smtClean="0"/>
              <a:t> (Atom) x86 cores with 512-bit (SIMD) AVX units</a:t>
            </a:r>
          </a:p>
          <a:p>
            <a:r>
              <a:rPr lang="en-US" altLang="zh-CN" dirty="0" smtClean="0"/>
              <a:t>up to 72 cores / chip =&gt; 3 </a:t>
            </a:r>
            <a:r>
              <a:rPr lang="en-US" altLang="zh-CN" dirty="0" err="1" smtClean="0"/>
              <a:t>TeraFlops</a:t>
            </a:r>
            <a:endParaRPr lang="en-US" altLang="zh-CN" dirty="0" smtClean="0"/>
          </a:p>
          <a:p>
            <a:r>
              <a:rPr lang="en-US" altLang="zh-CN" dirty="0" smtClean="0"/>
              <a:t>14 nm</a:t>
            </a:r>
          </a:p>
          <a:p>
            <a:r>
              <a:rPr lang="en-US" altLang="zh-CN" dirty="0" smtClean="0"/>
              <a:t>using Micron’s DRAM 3D </a:t>
            </a:r>
            <a:r>
              <a:rPr lang="en-US" altLang="zh-CN" dirty="0" err="1" smtClean="0"/>
              <a:t>techn</a:t>
            </a:r>
            <a:r>
              <a:rPr lang="en-US" altLang="zh-CN" dirty="0" smtClean="0"/>
              <a:t>.</a:t>
            </a:r>
            <a:br>
              <a:rPr lang="en-US" altLang="zh-CN" dirty="0" smtClean="0"/>
            </a:br>
            <a:r>
              <a:rPr lang="en-US" altLang="zh-CN" dirty="0" smtClean="0"/>
              <a:t>(hybrid memory cube)</a:t>
            </a:r>
          </a:p>
        </p:txBody>
      </p:sp>
      <p:sp>
        <p:nvSpPr>
          <p:cNvPr id="10650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A738493-9EC1-4A4C-95BA-ED441E8A42AC}" type="datetime1">
              <a:rPr lang="zh-CN" altLang="en-US" sz="1200" smtClean="0"/>
              <a:pPr>
                <a:spcBef>
                  <a:spcPct val="0"/>
                </a:spcBef>
                <a:buFontTx/>
                <a:buNone/>
              </a:pPr>
              <a:t>2021/9/4</a:t>
            </a:fld>
            <a:endParaRPr lang="en-US" altLang="zh-CN" sz="1200" smtClean="0"/>
          </a:p>
        </p:txBody>
      </p:sp>
      <p:pic>
        <p:nvPicPr>
          <p:cNvPr id="106501" name="Picture 2" descr="http://images.anandtech.com/doci/8217/HM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114800"/>
            <a:ext cx="2209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0650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0946F5D-CBA5-47C8-BBF3-95BE0370530F}" type="slidenum">
              <a:rPr lang="en-US" altLang="zh-CN" sz="1200" smtClean="0"/>
              <a:pPr>
                <a:spcBef>
                  <a:spcPct val="0"/>
                </a:spcBef>
                <a:buFontTx/>
                <a:buNone/>
              </a:pPr>
              <a:t>59</a:t>
            </a:fld>
            <a:endParaRPr lang="en-US" altLang="zh-CN" sz="1200" smtClean="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zh-CN" smtClean="0"/>
              <a:t>Computer Architectures </a:t>
            </a:r>
          </a:p>
        </p:txBody>
      </p:sp>
      <p:sp>
        <p:nvSpPr>
          <p:cNvPr id="3" name="Content Placeholder 2"/>
          <p:cNvSpPr>
            <a:spLocks noGrp="1"/>
          </p:cNvSpPr>
          <p:nvPr>
            <p:ph idx="1"/>
          </p:nvPr>
        </p:nvSpPr>
        <p:spPr>
          <a:xfrm>
            <a:off x="295275" y="5294313"/>
            <a:ext cx="7448550" cy="849312"/>
          </a:xfrm>
        </p:spPr>
        <p:txBody>
          <a:bodyPr/>
          <a:lstStyle/>
          <a:p>
            <a:pPr>
              <a:buFontTx/>
              <a:buNone/>
            </a:pPr>
            <a:r>
              <a:rPr lang="en-US" altLang="zh-CN" b="1" dirty="0" smtClean="0">
                <a:solidFill>
                  <a:srgbClr val="D60093"/>
                </a:solidFill>
              </a:rPr>
              <a:t>Wish you a very nice course !!</a:t>
            </a:r>
          </a:p>
        </p:txBody>
      </p:sp>
      <p:pic>
        <p:nvPicPr>
          <p:cNvPr id="21508" name="Picture 2" descr="http://amaleenhanis.files.wordpress.com/2012/11/learning.gif%3Fw%3D410"/>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2000250"/>
            <a:ext cx="38798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4" descr="data:image/jpeg;base64,/9j/4AAQSkZJRgABAQAAAQABAAD/2wCEAAkGBhQSERUSExQWFBQWGBoZGBgYFyAaGhscGhwfIBsXGhocGyYeGRojGhgYIC8gJCcpLCwsGB8xNTAqNSYrLCkBCQoKDgwOGg8PGi0kHyQ1LCwsLCwtMiwsLiwvLDAsLCwsLCwsKSwsLywsLCwsLCwsLCwsLCwsLCwsLCwsLCwsLP/AABEIALIBGwMBIgACEQEDEQH/xAAbAAACAgMBAAAAAAAAAAAAAAAEBQMGAAECB//EAEwQAAIBAgQDBAQKBwcBCAMBAAECEQMhAAQSMQVBUQYTImEycYGRFBUjM0KTobHB0QdSU1Rzs/AkQ2JygrLh8SU0Y4OSotLTF0TjFv/EABoBAAIDAQEAAAAAAAAAAAAAAAIDAAEEBQb/xABCEQABAwEEBgUJBwQBBQEAAAABAAIRAwQSITETQVGRsfAFFCJScTJhcoGSocHR0hUzQlNissIjJDSC4UNjc+LxBv/aAAwDAQACEQMRAD8ANz/bHMrmKlMOAqvUA8KzCswFyI2AucQ5bt1mG1eMkg7d2u09AJPswq4rPwutB0nvat728T9PyxvguaYVCe9ESZAME8rE2BmN+uFUejbI6iwmmybo/CJy8ErSPxxPPrTfO9tswhX5Q+ILMItpHqke388Sr2xzJDeOAFkHQs8ufonf1YR8YrNrkVFAkQDM7G+0X8v+rCrmWNAfKAsB6U2G0ctQMRyxPs2y3Gm4zV+EfJXpHwMTztxUuU7dZhtXjJIJt3Y6xsBqxvP9uMwjAd4RMSAikCVm0iRfrhXwTMsHb5QFbghTBJJixNgZ9uI+LV27ye8UXsDNvD6vuw77Lsl7yGeyPkjD3Xszz60/XthmNLkuQABB0LJk+Y0n2YGy3brMsCQ5JB2NNY3PICfwxFmcwxogd4NYAlptuOUSDHXngbs/mmDGag07QpgzqOxIjceuPtFvRlkxGjZ7I+SIPdBz59aO4l25zFNiBUIsfoIQCFncjr1xRK36YOJBiO+SxP8AdJ/8cWHjNZg7fKKLNAMyPDcbb+qceV5j029Z+/CanR1kDW/02+yPkiL3QFch+mLiX7ZPqU/+OHXZn9IHEs5Uen8KSmVpl1mghDNqREpkwNOp6ijVeOmPMUww4dxE0hWAE97SNOZjTLo2oefyYHtwr7Psv5TdwVX3bV6VU7W8VFGg4zFPvKveF0alTQUlpqjhndrCadVWvEAqLkxiGn2x4wSQa1AAd34yaIQ96GNMq5MMG0NEdDMQcVfJdua6HUxLuz1mqP3jI79+lJWAZIKEGgrBhztEWMeZ7TNU1iHIZ6LzUrNVf5EVAAXYXnvTyAECBc4n2fZfym7gpfdtVtq9sOMqyr3lIlndCAKJ0NTGp1qEGKZVZY6iIAPQxtu2XF5MVaJUIH7z5HuyjMUDioSFI1grvIIgjFWp9rGD1D3akVK9aqyljBFZGpvSkQQNLtDbzGN53j+uk1FaYSnoRFBcsVC1TVJLEDUzOx5AARAtiGwWX8pu4K77tqf5rt7xdO9JdIpinJ7umR8rBQgizakuImwJ5YN4b2/zooLWzOYK947rTWnQpsxCadTtqKgCWgC5JB2i9U4nxoPlsvRF+7UmoYIJOphTUz6Qp0jAP+MjljOHcYTuRRq0u9RGLodZpspcLqWQDKEqpiJBBgiTgeoWX8tu4Ki921W+v2z4loNVK1NkhnWVprUampINUUidWkaTO8QdwCcFZLtLxVnRGqURqqU6bGaRNPvfQZ0BkAi4B32sSMVGr2gBpwKSK4pVKKOHaFpvqldBnUwWoyhidjcEicE5TtIwapUCLLPQcXJAOXggbAkGBO2L6hZY+6buCq+6M06qdsOKgFhVosoYoCGonUwCnQkHxtDL4VkyY5HBeW7T8T1EVK1KAlYk0xSqQ9GmXNJtJ8LWg+uRMYo+b41ZBSp90KdY10ltZDFadpIEgGkDtzjlJbN2l+TAp0lphhWZl1lhqq0zTkSJVVFQkLfzJ3E6hZfy27gic921WKv2q4lr006tMiKUNUFOmC9WmrimskS3ij2AmJwPm+23EqaCo7oqsLAimGMEq0JOuzKQbWjCzh3bVqbMGlUPd/N1XpkNTpLTuyjxBgikgi0WI5qeJ541AkwNCFeZJ1O7ySefykeycNHR9lmNE32R8kN905qwUP0j55tXyi2iPk0641/+TM7yqKfXTUYUZioTSWGEiJ9wi02xxwitpZpYRHkOZ64gsNkxdom+ED5KtI7HEqyV/wBIubV9PeWk/wB2v3x9+J2/SBmtJOsWMWQfiPuxVqjnX6QmT7P6/ryOztUlB4o2k7ja8e3C/s6yw3sN3D5KX3QMSnOV/SHmmA8ckkb0x+At7cdP+kDMirp7wxJ+gvXr/R9uE3Ca5gjUCIsB15cton7MDd4RV9NQZN+ni229X9XwQ6Ost49hu4fJS+6czz61aa3bvNd3rDAXIsg6dGE+7HWQ7d5l9PjmSJlB5dBbfnhNxStKAhgLmZvNuUcv68sS8EzBgjWCLQBytzHS428sB9nWW4ew3cPkg0jruZ59aYL2/wAx3mkvbl4F69Ry9V7dZwRmu22ZWlr1X8WyDYRuGE9cVejWYVLVV1dfabbbf162nHq5KghwB4t7ztt9/wCeCPRtllvYb7P/AArNR14Ynn1o9+3OZNNir30s0lBYhSeSwBbZr4uWS7TzSpkqSWpoxvzZQ3Tzx5zTzB+C1lLhvA0AWjwGxB3G23nfFnyHzFD+DR/lrji9M2alZ2tNJoGJyEJ1FxLnAz60vznE8rrqu2Tbw1HV6nePGoswkkCFLEGB+WJ+DUMnWqiiMoU1p3kl3uu4aDEg2gjCKnxSnSObSpqZXzR7ympIZqc1wSt7FX0MG2BAw77L8S7/ADtNyQW+DQwAMK2tzouYEKVgbgRhtppinZHPY5wIbh234YelHwTxQwvHgPkg+IZvKDxVMowC6bmu4A5D6P8AVsR5fjmQLFe5ClhB/tD8uUhJ9uEPaOrWqfJrpZJkzbY2G42g7YCymTYVpVEMej4ySYgCQKnTHQZZgWgEun03/Us5Y27n7h8ldaVLJwSMsSp/Vq1DN+Q0RgbiGeymsa8o0iI1ZgraIFot/wAYqPGc+ZpiLm55xfaTe2074nzldQaTOZ8VxsdI/wAkRz6YM2YCCS7X+N/1qNpx2iZ9Q+Ss7cVyihh8EYTE/wBoN/swPl+KZGDpyhI3MZgnn6sVnIVabEF1PzdOSCx5GSfFP/TB2XoZYISQYkeiW6+ZN7HlFsCKAGt3tv8ArViI1e75KwNmspWrBDk3LMYnv2kTAJgCRA39WAuL9n+G0KtVWyLkI13+EVADeNXOL4HyrUlzAgMGD+E3keK8RaN7nEvb6tWevVpIFZS5mbbEQNxzja+MxZNdrJdF0ny37R+pG3LV7kEKHCZj4E09PhVT8sH0+DcNIkZCqR1FaoRiv0Mke+BCqQAI8ZmwEW7wHGcZzxAQbEmSN4vsSem07419TaT+If7v+pQQXRhuTrM8P4am+QcHocy62ve/mIxi5Tho9LIuvT+0uZwrruIpF7+ICNjpBb9S/ttiLI16baSyt6C3BY/SaT6XSB7MD1dgGbvbf9arzYJwlHhhmMmTHTNVP/jgijk+HHw/AnDT6JzDk7X5Wjn6sLsvl8sKbkzG1i/4n1+VsazdWkC5GsGHKkapkAzEW6mW6YA2ZuUv9t/1IXu1ABTdouz2Vo5upSVIXQGALEx4NXrN/vxxkeBUHRoUahp2ZgPttcg4a9vAozjNfVpQWHLQs3mdo2xHwSqoSo0mBp+j0na5nFWWo51lpuJJMN4BVXaWiQEZ2f7P5dqx1ZdWVEclWdmBKi1vR67j1YlrcQyCGGyFIN0uP91IYN7M0lDVGWfElQ39XTlvGKhmalM1GnWW1OCb7ByIHKPyxk0ba9oc2pOAbk5w27CEllQxDfPmnFXjORXfhtIcruBfp6GO6PGcibDh1La3jG3sTCfNUcsUc9HJPpxznmOh/qMBZhqS6SqmRsZYD0W28XJo5csO6hRjJ3tv+paL5I1blZTxrJzA4dSJ6Cpf3d3iepxPLC/xYlhuWjl17vFMyFbUCwMEID1JOk6vS9ZsMccNz576opPK1huPV/Q5csN+zaByve2/6kEvOII3K11O1OQUEDh9OTFg63964K4PxPJ5ioiDhqKGcJq1KQCd9l5C8Til52gzVFfQo2mXMi/nUucOuxBqJm0SFFM1ZF5O69WJuNO454TXsFKnRc4XgYJHbfs9JGwuIEx7k+4hxPKU6pVuHJIZgCSBMGJEriKpx/Jopnh9MCbgsovefo/ZhXx6pTOYq6tZYVagm9lDmY+jG/niDMUcsUY39O869/YfI7dMBSsVJzGkh2r8T/qQ3nTHwCdUOPZIxHD6flDL9nh647+PsoXtw+mzAkempbrtpna8YqtZqKaNKGxtdgNmmDq21fdiPh2Z1HUDDCkrXMknSdR8VryTH9Bw6PoyTDvbf9askzn7grq/FMuFgcNGnczAG2/on+hgal2oyIYD4FSQiI8Yt6oTFL4bnj37ITblYbiI2xJn1ZqiOUUEG4Z2kRBG9S+/TBnoyiMIcf8Ad/1IO3MEjcFd8rxjK1GBXIUjLBSwcHflPd+e2D+M91SqdwmSpVByEEz4dR8Kg+fuxS+zrVaVXT4Vps8zMn0he7E3EbjF645xDuc6ralTwVLkxB7o6b9dUDGJ1lpMtbKcG6Q4xfdmCP1edFUDgBdIOI1DYUnfilEUWqHI0NKhgCNWmdJPdzpgEibdMN6VYOlNggQNSpEIuyg01hR5DbCfj/HUqZOoiaEBMhNRmTTq62Aiw1Mqj/CFFjhnkPmKH8Cj/LXGfpez0qbGupgjE5uJ4lXQL5N/n3KlZWgG4pEb5siQFm9ciQZmfZ7MNf0bR8LbwBfA17eVrHCb4IlTO5haj6BrrESVXURVMIHcBEJudTGLdSMWHsNQ7viFSnDKFVoDABuW5UaTY8mIIg4320f2L/R+C6DYublWs1SYuy3PiYXMyAbEY6bPsosqqQln03B1AD1nGU6zMSwKgg6jPMLcjz5746qZlnpDSQINzEEeQP42x1QSIWHUh+LZapqpnUra7kheUi58NueFnEKpLuhMkMYtPK4vg6vnVVirO0qIInoR6+vnjjMUtWYqbXax9nvwRMiEdLFzRCnSo1Hu0CKRYElASCeU9QLYny2fqMxXu106iDCDyj12JOBmyzVKgYVBCmT4jffyHI4ko8NdWYmpYmTc+XToBHtwggXTezW+52gQMPci8lmWauAU0nUgBjfUQSCR6j9mCe1Sls7mLH5026iNwPWcQ8GyhWsjM+oFqcEk76hH2H7RgrtEWbPZkKVBFU3PPTePsxlp/wCUI7p4tSq4AxiEqOdZFHgUEKfHEkGwHrIOOeMZerCNqVi1zC8rXIK2uT9uJmzJakSpUQd4gjnY3m2BMzmQjaWqNIABv1v59RjpglYx5WIQedqnW9NjJBt/6TIvgtXaitNQqm4BJUGJJtPWI9+NV6Ouu20HTpJ809+JMxlGqVF0vsQbMbkE9QOuEuz8y2UmA0g4jFS5fO1GZl7tdOqDCj1j12Y2xxWrOwqAoVJUgHTuWBsYveD68b+LXRmmpAYgm59Q28h9uOqFArJapqEWJJieXLocA67ewVtY0NhzfcrR2sVWzbAswbQhtH6gm3KwwvoVqYpsRqjUs6iJ2687YM7YVGGYqFD8oFox/wCkfZhOGbu/lDaaY96Xg+uJxnsLB1Wkf0jgsFUFzoJwVn7L11NRkUG9Ko149X4HFKao6x4CzF2nw/rEnn1vi1dkqlQ5qvJ8Hc1NP9fnisZlC4lXgyZIJ6W5cvxwDG3bTU8G/wAkyzU2AYjeuczm6ir6Agnmo3aAPva/l54h+EtUZ0hQIAB0jms7+u3txs5Ko4CipIsRc7iCDceX24jr5F0qkl4BK2LdBEmAcbWRAAzT7jb83cPDBA0KhpwgOkkwbRaTv64w04dk6hrOCVAEwSBBvf6MnAz0CKieiTrBJ8iSed5wR8ODVNIqMCWIFzuTEerGgAjBIrCCQEQudY7qrt45crzB6dIODezdNlzdCxANWnb2iZ9VsC0arJSbUQbwDEm5Ig/+nqdxg/gLH4Vl2JUh6qEAbgE/ZtjPagdBUJ2HgUDM8kHxSvUWtU8BZu/q208mdiInqF5eWBs3n6qr82IJEyo3YgD72vgvjNMtWqaWIbvakkE9WAHsk4XPkXdQoqyJB3O4IINx5H34RRi62Vtc1twgD3Lts41R2TSoEAatIsTcXwpDmmNAOkkxtHhBO/nbDDM5JkqFi8A6bFjy2NgcR5rLwV9EktM+snrecbGNkSMkJaLuWKLyOVqGu0lQBJBIF/bpk7nnghc4xPiVajS8uUiIiBHQA/bgNs8C+kVWB1RYnew92GFCqyI4ZgbkAkSReI+zqcON54nxCw65hRZNXV1Ok+lTMCxJ1Cd+k88WntlmJzsAkaSoJDBd1B3NhuMVqhVIam5KwzoQBuBIH4dZxYO01KeIuJIl6YJCho+TQSQbHfbntjj2lv8AeMnuP4tTow586XdqDCgaiZyymO9HOipPhja/O55Ys2RHyND+DR/lris9psqKdM6C7IadWGmkytG5BQmeUg3WRizZEfI0P4NH+WuMPTP3TPE8AqZ8PiVSE7wZ3NNSqClpasXdtWkJ3p9ICdUsUAABkkW54ddgHLcQqMagqkqx1jXBmDPjg8+YHPCPNZoJmsywYQz1UdGpgqymofCYqqd1UgiDIBthn2Ar/wDaC6dIVw9lTSBCGwmo55AyT1xutjW9RqQfwHgjp1KjjBbA2weKQ5RCXcaSohwo8zMNPlb343k6T93pqGTqDW8RgARtyJnCoOy1DDeKCw8No0nn6icAcKzGZrsx7/QtNQ9So5OlVBVQTpUsxLFVAAJJI8zjokTklioGkgqxZ3JA1GgC+wI9Vr/dgjNZZUcsSZKbgEw02sB0woy1LMs4XL1TmiF1fIqxIG0MrIGUyAIIi4iZxNRzOaqIzxV0zdtJgMCBcgQCGIHrOLIkQQjbWuEFmz5JjlaSSPH9HaCD7vWcT1aQAALb6osT6QK3jz+7Cmpw+qjKKy1KbESA4KyNibgHkBiTO1wCq9BsT5m+4wZALLgzKaLQ8nHJOMno1IoJvVpkeA7BlEfZjrjQPxlmJBC66nL0p29xvhXwuqpq0tvTQRP+MH9bHXa+oV4lXg371iPDa07n2H345zaejtQ9E8WqVnhzZnJcZSk/dsjmSSNjqNli0dT1xriGWDVCQANUbjna18V1+1TswOmNrBt9MRJPq+04sGWrVgq1ClFfB3gptWQVGTSSHCE64K3A3IuARjcJaZSNIJkoyvllVkckyVvANiLCw9eOMkiSh1idIMQQeZ292BV7TOwvTC6riSR6iPaN8QZaoKkEgmJkhjAG17W9eLDGh0kJjLVUuhuUQnGaFhLbyRYneQeXU4hr017sqGNwIlGtpAHTyxDnM2F0rpG20zz3mR0xx8JUjYWBkT7T9PFVGX33h6kYqXh2idyf9s8wVzr2saSCTP7NY2vv9xwpqVGFGIuGTr+q3XfbD7tlm8kcyy1s4tFwtMMnwZ3PoAiXFjYg26xhYnE+GhSvw9SZmTk6nnyAvub+eOTYrWxlmptIdkPwOOrbdhKe2TmEw7EV2euxYCfgzzvvpEjeN592EmVpqqwWm+r0G2EW2xYexlfKGs/cZwV6nc1Tp+DNTtFzqa1rW54qXEuJaKLsukNptz3Im2o4ZRIr1qhaCBDcwRt1EAq2kNMz8UflKQBIDGw/VO0+Yv6Qx1nkR3k1NxMQSfMnfoMU6h2qrTMrcEeiOcdfUMOa9E0lmpmKaVggqd0VcwGXWqs4UqHKsDp2GoAkHbphouQc1OsOGAPuTLI5NahB1XVGNwRJGwgjzwNQyQ70ExZiTAv9gx3OdphFai8vOkaJLEAEiN9QUA6TcDlgg5HNOHqGmQVHjUpBHhLERuSFIJA2Bk2xIjJKNZzz2lxnVYoy07EuGv4TA1SL2jb3HDDgaMubyQgmDSDdNUiXnn/xhNkq5DhyTa8CD6XhtBkG59+CezGYLcSy4Jv3q/RtA8/UMJtQPV6hOw8FGElwR2apAVq0t/fVGsrbBySNsQZShpMKx2t4TtM8x5j3YF7WcSNM5goQG7x42JvUhrajvflirZftNXn0xsfor09XQDAUGENa7wTDWIEBXbPIruCaguDaCT57csCZDJCpBLHwoxuGFwCQNvPC3J5dzTSrUzFKgKkmnr1EtpaC50U20pqBEtElTGxIJGZzK0O9KuaUxrCeAn0fSiDe3sjGkgThkhdaakLujkPlATB8UkAX5eXXBWcVtLqlizhhPhMA3F7REHHdLI5qoQTTfWVJ0GkZIU6SYiYBifMjANEsKmpiw0xKwJBHhuJlSCOY54IF5wG1CXSEXoYHLiCxhAwFxq1XaedrYtHaoH4xsfEaqBbavFoSIEi8+eKNSrFs0oJIOsR4bQPPrbFw7eVGXOsac94GVgQJghKZFjzsPdjnV2zbmDLsP4sVyQ0TzmhO1FZmRg1ZaxVKobTTMKRcySANz6S9Lzviz5H5mj/Bo/y1x5ZxPjlWqWDUqaRq1mmjLqJ3JljH+UQPLHqeRHyNH+DR/lrjB042KTPE8ArZmvPs3kmq56rSp6S71qgGrSoJ1tbU0CeW98Mv0e1AOI01kEgVRaIsjSQRYjzFjiXhOUb40ZvEVTMPUYKjsQFqE/Ra3ITEXwR2K4c9LiKK5uvei4ZT6BjwuZHqib42Wpzeo1PQP7U5lmqN7ROGaq9SmCWZYXwt0IgWjax9uK32f4iiLWpVVY0q6BWKRrUo6ujqGs0FYKkiQxuDGLOMrqlWLCTABkzvyJ5b+3Gsj2ZywVjUVhBsSxFpAFo646mGaSaZdCDyubyq06lD5funNNzU0pr1U+8EaNekIVqmPGSGUG8wGdXteHrUa4p/N5mpXKFpU66isBPNoWCxG9/LBVfstQCMVUkgGJcxMGJ8pwlXJAKx0qAp5Tz8p64gM5KtC4Zppn+JJUVETVpXW0GjSpAFtINqVmYhRLGNhYYXncEbEdY5npg6pwrwAgX5yTsQPPHWQQKksAGnSPVczEz/AF54jsHEJjWxiVvhb/KUtvTT6R/aAdOmCO1dGc9mWEAiowvBkWnl5nngjhuairTEiO8UDa/ixD2qoas7mQSwmqY3IPLafuxhkutYnun9zUbhhgvMKKzi452vlq7/AAlqmltFPVRNMkl6dNU0q86e7bQDJIKgxpMXCy/Y1oYmqqheoOwMTHrOGSdjWAJFVDA6HG5Yy0jNO07V0u91989UGvUqpqVvkFalVUUwCSJLVKYITwgUgZ5CbgnaYCgoqP8ALAuXaoKr94GUAToqAOQoKxUEREHcYqlLhLAMSVgRsOvt8sMDwlwgMjkbgixX1+vBRhKZoy3NRWlY2iLmOd9sTLWsNtj9I8j6sdZKmVUloBB0j1b2Ezg1MyRPiEXANsBJGSMO1ABV/wDSfSJ4lXI6U/5SYbZnKN39Wh3YHD1oOyN3S6dAoE08wKumTVaro8WqSzFP8OBf0jpPEa3qp/ykxDlsvVpUqtPWr0jlkzJp1ELpJZQAqlvC6mpOsb3BBnGSw/41P0W8AkP8oqT9EiH4c8iP7NW+4Y1xusDl6ot6P6xOzDywR+iwRnHt/wDrVvuGCuIjvqTUyw0tAJBG1jPvwNNxFpqRsb8Uxs3dS85o4t1bi9CqwrtTq/CAqTDL3TOihVqEEaoOkEpzMwwBgR1eylNVJRmY6tNyBbr192DMp2VGktJ8o6CZ+7G4YmEsCckbT7VUlZ3SnUHe1HrVNbizNTqIFQgCQDWYljcwLWksOBcaRKFOnBU0y5RlSmT44kTUQskEbqdjtacVxOG+FSIIJi46eRw/yPCVCKSYtf8A4scH5J7QVPF3EoGrTVFBVRcgGBy8/bgrs1SjO5drT3qCAALEweVzJnGuIZcGmChJ8V4N7SDaLwTiTs7ltOcy4DM3y6zuBYrc39vswm2kGi+O6eCZTJIlLO29QFcx/EbmeVTpGKLl98eo9pU741qTN4TUaYIkAOT94xXK3ZWkqMULMQwAkjY8za+3LC6B/pidgVPGOreuMtn6FWlRSsKwagrIDTCkOhdnCnUw0MGd/ENQIIta7BOPUu7J0v3nwYZaDp7vSCPHqnVMAeHTGuWnljnJdlliTO4iDym+BhkBptBkxfy3sfVjQB2bwVXCrRleOUqlTMuyymYfWC1NKpEOxUFKkqRDnmIgR0wDxmupZ6u5d7khQTPUDwjabYI4dwpe6VjaQZvA3Owg/fiLiNBTSlJPivBv4d+XUjDWvbGSAE3kBRpaatNjp9NRAAHMA+s3nFq7W1Iz9S8QyfT0f3a/SG2KvSyul0hnb5RZEEc1vY3/AOMWvtQpPEXChixanGnSCZprABbeemORXH92z0H8WLViRjzmkvaHLtSQoxWe6ZhprarMJBAUlRIIMHeZ54t2R+Zo/wAGj/LXCHtvQKgenHwfT4vAJp0wjQrAFrr9ow+yPzNH+DR/lrjndN/dM8TwCFiq+brLU+F0ZFNzmAwLVAquKZqArqZdKwWVgCYtvIEsOzhniGVAfvO6oNTZxcMwRzYkCQoZUB5hOkY44x2Zypr1S+fCPrYsvdTpkkxOrlhj2P4Hl6WYD084K7AMAvdlN1vz6XwNa3Un2R7e1iwjyXR5O2I9eS6b7tyBOpUn4WGqhdTNqYjedMwD9I/hjbZ1Qmkhot02DTyJxw1MyXBAbrp8/V0wbQzlNFBqCSzaAQI6dSOvL3Y9FqWcQCUTlM0GVwDOo2HsNhbr9+AqdGSwMwpkzbYQMbogGmwhSSzpCm1wbExY288RrQ7upohRrCCNUnobxFowZb2pGxCx+YIwwUmYrylTTa3XoQPwOF4LaT4uY5+R8sSINPexBABmRvtFiL3EY4NQELoUEc/CN7eXmcPYJzzWa0U7xvBEcPnvaF/pJz/8T1YY9qM0Bn6q6mPyxtM6ZEExO0Ha2FWQY99R8MgVEFlXbWOonmdsOO1OX/tmYYEAh3+j0846YwVsLY30TxaroUoaZ+aWnMqFZYaII5frTa5wxyeYB1RzAgexrC3XEC5unSTVUudWkECDtPMge7HGWcFXEKYYrCmwkMAG6G2NDRMgptTBq4pUiWZTqIEEgyB4R/yMd5jMyrhRFoN/1fZiBaXdVBIUSgWNU8+RCxyxGUCtUAIIvqkb7gC4vcYJjSIxwRO7bTKhWYN+nP1+WNHVHpcuvmfLHYqAqpVVM7+EbiLbeZxFVJiQk3+iq7X/AFhjSAIn4Lm9XMx8UT+kAf8AaFa37L+WmJX4bnfgTNqHddyPD3Z1miHn53utOkMAwTvJAuBjfbl54hVE3inabj5JeXqxlWvUajoaiGK01iodQZaX0WgMEIEgBipMEDkMcawyLNTnut4J7h2sFr9Gy/2mpv8A92rD7BiJCYMmbddtr7dJGGHYClpzNQ3/AO71ufkPLCekxM+AjYDUq9D+qPVhtkANoq+Df5IKtIvaCNSJE6dzv+H+XBdHNQiBhIvz3kkdPMe7APexJZQB/lG/uxhh+7BIAIBAiYuZsBa59+N7hGAzRWez3TeKKzCERGoAkG1/L8MHVswFRATdbkbe+3XAFah3j6QFOgMPSjcECSRF5x3UbSgEKLoniNiRuAYufdgQzElye6CQFB8KUqFAbT4ul5O3K1jhh2frgZ+kmorFZBv6UGBz/PEVXOpUSUsysEJa/XaGP2+7EvZ6mRncsSQZdLlb+kY5dBjHap6vUx1Hgo1ozhQ8Snv61/p1efmfLA4nSbn0hz8j5Y1xGo3wmuNP95UAlV21N0E44FWAdShVsfRG/u6HGyk0aJp8w1LnmzG9HxRuXzelV1CRPWPpHy88R5ikREagCQbXvcHpgR2DCnJABuBG1zNgLb4MahrqaAFOjXzjcGJJEXxRaSMDguhTaKbQNYR1bMhKaKTBFzyMSfLY2wsGcXSVAaPHO3MjzHTEtbw0dlWAqeI+GQZgGLn2DE+ZztOojd3ZkYIS1+u0Mf1efuxHtAiEICEoZkLXCSU01EG8aoMCPEOZ88XLijheKsTafCG06tJahpDxzALA4p9Cmwq0mLAklblb+nA5dBi9dpOHZZsyz1MyqNIlGQt9ERMEbgT7ccW2Vm0bWxzpPZdkCdbNQlMc3BV3jFMU8i1MlXZizgIEdVCo4JLCx1Fl8x3fkMWDJfM0f4NH+WuE+e4RkihDZ2mo0sNXcmb851cvLD4U1VUVW1qKdMK0RqARYaOUi+OX0raqdZjQ2czm1w1DaAga2FQ+1UfD81/mbr067Yafo9/70PV5/qHmcK+1Oo8QzKojVGNQgKgJJJE+iBeB0w07BBhmk1qyMdXheQwhWsQQI646RY77PcYypn9i6LnANicwkrU1AMkXteBzn8MaWuAaelt6hmL+fI4kzHDBolDUBBE60KzYmBe+/wBmIqXDbrOqNU33JtPPb347VIa5SS2T2QoSlTTIWrq1sVJYE3tYx4SADgxAahgi6KL8ydImT7TiBc63dM40EK7bK5URcajy3OG2XzewIBBUbA9L+zEceyEVNoL0pqUQC5WZAuSNvENpJ5ziHxxOob8gPy6YNzghXg7gXFiLr68LQDpmT6W8+W3o40tfeEpFU6N0FMeH1m76mNUS6GLbah5b4Y9qABm8wSRd3F/PlOE+QBFajBPpU5vv4x/hw+7VcODZnMFS4JqSdSnSfJTInHNrY2tnou/c1WxwfqSVq4AXQ29SDHSBYwfLHFSlUhoWrq7wsssD6tJI8BF/eOhnteG2WS3pSZ5mLxJsNrXxv4YxSow0MEciyuQIBMt0238jjcBGCO7AxXdBS+lWnUokkm5M7E7cziKtSALFZ1XmRtflJMXJwzyudJCyAdSgmAZJIm3lfAedEB77j1EbevzwLXw4japEM8EH44J1c94E/diRqriYaLE8uXlG84FExud+vkf8OMckCxOx5+Z8saQcc/eswrtGpOO2GTHw+pUOqSE6R80o6TiReJ0+5I7uprNBaGrUugBWBBiJkhQInz52O7VUVObcaZYqh8vQUXMgezHFbi8ZbuVNMMKPdmmVrHU41NrWKnc3ZQ2sjUDIvY48/Yr5oUwCPJbwC0udRDZLT51H2Ko/L1In5isOXMDCRK1QgS0mOg/LD3sQW7+rKBfkKkH/AEKTzP0ifditrMb8uvq8sa7GHMtFUOOpmX+yQ+vTwLAYKnippJ1D0uY+63ScSUqYJBaZgQY8zvcTeMD8t+e8+W22DsqPCl/xO5/4x03VA0SVKdQPdAWq3hkAXZTtuCByPLYYGSlV0iVq6taliHCm1jLAeKR92GtbNm4AAhTYi8gEg+rC/wCFsER5RdTi7I4Bm5K9eWFNP9PNGcTJC21YEuGawqeGfVMCT9nlhh2cQHNZYjlUTpyb/kYBXh064LRq1CNwYtsduothr2b4aBmaDMXLCqCIUwNrMZtjNb8KDzqg8Ed0hL+KVX7+r4v7ypA/1kdMCEVINx6XMf8AGJuJCa9aT9Orz28R8sDBfCb8xefI22/qMbKLv6bcTkFk0zdnBSpQBKs09AQIPpne48sEVW0bC7D2i3IzbbG8qPCkn8ZucG181YiAABYEGfL1Dn/1wLqgNQeZaWjsSNaTdzVKGVq6yyyQ4U2tdova0HE9WqCXDG2vwz535n128scnOt3QeUXUwuyOFMyTHUiB7jiY8ODM5BaJm24tbY7eVsEcZCtok4BbytJS1OCLMBaP15/HDjt2f7W/+nr+ovT7sLcjwkShcuW7wEaVJg2N72uPtwf+kKvozFV4LQUEA3OpFAj2449QXra0a7j+LENXyVVeJXQ/wzyJ5dTYY9JynzVH+DS/lrjzvP5apoh6b0mKuAKgZSdI3AIFj1x6JlPmqP8ABpfy1xzOnPumeJ4BKDCw468VV+LszZniVIOqu7LoLOElVaXp6iQASNJuQDoibgYYdm1anmsnl6hBq0kdKniDFZ710pkgmdKMu0gTHLAtZR8Z54nSNKVyGamHVSEs0aWmOkHBXCOK9/xHLeJmCLomNClhRbUyp9BTbwgDaYEkY1ucT0c7/wAZ/YtRbBlE0+E8OINRXzEAkkwfoagd0k8/XGAM7meEnRqr1xBkQlt4vNLqPLCzIZg6CSQTra5PrAO+2OsxTXXQIC+k87RBRo+3CuqVGuIdVqeoj5LXo23cCUypcQ4Sp0ivmCQSbqTdgOtPp7r4ZDKZAsT3uY22i1//AC94OEJCspJCzoPTeD1nn6sRZCr8lTBIvTSTM/RHnvMYvqxiNJUn0hs9FCKQDpnDWrFU4Tw91IL1oMTYg2I60/LA57L8NiNdeJnb/wDnhLTaKtaIiUgEj9QTG0fZjXE6kUwyxq7xYiOu0SOcWnFMs1QQBWqD1j6Vb6FJ2LgeSn9Ls7w5WVg9eUIIt+qZH93tOCK+TyFerUr66wYuSxAgSpvulwCMU+nxWtAlRcx6Mcr7O03nphk7RG3pNM7+k3q5xhtbo2oAKmmfOWYy16kDKVLNshFZ/M8JZQGr1wAZEJ7LzSPUY2ud4UhI7+uTOq6kwTI/Z2tPvwtzNMHuioX5yTsLaW9u/K+JqMN6QWw8v+eeAFmfnpamH6h9KjmNOOMJ6mUyDEMKtfaYixn/AEb40eE8PZSveVgCIuIsPWmK3kSVRFbT6ABMg9ZuG9XXHRUq7kaYinzHKdVgRG/liOsrr0tq1PaH0qgwRDk7/wD8xw2PnK0ez/68YezPDT/eVrW5ef8A4eEmeb5IkelqXb/MOW/TngOjxOuRJUTPNQOXk7Tef+cPp2Os4xp6m8fJINKlqarxxF+HVnDVHbXBAAZ0JkAHwjcgAQeWB2pcL0zrfSAq6hUfkLXn0uvM4qWd4sy1lHg5elOq9iRfAq8VY0GMUvnFjfTdWYzfeQPZhY6LututrVABh5f/AKqxRYDOvHUr9kKvDqTsab1NTKVILO0BhHokmPdgFOzfDgLVK1/Dy57/AN30xVslxh3r37u48WmZsLc+UnHNbiFcLIUT5KDy83EXjF0+jTTJLK1QTn2p/jqVVKbTjEwrUvZvhsfOVd/L/wCvEo4Tw5VC95WgTEDr6qeK5kjNME2aWnYX1HlJ+/G+7ZmQmIAafEOYgWJM+yYwDrNUI7VapHiPpVtotaeyIVifKcPUljWr+jMbgAD+Hv7cL/hnCXYL3+YknUIUidI8qd7csK85TdkZVi6ECSBv5lgBzvbE9VdPowPd+Ec8F1V0QKtTz9ofSiDNqMyOZ4SgZVr1yCZMp0taKYnDShluH0aiV9dYsHUqSsiSbbJYTit5fLx3hMSakiCptpUcrgyNjB995qMneN12/wAyjqfPC3WJ78NLUjI4jLciuiITutwTh7O7l60uSTYfSMmPB54iHZ7h0enW36D/AOvzxWq/Eq4BhRvyUG1+rrF4674K4YxKlms3eEnby5Sefnh7rJUYABXqe0PpWcWdhMR7lYk4bw9FCh6pEGIWdzP7OxxjZTIBpNavttuLf+XPLrivd2zPTYxpBYnxCYKkCxJ1XI2nG86rMjIpF0YCWAuQQLlgBfmYwoWY3pNWp5+0PpWgUoEA5I5s/wAJche/zEm9lYEwCeVO9ibYzJ57hKGoFr17klpToTMRSE3PngbTpURAOkDlv7I5+eIstloeszabspWCpsFANrkXGxjrzxRs7ziatT2h9KgYMDzkrAOH8PBSqXrGWUqYm7lQuySBIX1TgXj9YrxN5YINJAYn0HbLxTqeQV4M8t8BUGJdJj5xdt9x5nBXaZZ4mQRI7yiIsforaPbzwNmpPpWsFz3O7D8zl2mJNpaGjBV/itGrQyBpu6h6lTvaYFRXimEdajAqSPG2gb3NMnle75M/I0f4NL+WuKv214nNA5cPq0vVbwIKVMLEBNMLqYHUZ02ncziz5L5mj/Bo/wAtcL6d+7Z4ngFlYTJkqmcQrauNvSelqSrmRSbxlSVdlVrqQdjPsHqx12GzWviNLwCmNdSACTbuqlpYloEcycD9o8w1LilapTkOlVmU92rQREHxSDG8xbffE3Yerq4jRYxJaoTCKo+aqTAWw32Axrc0Do1x/wC2f2rV28ycFHQym41bMwn/AFGD9uOa6Xognm32odvV7Mbi7b+m23mb44rATR5en6/RvfyxqdJM+PBaHADUiO50hryNBH33/qcQ5DL/ACSEH6KdOg+y+Nj0XN/mzv6jf7sR5UfJqLxpT7h+GJB58FBE5cypKVLVUq3jxL9iDf1454oCKVz9MX22n1j7MYB8pV5HUthb6IjHPFBFKLjx8t9jzty88CNXq4K2xs5lBZaj/wCIJkbtO4mLKOc9cPq9LUwvF2/3thBlChC3ezR4r8txLGMPcz6QufSO3+ZvPpjbUadGEdOLm3kqHMr82CRaoDPWzWHn7tsbGap0zBqpMXUsoI+2fPHNUWo8vHa1yYaxPK2KwlakufrNWUsopmH7oVhTaFC1XpMdLqJiCY8QMGADja28SOc0itUFNt4DmFYMnWpqijvqchQLOPsmDeenLHXwimzse9p30/TH0Rzkxf1nCzMZKmtKtWrLTrU2oUalNsvTXLlgcwUJKmlFNpVlJCGQBvM4IyHYqicy9Go7Kj1xQovrhidKtHdrRfWyioky1Nb79GaPzrN1v9KNzubTu2XvFJ1Lsw2kdCfuOFWWcafnVmRu88rj0Rz9fsx1kOzlB2o0y9QM2X+EVCSAoUIzFFhWaTpHigwJ8LRjZ4LlEV6yvUrUl7lQtN7h6veWNR6I1KBS3FMSXAtBk2NgyrNqJ1JjmhS169aTt9FjsPO3PGk7o0mA0RrBso5KbxP+KMaGXpni9WiUXuxUzEJA0gKtSBGwA0j3YC4DnwrAmAhIDN3KVyLTZXtJvzmPdjROtELQdiLyKr3zsCunaYC39W/P7MAZj0Z7xZvcMRsNvRPP1e3DLI5YtxZ6DpFMVaoFMElZXUUpBjBhiFXkb8jjnLKuanvaapTp6mdqaLl9AC3DMiGRtYozdOeFuIOpTSkhFcMeaYEgXa8zz84+4ezHZpAOpDLYPAmSZHKLW5yRhi/A6NFC81KlOaekKQG+Vp95LO1OTEQPCpbyx2/D6L6ANa1VywqAnToMlVbWNM6ocHVO4254yluC0isDqSzPZbVTaWUSpGo7C3OATA9RwQ6agZMbe/rgjtHwuhTSooqsCpZHF2MXl9JRApkejJ33tgXMC17bC39dMURBTWuDsYUeVpQXhgdVSTG6+EDSZAGq08xcYmo0INr3B/8Aev8AXtxDQC/KEX8fiGmIbSoIBJM2gzb1CMd0L8z6Q/3DBNGKsRGXMpFmqZgnWJncMRaDb0T+GG3CJNOAfpG+/TrH3YU5ru9LenExa14Nz4xPPDbhS/JR/iPSeXO/LzxdTNA3yipGoAPTOpQRqIBmWkEQsSJEzeLY1nMtqpvLKsow1HYTzMSYG+xOMUAvTJY6vFA0yCSDMknw2vz6Y1nVXQ4Ziq920kCYB3IWRJjlb14DWmiMedSJ0lhvaB+F5OIaFLS1WGU6mUmJJWFAhpAE2m02IxJUHhHKwuLWsOXliOiizWIJaSsysQdKwAZMiIM23jlOK1KjEDDmETRp6XSf2i/7hiDt/nGTPVdK6oKHeI+TSIMzjuh6aXPzi7+uBjfbg/26uP4ewH7NOeFD/MaP0v8A3MWe1CUh7V1jqhKKopoUSx1ljNWkrtd2JszEewY9DyXzNH+DR/lrjzjjedarTdql2CooK00UQogA6QNlgDyAHTHo+T+Zo/waP8tcYenhDGDzngFzmZSqN2iyPe8SzQ1IgQ1Hd2DEBViTYEkyQAANyMMuxPD+64hTBKsGQsjqCAytTJB8QBFpEEWIIwDxzOonE84HnRUFSk2k+IBtJ1CRBIZQYO4kTzw07IZtKudo6J0Uk7tJ9IgUnu0CASdTQJiY5Y31rv2Y67+X/Fa2XteWPBJ6ceLVHpN69zP345ZyHoXtDxvHo+Lf18sb5n/O/wBjY5rDx0efhfp+re3n54c7An18FpfnztUlYCHIOyGY6QbWttGNZV17tAYnSv4fhOMrDwVJOyGR7Dad/wDpjMsIRemleU8h7NsVnHOpQeUcOZW6DDvKuqJ1D36BG/4444gV0CYCa7ztsettsdU1OuqNzrF/9Iv7hyxHxY/JA3PjNhY7G4i+1sCMx6uCJpy51oWnpDwrSAQJQAT6Nz5xh1mUXXLHmf8AefMcpwjyjL4ZV/StqJ3t15bYeZgHV/qP+4421cKYhEwS0nnWhqy3o3tr8PQeFt73EchimcZztSlnalSg702sA1NipjSLSp+ycXWsL0ecuY5R4WvH54mopvysTt+PqtjI10Gec0itS0jYy/8Ai83q5+tULGpUqOakayzMxbTsGk3gi07YOynG8yjMVr1lLFWYrUYaivokwbkeeLjlhNNDEDQvnvFrz9uO2HylQRJ8N+si3u8sM0qz9Sx8r3KmU804ZGDOGSArBiCoXYKd1A5RgpeOZjW1QZisXZdLOKjaiP1SZmPLbFrza/Jk/wCMWFjv5QZwoyrpoHhaJ+kT0G0naIwymQ50KdVy7WaBTMVBXFYM4qzPeBjqkzJ1byZN/M4a0uPZmdRzFcttPeNOkTAmZIkk+3FgqZY6wbRInEdDLFEM82J+wX+w4Y0y6EYs0ZlVLI0WFQtBF5mbknn68HJ2grF0Z8zWBUHSzVGJWVvpJJi1j1w/y1AiLCIJ+z/jFczJp6LI0SfRJ6cwD0nC5wVmjAmQnGQ4tVBLirUkyNYqNJUGwmZIAiOmNfCiXW7ElHX0raREqd5G0CYEYkyPzYNxdrG538+d/sxgtUQECStS95ERIF4vzkHGcuwWnRgLfE+Jl6RSoajoqmxc2Gx06pAPnGJqlED0ieW498XxDnmhKjEBhoJINgeo8MQPVGCK6+c7cvxjFkhEBBCHy6j5SJgVPFzk6RJERAjlc+fSbK0ACCpm6j/3jzOI8sZ7z6MVIMSZOlfEZm8WtAttibKgz/rX/euCYcedisZc7UjJS4dtIM3cA3AY2tvhnw6CDYGnrMEbctowpzTJpaFaJ+iSL6W3gi2+G/C/m5kjxbG/TeZvGLqEShZgYwW6gXXTgX8WmDYGDqmxJETEEXxznKqCm2pCRobUAYMXmDeDHMgj14k1Q9IECTqhpMrAMkQYMi153xrOsAjkgOBTaQZAMTIMQYI6QfPCwQmbedSmVBHi6CJB2t5gbYhoKC1aJjUurmCdKxERA0xYzeb3jE7L4RfkDHuMT6sRUGGqtACkMoMSdR0qQxBkAgGLAbDngVNQ51KZUGtdP7RfvHmeQxvt9Hw55tIQSRb0V5zbcYzLiXQH9ov2nE3b1Ac24ZiB4T/7VFrGdvtwumB11k5XH5ekxItUxhsVS4/kTR1UmKMxSm0qdSwyhhDCxsRcSMek5P5mj/Bo/wAtcef9pczRqAvTL+GlTpnWAPQVVBEE76ZM7eePQMn8zR/g0f5a4y//AKK7cpxtM7guWyYXn/a8/wDaOZ3+cb6QHTlGGn6NpObXnc85/u36YR9sq7DiOZ8DR3rX0SOXl9uH/wCiqTXLFWEGLrH0Gw2q6OjXY/8AT/it1N7Xdnx4ISlmNJNpOp/95t/XTEdep8pRtfS9udgPvwxo8PZgfCZ1VN7fSMezfHNfh/y1EBNkqk2tsNMnlywb6zJPr4Lc+m4xjhhxQ2dzGqnUMQAhidjufdf7MbymZhFAE2X8D94jBObyJWjVJF+7bSdzMW9u/LHdLh50rCiyruY5Dl1nA6VnPgpddOfMoDK1tNSrz8YHvUer1Yh40xNMWElzYieTdbG5wyoZP5StAgd6I5W0CYPrxFxTJEpTVfC5qRIJt4TckXiTghUaSPVwVBpAz5lJcjXYafk0EtPoKOl7H78PxmNLTE3P+4nrvgTL8FrDTNTZp9Jja1rj14Y06GoCInUdyBzMb8pxqrPZcGKungyOKBzFTxUfNjb1K22CvhGoG0DSfvJj32xzmKENQAA9JpjayGJM9fvxP3MKSY9EwZBMwfxxkDm8+KEuIGfMIHI5k90gj6Cnpvp5dMbSvFarYW08r3UTJtOJ8nQPdpMfNpIJAvAmRvM4xUmrVvaUi9vRExOLvNE+virL8c1DxOoWpkkX17G/Pz39uEuSdwo+TQSf1E5D/D59cP8APUfBpsGLgWM+2Qdp54BocJqgQaw3n02PIdfOffjTRIkpZdN2fP8ABSZ+qQ25b5TQQTAg2PlA+3HFXiqAKH9EkiPoi4A84tjKlQ9+zq7d2dRAIPpSfwjlidqq6GGoAyYjUSLCJtB8U/diy+EGkZJxC4yBJgyRLEBdxAFr7QQv24U5suV+bQm/0E5j/F+GGeQDd+pNQlAJ23MXJ9+I6/C6pAArdfpsOVtvPB5n/hUXA08OKP4bUimCBeWttF/Lb/jG2zJNVBAulQ7CbREHcA9BvjeUHgAkapaZPmb3PtxnekOg1eEo83tIjTN4npPnjKSIWg1MSFrP50im9hKoTcSPKQZBHlGCmrlRYSLf9MCZt2Wm7K0NpkaTefKDM74JqmfRKxbmPzxCWyq0mShydck1DAkVYEACRpG5AuZO5vtiRaxN/wDEP9y+eOMvWLFwxmKkLJtpgRE20zP24mUwIJXccxyIP54JpE87FA/MTzKrmcZypGhCZ/UTmCPpD7sOuDsRTBAvqNtun6u1+mBMxwyqRAq8/wBdhyPTzj3YP4esJpMFg8GTvteW5TzwdSBCFpIJK0+ampSECG1C4BNhIgmSu14PljeezhWk/hErTY3Ei0xKtYjyIjHRqlXpjV4Tq1QbEBZXVBj0oInnjebZlpsyNDBGK6WEyAdJEGQZwkEc+KaHZjnJSisQsgCIH4WtA3xBQzBL1rL4WUCFAJ8KnxECWN9zygchgkXURHoi8iZ9vniKjWLPWDGYZQkmwUqCQvKNU7c5xJCl4wOdS2KpapTEf3i/ffniTt6D8La9iq/SjkPfiagIdZIJ1rzB53+3A36Sa5XMiFLSOQmIC79MLpvHXG+i/wDcxJtA4FVHPH5F4n6P0wfsjHpWR+Zo/wAGj/LXHluZzblGXQ8GBOjcA87Tj1PJ/M0f4NH+WuMvT5BYyNp4LmAQAFWm47mI+frbn+8b88cjj2Y/eK31jfnjMZjBoqfdG5LlZ8fZj9vW+sb88Z8fZj9vW+sb88ZjMTRU+6NykrPj7Mft631jfnjPj7MfvFb6xvzxmMxNFT7o3KSs+Psx+3rfWN+eNfH2Y/eK31jfnjeMxNDT7o3KSs+Psx+3rfWN+eM+Psx+8VvrG/PGYzE0NPujcpK18fZj94rfWN+eM+Psx+8VvrG/PG8ZiaGn3RuUla+Psx+8VvrG/PGfH2Y/eK31jfnjeMxehp90blJK18fZj94rfWN+eM+Psx+8VvrG/PG8ZiaGn3RuUla+Psx+8VvrG/PGfH2Y/eK31jfnjMZiaGn3RuUlZ8fZj94rfWN+eM+Psx+8VvrG/PGYzE0NPujcpKz4+zH7xW+sb88Z8fZj94rfWN+eMxmJoafdG5SVnx9mP3it9Y354z4+zH7xW+sb88ZjMVoafdG5SVnx9mP3it9Y354z4+zH7xW+sb88bxmJoafdG5SVr4+zH7et9Y354z4+zH7et9Y3543jMTQ0+6NykrXx9mP3it9Y35438fZj9vW+sb88ZjMTQ0+6NykrXx9mP29b6xvzxnx9mP29b6xvzxvGYmhp90blJWfH2Y/b1vrG/PGHj2Y/eK31jfnjMZiaGn3RuUla+Psx+8VvrG/PAeZ4vXLEmtVO3026evGYzDaVJgPkjchccF//2Q=="/>
          <p:cNvSpPr>
            <a:spLocks noChangeAspect="1" noChangeArrowheads="1"/>
          </p:cNvSpPr>
          <p:nvPr/>
        </p:nvSpPr>
        <p:spPr bwMode="auto">
          <a:xfrm>
            <a:off x="1258888" y="41275"/>
            <a:ext cx="2701925"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1800"/>
          </a:p>
        </p:txBody>
      </p:sp>
      <p:sp>
        <p:nvSpPr>
          <p:cNvPr id="2151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90589FA-6421-416B-845C-68B7D71BA495}" type="slidenum">
              <a:rPr lang="en-US" altLang="zh-CN" sz="1200" smtClean="0"/>
              <a:pPr>
                <a:spcBef>
                  <a:spcPct val="0"/>
                </a:spcBef>
                <a:buFontTx/>
                <a:buNone/>
              </a:pPr>
              <a:t>6</a:t>
            </a:fld>
            <a:endParaRPr lang="en-US" altLang="zh-CN" sz="1200" smtClean="0"/>
          </a:p>
        </p:txBody>
      </p:sp>
      <p:sp>
        <p:nvSpPr>
          <p:cNvPr id="6" name="Oval Callout 5"/>
          <p:cNvSpPr/>
          <p:nvPr/>
        </p:nvSpPr>
        <p:spPr>
          <a:xfrm>
            <a:off x="-1" y="2708796"/>
            <a:ext cx="5826125" cy="2182813"/>
          </a:xfrm>
          <a:prstGeom prst="wedgeEllipseCallout">
            <a:avLst>
              <a:gd name="adj1" fmla="val 68439"/>
              <a:gd name="adj2" fmla="val -617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sz="2100" b="1" i="1" dirty="0">
              <a:solidFill>
                <a:schemeClr val="accent2"/>
              </a:solidFill>
              <a:latin typeface="Comic Sans MS" panose="030F0702030302020204" pitchFamily="66" charset="0"/>
            </a:endParaRPr>
          </a:p>
          <a:p>
            <a:pPr algn="ctr">
              <a:defRPr/>
            </a:pPr>
            <a:r>
              <a:rPr lang="nl-NL" sz="2100" b="1" i="1" dirty="0">
                <a:solidFill>
                  <a:schemeClr val="accent2"/>
                </a:solidFill>
                <a:latin typeface="Comic Sans MS" panose="030F0702030302020204" pitchFamily="66" charset="0"/>
              </a:rPr>
              <a:t>Structure  &amp; Organization, </a:t>
            </a:r>
            <a:r>
              <a:rPr lang="en-US" altLang="zh-CN" sz="2100" b="1" i="1" dirty="0">
                <a:solidFill>
                  <a:schemeClr val="accent2"/>
                </a:solidFill>
                <a:latin typeface="Comic Sans MS" panose="030F0702030302020204" pitchFamily="66" charset="0"/>
              </a:rPr>
              <a:t>parallelism</a:t>
            </a:r>
            <a:r>
              <a:rPr lang="nl-NL" sz="2100" b="1" i="1" dirty="0">
                <a:solidFill>
                  <a:schemeClr val="accent2"/>
                </a:solidFill>
                <a:latin typeface="Comic Sans MS" panose="030F0702030302020204" pitchFamily="66" charset="0"/>
              </a:rPr>
              <a:t> </a:t>
            </a:r>
            <a:r>
              <a:rPr lang="nl-NL" sz="2100" b="1" i="1" dirty="0" smtClean="0">
                <a:solidFill>
                  <a:schemeClr val="accent2"/>
                </a:solidFill>
                <a:latin typeface="Comic Sans MS" panose="030F0702030302020204" pitchFamily="66" charset="0"/>
              </a:rPr>
              <a:t> </a:t>
            </a:r>
            <a:r>
              <a:rPr lang="nl-NL" sz="2100" b="1" i="1" dirty="0">
                <a:solidFill>
                  <a:schemeClr val="accent2"/>
                </a:solidFill>
                <a:latin typeface="Comic Sans MS" panose="030F0702030302020204" pitchFamily="66" charset="0"/>
              </a:rPr>
              <a:t>is even more fun</a:t>
            </a:r>
          </a:p>
          <a:p>
            <a:pPr algn="ctr">
              <a:defRPr/>
            </a:pPr>
            <a:r>
              <a:rPr lang="en-US" altLang="zh-CN" dirty="0">
                <a:solidFill>
                  <a:srgbClr val="7030A0"/>
                </a:solidFill>
              </a:rPr>
              <a:t>It impacts every other aspect of electrical engineering and computer science</a:t>
            </a:r>
          </a:p>
          <a:p>
            <a:pPr algn="ctr">
              <a:defRPr/>
            </a:pPr>
            <a:endParaRPr lang="en-US" b="1" i="1" dirty="0">
              <a:solidFill>
                <a:srgbClr val="7030A0"/>
              </a:solidFill>
              <a:latin typeface="Comic Sans MS" panose="030F0702030302020204" pitchFamily="66" charset="0"/>
            </a:endParaRPr>
          </a:p>
        </p:txBody>
      </p:sp>
      <p:sp>
        <p:nvSpPr>
          <p:cNvPr id="11" name="Oval Callout 10"/>
          <p:cNvSpPr/>
          <p:nvPr/>
        </p:nvSpPr>
        <p:spPr>
          <a:xfrm>
            <a:off x="4914900" y="4514850"/>
            <a:ext cx="3829050" cy="2009775"/>
          </a:xfrm>
          <a:prstGeom prst="wedgeEllipseCallout">
            <a:avLst>
              <a:gd name="adj1" fmla="val 18707"/>
              <a:gd name="adj2" fmla="val -10599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l-NL" sz="2100" b="1" i="1" dirty="0">
                <a:solidFill>
                  <a:schemeClr val="accent2"/>
                </a:solidFill>
                <a:latin typeface="Comic Sans MS" panose="030F0702030302020204" pitchFamily="66" charset="0"/>
              </a:rPr>
              <a:t>Making it efficient, that's really fun!</a:t>
            </a:r>
          </a:p>
          <a:p>
            <a:pPr algn="ctr">
              <a:defRPr/>
            </a:pPr>
            <a:r>
              <a:rPr lang="en-US" altLang="zh-CN" sz="2100" b="1" i="1" dirty="0">
                <a:solidFill>
                  <a:schemeClr val="accent2"/>
                </a:solidFill>
                <a:latin typeface="Comic Sans MS" panose="030F0702030302020204" pitchFamily="66" charset="0"/>
              </a:rPr>
              <a:t>It has never been more exciting!</a:t>
            </a:r>
          </a:p>
          <a:p>
            <a:pPr algn="ctr">
              <a:defRPr/>
            </a:pPr>
            <a:endParaRPr lang="en-US" sz="2100" b="1" i="1" dirty="0">
              <a:solidFill>
                <a:schemeClr val="accent2"/>
              </a:solidFill>
              <a:latin typeface="Comic Sans MS" panose="030F0702030302020204" pitchFamily="66" charset="0"/>
            </a:endParaRPr>
          </a:p>
        </p:txBody>
      </p:sp>
      <p:sp>
        <p:nvSpPr>
          <p:cNvPr id="21513" name="日期占位符 7"/>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8903FB4-59EC-4260-9151-2955CFA9E032}" type="datetime1">
              <a:rPr lang="zh-CN" altLang="en-US" sz="1200" smtClean="0"/>
              <a:pPr>
                <a:spcBef>
                  <a:spcPct val="0"/>
                </a:spcBef>
                <a:buFontTx/>
                <a:buNone/>
              </a:pPr>
              <a:t>2021/9/4</a:t>
            </a:fld>
            <a:endParaRPr lang="en-US" altLang="zh-CN" sz="1200" smtClean="0"/>
          </a:p>
        </p:txBody>
      </p:sp>
      <p:sp>
        <p:nvSpPr>
          <p:cNvPr id="21514" name="页脚占位符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0D47A18-ACC8-49A2-8912-9C85BB973CF7}" type="datetime1">
              <a:rPr lang="zh-CN" altLang="en-US" sz="1200" smtClean="0"/>
              <a:pPr>
                <a:spcBef>
                  <a:spcPct val="0"/>
                </a:spcBef>
                <a:buFontTx/>
                <a:buNone/>
              </a:pPr>
              <a:t>2021/9/4</a:t>
            </a:fld>
            <a:endParaRPr lang="en-US" altLang="zh-CN" sz="1200" smtClean="0"/>
          </a:p>
        </p:txBody>
      </p:sp>
      <p:sp>
        <p:nvSpPr>
          <p:cNvPr id="107523" name="Rectangle 2"/>
          <p:cNvSpPr>
            <a:spLocks noGrp="1" noChangeArrowheads="1"/>
          </p:cNvSpPr>
          <p:nvPr>
            <p:ph type="title"/>
          </p:nvPr>
        </p:nvSpPr>
        <p:spPr>
          <a:xfrm>
            <a:off x="595313" y="-25400"/>
            <a:ext cx="7772400" cy="1143000"/>
          </a:xfrm>
        </p:spPr>
        <p:txBody>
          <a:bodyPr/>
          <a:lstStyle/>
          <a:p>
            <a:pPr eaLnBrk="1" hangingPunct="1"/>
            <a:r>
              <a:rPr lang="en-US" altLang="zh-CN" smtClean="0"/>
              <a:t>Tianhe-2: performance nr 1 in 2014</a:t>
            </a:r>
          </a:p>
        </p:txBody>
      </p:sp>
      <p:sp>
        <p:nvSpPr>
          <p:cNvPr id="107524" name="Text Box 4"/>
          <p:cNvSpPr txBox="1">
            <a:spLocks noChangeArrowheads="1"/>
          </p:cNvSpPr>
          <p:nvPr/>
        </p:nvSpPr>
        <p:spPr bwMode="auto">
          <a:xfrm>
            <a:off x="533400" y="1066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en-US" altLang="zh-CN" sz="2400"/>
          </a:p>
        </p:txBody>
      </p:sp>
      <p:sp>
        <p:nvSpPr>
          <p:cNvPr id="107525" name="Text Box 5"/>
          <p:cNvSpPr txBox="1">
            <a:spLocks noChangeArrowheads="1"/>
          </p:cNvSpPr>
          <p:nvPr/>
        </p:nvSpPr>
        <p:spPr bwMode="auto">
          <a:xfrm>
            <a:off x="457200" y="914400"/>
            <a:ext cx="2387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 typeface="Wingdings" panose="05000000000000000000" pitchFamily="2" charset="2"/>
              <a:buChar char="Ø"/>
            </a:pPr>
            <a:r>
              <a:rPr lang="en-US" altLang="zh-CN" sz="2400"/>
              <a:t>3.120.000 cores</a:t>
            </a:r>
          </a:p>
          <a:p>
            <a:pPr>
              <a:spcBef>
                <a:spcPct val="0"/>
              </a:spcBef>
              <a:buFont typeface="Wingdings" panose="05000000000000000000" pitchFamily="2" charset="2"/>
              <a:buChar char="Ø"/>
            </a:pPr>
            <a:r>
              <a:rPr lang="en-US" altLang="zh-CN" sz="2400"/>
              <a:t>33.8 PetaFlop</a:t>
            </a:r>
          </a:p>
          <a:p>
            <a:pPr>
              <a:spcBef>
                <a:spcPct val="0"/>
              </a:spcBef>
              <a:buFont typeface="Wingdings" panose="05000000000000000000" pitchFamily="2" charset="2"/>
              <a:buChar char="Ø"/>
            </a:pPr>
            <a:r>
              <a:rPr lang="en-US" altLang="zh-CN" sz="2400"/>
              <a:t>17.8 MegaWatt</a:t>
            </a:r>
          </a:p>
        </p:txBody>
      </p:sp>
      <p:pic>
        <p:nvPicPr>
          <p:cNvPr id="107526" name="Picture 10" descr="http://spectrum.ieee.org/img/061713Tianhe-2master-1371488246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4563"/>
            <a:ext cx="727710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7"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0752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356A134-50B6-402D-B141-C8B000E4FB0D}" type="slidenum">
              <a:rPr lang="en-US" altLang="zh-CN" sz="1200" smtClean="0"/>
              <a:pPr>
                <a:spcBef>
                  <a:spcPct val="0"/>
                </a:spcBef>
                <a:buFontTx/>
                <a:buNone/>
              </a:pPr>
              <a:t>60</a:t>
            </a:fld>
            <a:endParaRPr lang="en-US" altLang="zh-CN" sz="1200" smtClean="0"/>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ChangeArrowheads="1"/>
          </p:cNvSpPr>
          <p:nvPr/>
        </p:nvSpPr>
        <p:spPr bwMode="auto">
          <a:xfrm>
            <a:off x="250825" y="908050"/>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950913" indent="-457200" defTabSz="9588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defTabSz="95885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defTabSz="95885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defTabSz="95885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defTabSz="95885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defTabSz="95885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defTabSz="95885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defTabSz="95885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b="1">
              <a:solidFill>
                <a:schemeClr val="accent2"/>
              </a:solidFill>
              <a:ea typeface="微软雅黑" panose="020B0503020204020204" pitchFamily="34" charset="-122"/>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b="1">
              <a:solidFill>
                <a:schemeClr val="accent2"/>
              </a:solidFill>
              <a:ea typeface="微软雅黑" panose="020B0503020204020204" pitchFamily="34" charset="-122"/>
            </a:endParaRPr>
          </a:p>
        </p:txBody>
      </p:sp>
      <p:sp>
        <p:nvSpPr>
          <p:cNvPr id="31754" name="Text Box 8"/>
          <p:cNvSpPr txBox="1">
            <a:spLocks noChangeArrowheads="1"/>
          </p:cNvSpPr>
          <p:nvPr/>
        </p:nvSpPr>
        <p:spPr bwMode="auto">
          <a:xfrm>
            <a:off x="17463" y="441325"/>
            <a:ext cx="88614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lang="en-US" altLang="zh-CN" sz="4400" b="1" dirty="0">
                <a:solidFill>
                  <a:srgbClr val="FF9933"/>
                </a:solidFill>
                <a:latin typeface="Times New Roman" panose="02020603050405020304" pitchFamily="18" charset="0"/>
                <a:ea typeface="楷体" panose="02010609060101010101" pitchFamily="49" charset="-122"/>
              </a:rPr>
              <a:t> </a:t>
            </a:r>
            <a:r>
              <a:rPr lang="en-US" altLang="zh-CN" sz="4000" b="1" dirty="0" smtClean="0">
                <a:solidFill>
                  <a:srgbClr val="C00000"/>
                </a:solidFill>
                <a:latin typeface="+mj-ea"/>
                <a:ea typeface="+mj-ea"/>
              </a:rPr>
              <a:t>2016</a:t>
            </a:r>
            <a:r>
              <a:rPr lang="zh-CN" altLang="en-US" sz="4000" b="1" dirty="0" smtClean="0">
                <a:solidFill>
                  <a:srgbClr val="C00000"/>
                </a:solidFill>
                <a:latin typeface="+mj-ea"/>
                <a:ea typeface="+mj-ea"/>
              </a:rPr>
              <a:t>年世界</a:t>
            </a:r>
            <a:r>
              <a:rPr lang="zh-CN" altLang="en-US" sz="4000" b="1" dirty="0">
                <a:solidFill>
                  <a:srgbClr val="C00000"/>
                </a:solidFill>
                <a:latin typeface="+mj-ea"/>
                <a:ea typeface="+mj-ea"/>
              </a:rPr>
              <a:t>最快的</a:t>
            </a:r>
            <a:r>
              <a:rPr lang="zh-CN" altLang="en-US" sz="4000" b="1" dirty="0" smtClean="0">
                <a:solidFill>
                  <a:srgbClr val="C00000"/>
                </a:solidFill>
                <a:latin typeface="+mj-ea"/>
                <a:ea typeface="+mj-ea"/>
              </a:rPr>
              <a:t>计算机</a:t>
            </a:r>
            <a:endParaRPr lang="en-US" altLang="zh-CN" sz="4000" b="1" dirty="0">
              <a:solidFill>
                <a:srgbClr val="C00000"/>
              </a:solidFill>
              <a:latin typeface="+mj-ea"/>
              <a:ea typeface="+mj-ea"/>
            </a:endParaRPr>
          </a:p>
        </p:txBody>
      </p:sp>
      <p:sp>
        <p:nvSpPr>
          <p:cNvPr id="31755" name="Text Box 9"/>
          <p:cNvSpPr txBox="1">
            <a:spLocks noChangeArrowheads="1"/>
          </p:cNvSpPr>
          <p:nvPr/>
        </p:nvSpPr>
        <p:spPr bwMode="auto">
          <a:xfrm>
            <a:off x="5168900" y="1936750"/>
            <a:ext cx="3600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defRPr/>
            </a:pPr>
            <a:r>
              <a:rPr lang="zh-CN" altLang="en-US" sz="4000" b="1" dirty="0">
                <a:solidFill>
                  <a:schemeClr val="accent2"/>
                </a:solidFill>
                <a:latin typeface="+mj-ea"/>
                <a:ea typeface="+mj-ea"/>
              </a:rPr>
              <a:t>神威太湖之光</a:t>
            </a:r>
            <a:endParaRPr lang="en-US" altLang="zh-CN" sz="4000" b="1" dirty="0">
              <a:solidFill>
                <a:schemeClr val="accent2"/>
              </a:solidFill>
              <a:latin typeface="+mj-ea"/>
              <a:ea typeface="+mj-ea"/>
            </a:endParaRPr>
          </a:p>
        </p:txBody>
      </p:sp>
      <p:pic>
        <p:nvPicPr>
          <p:cNvPr id="10957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657350"/>
            <a:ext cx="38100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370388"/>
            <a:ext cx="3033712"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9" name="文本框 4"/>
          <p:cNvSpPr txBox="1">
            <a:spLocks noChangeArrowheads="1"/>
          </p:cNvSpPr>
          <p:nvPr/>
        </p:nvSpPr>
        <p:spPr bwMode="auto">
          <a:xfrm>
            <a:off x="5060950" y="2967038"/>
            <a:ext cx="38179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2000" dirty="0">
                <a:latin typeface="+mj-ea"/>
                <a:ea typeface="+mj-ea"/>
              </a:rPr>
              <a:t>这套系统</a:t>
            </a:r>
            <a:r>
              <a:rPr lang="en-US" altLang="zh-CN" sz="2000" dirty="0">
                <a:latin typeface="+mj-ea"/>
                <a:ea typeface="+mj-ea"/>
              </a:rPr>
              <a:t>1</a:t>
            </a:r>
            <a:r>
              <a:rPr lang="zh-CN" altLang="en-US" sz="2000" dirty="0">
                <a:latin typeface="+mj-ea"/>
                <a:ea typeface="+mj-ea"/>
              </a:rPr>
              <a:t>分钟的计算能力，相当于全球</a:t>
            </a:r>
            <a:r>
              <a:rPr lang="en-US" altLang="zh-CN" sz="2000" dirty="0">
                <a:latin typeface="+mj-ea"/>
                <a:ea typeface="+mj-ea"/>
              </a:rPr>
              <a:t>72</a:t>
            </a:r>
            <a:r>
              <a:rPr lang="zh-CN" altLang="en-US" sz="2000" dirty="0">
                <a:latin typeface="+mj-ea"/>
                <a:ea typeface="+mj-ea"/>
              </a:rPr>
              <a:t>亿人同时用计算器不间断计算</a:t>
            </a:r>
            <a:r>
              <a:rPr lang="en-US" altLang="zh-CN" sz="2000" dirty="0">
                <a:latin typeface="+mj-ea"/>
                <a:ea typeface="+mj-ea"/>
              </a:rPr>
              <a:t>32</a:t>
            </a:r>
            <a:r>
              <a:rPr lang="zh-CN" altLang="en-US" sz="2000" dirty="0">
                <a:latin typeface="+mj-ea"/>
                <a:ea typeface="+mj-ea"/>
              </a:rPr>
              <a:t>年；如果用</a:t>
            </a:r>
            <a:r>
              <a:rPr lang="en-US" altLang="zh-CN" sz="2000" dirty="0">
                <a:latin typeface="+mj-ea"/>
                <a:ea typeface="+mj-ea"/>
              </a:rPr>
              <a:t>2016</a:t>
            </a:r>
            <a:r>
              <a:rPr lang="zh-CN" altLang="en-US" sz="2000" dirty="0">
                <a:latin typeface="+mj-ea"/>
                <a:ea typeface="+mj-ea"/>
              </a:rPr>
              <a:t>年生产的主流笔记本电脑或个人台式机作参照，‘太湖之光’相当于</a:t>
            </a:r>
            <a:r>
              <a:rPr lang="en-US" altLang="zh-CN" sz="2000" dirty="0">
                <a:latin typeface="+mj-ea"/>
                <a:ea typeface="+mj-ea"/>
              </a:rPr>
              <a:t>200</a:t>
            </a:r>
            <a:r>
              <a:rPr lang="zh-CN" altLang="en-US" sz="2000" dirty="0">
                <a:latin typeface="+mj-ea"/>
                <a:ea typeface="+mj-ea"/>
              </a:rPr>
              <a:t>多万台普通电脑。</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525" y="404813"/>
            <a:ext cx="9217025" cy="708025"/>
          </a:xfrm>
          <a:prstGeom prst="rect">
            <a:avLst/>
          </a:prstGeom>
          <a:noFill/>
        </p:spPr>
        <p:txBody>
          <a:bodyPr>
            <a:spAutoFit/>
          </a:bodyPr>
          <a:lstStyle/>
          <a:p>
            <a:pPr>
              <a:defRPr/>
            </a:pPr>
            <a:r>
              <a:rPr lang="en-US" altLang="zh-CN" sz="4000" dirty="0">
                <a:solidFill>
                  <a:srgbClr val="C00000"/>
                </a:solidFill>
                <a:latin typeface="+mj-ea"/>
                <a:ea typeface="+mj-ea"/>
              </a:rPr>
              <a:t>2018</a:t>
            </a:r>
            <a:r>
              <a:rPr lang="zh-CN" altLang="en-US" sz="4000" dirty="0">
                <a:solidFill>
                  <a:srgbClr val="C00000"/>
                </a:solidFill>
                <a:latin typeface="+mj-ea"/>
                <a:ea typeface="+mj-ea"/>
              </a:rPr>
              <a:t>年世界最快的计算机 </a:t>
            </a:r>
            <a:r>
              <a:rPr lang="en-US" altLang="zh-CN" sz="4000" dirty="0">
                <a:solidFill>
                  <a:srgbClr val="C00000"/>
                </a:solidFill>
                <a:latin typeface="+mj-ea"/>
                <a:ea typeface="+mj-ea"/>
              </a:rPr>
              <a:t>--  SUMMIT</a:t>
            </a:r>
            <a:endParaRPr lang="zh-CN" altLang="en-US" sz="4000" dirty="0">
              <a:solidFill>
                <a:srgbClr val="C00000"/>
              </a:solidFill>
              <a:latin typeface="+mj-ea"/>
              <a:ea typeface="+mj-ea"/>
            </a:endParaRPr>
          </a:p>
        </p:txBody>
      </p:sp>
      <p:pic>
        <p:nvPicPr>
          <p:cNvPr id="11059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341438"/>
            <a:ext cx="39370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文本框 3"/>
          <p:cNvSpPr txBox="1">
            <a:spLocks noChangeArrowheads="1"/>
          </p:cNvSpPr>
          <p:nvPr/>
        </p:nvSpPr>
        <p:spPr bwMode="auto">
          <a:xfrm>
            <a:off x="4500563" y="1116013"/>
            <a:ext cx="46434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由</a:t>
            </a:r>
            <a:r>
              <a:rPr lang="en-US" altLang="zh-CN" sz="1800">
                <a:latin typeface="微软雅黑" panose="020B0503020204020204" pitchFamily="34" charset="-122"/>
                <a:ea typeface="微软雅黑" panose="020B0503020204020204" pitchFamily="34" charset="-122"/>
              </a:rPr>
              <a:t>4608</a:t>
            </a:r>
            <a:r>
              <a:rPr lang="zh-CN" altLang="en-US" sz="1800">
                <a:latin typeface="微软雅黑" panose="020B0503020204020204" pitchFamily="34" charset="-122"/>
                <a:ea typeface="微软雅黑" panose="020B0503020204020204" pitchFamily="34" charset="-122"/>
              </a:rPr>
              <a:t>台计算服务器组成，每个服务器包含两个</a:t>
            </a:r>
            <a:r>
              <a:rPr lang="en-US" altLang="zh-CN" sz="1800">
                <a:latin typeface="微软雅黑" panose="020B0503020204020204" pitchFamily="34" charset="-122"/>
                <a:ea typeface="微软雅黑" panose="020B0503020204020204" pitchFamily="34" charset="-122"/>
              </a:rPr>
              <a:t>22</a:t>
            </a:r>
            <a:r>
              <a:rPr lang="zh-CN" altLang="en-US" sz="1800">
                <a:latin typeface="微软雅黑" panose="020B0503020204020204" pitchFamily="34" charset="-122"/>
                <a:ea typeface="微软雅黑" panose="020B0503020204020204" pitchFamily="34" charset="-122"/>
              </a:rPr>
              <a:t>核</a:t>
            </a:r>
            <a:r>
              <a:rPr lang="en-US" altLang="zh-CN" sz="1800">
                <a:latin typeface="微软雅黑" panose="020B0503020204020204" pitchFamily="34" charset="-122"/>
                <a:ea typeface="微软雅黑" panose="020B0503020204020204" pitchFamily="34" charset="-122"/>
              </a:rPr>
              <a:t>Power9</a:t>
            </a:r>
            <a:r>
              <a:rPr lang="zh-CN" altLang="en-US" sz="1800">
                <a:latin typeface="微软雅黑" panose="020B0503020204020204" pitchFamily="34" charset="-122"/>
                <a:ea typeface="微软雅黑" panose="020B0503020204020204" pitchFamily="34" charset="-122"/>
              </a:rPr>
              <a:t>处理器（</a:t>
            </a:r>
            <a:r>
              <a:rPr lang="en-US" altLang="zh-CN" sz="1800">
                <a:latin typeface="微软雅黑" panose="020B0503020204020204" pitchFamily="34" charset="-122"/>
                <a:ea typeface="微软雅黑" panose="020B0503020204020204" pitchFamily="34" charset="-122"/>
              </a:rPr>
              <a:t>IBM</a:t>
            </a:r>
            <a:r>
              <a:rPr lang="zh-CN" altLang="en-US" sz="1800">
                <a:latin typeface="微软雅黑" panose="020B0503020204020204" pitchFamily="34" charset="-122"/>
                <a:ea typeface="微软雅黑" panose="020B0503020204020204" pitchFamily="34" charset="-122"/>
              </a:rPr>
              <a:t>生产）</a:t>
            </a:r>
            <a:r>
              <a:rPr lang="en-US" altLang="zh-CN" sz="1800">
                <a:latin typeface="微软雅黑" panose="020B0503020204020204" pitchFamily="34" charset="-122"/>
                <a:ea typeface="微软雅黑" panose="020B0503020204020204" pitchFamily="34" charset="-122"/>
              </a:rPr>
              <a:t>+ 6</a:t>
            </a:r>
            <a:r>
              <a:rPr lang="zh-CN" altLang="en-US" sz="1800">
                <a:latin typeface="微软雅黑" panose="020B0503020204020204" pitchFamily="34" charset="-122"/>
                <a:ea typeface="微软雅黑" panose="020B0503020204020204" pitchFamily="34" charset="-122"/>
              </a:rPr>
              <a:t>个</a:t>
            </a:r>
            <a:r>
              <a:rPr lang="en-US" altLang="zh-CN" sz="1800">
                <a:latin typeface="微软雅黑" panose="020B0503020204020204" pitchFamily="34" charset="-122"/>
                <a:ea typeface="微软雅黑" panose="020B0503020204020204" pitchFamily="34" charset="-122"/>
              </a:rPr>
              <a:t>Tesla V100</a:t>
            </a:r>
            <a:r>
              <a:rPr lang="zh-CN" altLang="en-US" sz="1800">
                <a:latin typeface="微软雅黑" panose="020B0503020204020204" pitchFamily="34" charset="-122"/>
                <a:ea typeface="微软雅黑" panose="020B0503020204020204" pitchFamily="34" charset="-122"/>
              </a:rPr>
              <a:t>图形处理单元加速器（</a:t>
            </a:r>
            <a:r>
              <a:rPr lang="en-US" altLang="zh-CN" sz="1800">
                <a:latin typeface="微软雅黑" panose="020B0503020204020204" pitchFamily="34" charset="-122"/>
                <a:ea typeface="微软雅黑" panose="020B0503020204020204" pitchFamily="34" charset="-122"/>
              </a:rPr>
              <a:t>NVIDIA</a:t>
            </a:r>
            <a:r>
              <a:rPr lang="zh-CN" altLang="en-US" sz="1800">
                <a:latin typeface="微软雅黑" panose="020B0503020204020204" pitchFamily="34" charset="-122"/>
                <a:ea typeface="微软雅黑" panose="020B0503020204020204" pitchFamily="34" charset="-122"/>
              </a:rPr>
              <a:t>生产）。</a:t>
            </a:r>
            <a:endParaRPr lang="en-US" altLang="zh-CN" sz="1800">
              <a:latin typeface="微软雅黑" panose="020B0503020204020204" pitchFamily="34" charset="-122"/>
              <a:ea typeface="微软雅黑" panose="020B0503020204020204" pitchFamily="34" charset="-122"/>
            </a:endParaRPr>
          </a:p>
          <a:p>
            <a:pPr>
              <a:spcBef>
                <a:spcPct val="0"/>
              </a:spcBef>
              <a:buFontTx/>
              <a:buNone/>
            </a:pPr>
            <a:r>
              <a:rPr lang="en-US" altLang="zh-CN" sz="1800" b="1">
                <a:solidFill>
                  <a:schemeClr val="tx2"/>
                </a:solidFill>
                <a:latin typeface="微软雅黑" panose="020B0503020204020204" pitchFamily="34" charset="-122"/>
                <a:ea typeface="微软雅黑" panose="020B0503020204020204" pitchFamily="34" charset="-122"/>
              </a:rPr>
              <a:t>PB</a:t>
            </a:r>
            <a:r>
              <a:rPr lang="zh-CN" altLang="en-US" sz="1800" b="1">
                <a:solidFill>
                  <a:schemeClr val="tx2"/>
                </a:solidFill>
                <a:latin typeface="微软雅黑" panose="020B0503020204020204" pitchFamily="34" charset="-122"/>
                <a:ea typeface="微软雅黑" panose="020B0503020204020204" pitchFamily="34" charset="-122"/>
              </a:rPr>
              <a:t>级的异构存储系统</a:t>
            </a:r>
            <a:r>
              <a:rPr lang="en-US" altLang="zh-CN" sz="1800" b="1">
                <a:solidFill>
                  <a:schemeClr val="tx2"/>
                </a:solidFill>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含</a:t>
            </a:r>
            <a:r>
              <a:rPr lang="en-US" altLang="zh-CN" sz="1800">
                <a:solidFill>
                  <a:srgbClr val="D60093"/>
                </a:solidFill>
                <a:latin typeface="微软雅黑" panose="020B0503020204020204" pitchFamily="34" charset="-122"/>
                <a:ea typeface="微软雅黑" panose="020B0503020204020204" pitchFamily="34" charset="-122"/>
              </a:rPr>
              <a:t>10PB</a:t>
            </a:r>
            <a:r>
              <a:rPr lang="zh-CN" altLang="en-US" sz="1800">
                <a:solidFill>
                  <a:srgbClr val="D60093"/>
                </a:solidFill>
                <a:latin typeface="微软雅黑" panose="020B0503020204020204" pitchFamily="34" charset="-122"/>
                <a:ea typeface="微软雅黑" panose="020B0503020204020204" pitchFamily="34" charset="-122"/>
              </a:rPr>
              <a:t>的存储器</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快速、高带宽，实现有效的数据传输。</a:t>
            </a:r>
          </a:p>
          <a:p>
            <a:pPr>
              <a:spcBef>
                <a:spcPct val="0"/>
              </a:spcBef>
              <a:buFontTx/>
              <a:buNone/>
            </a:pPr>
            <a:r>
              <a:rPr lang="zh-CN" altLang="en-US" sz="1800">
                <a:solidFill>
                  <a:srgbClr val="D60093"/>
                </a:solidFill>
                <a:latin typeface="微软雅黑" panose="020B0503020204020204" pitchFamily="34" charset="-122"/>
                <a:ea typeface="微软雅黑" panose="020B0503020204020204" pitchFamily="34" charset="-122"/>
              </a:rPr>
              <a:t>运算速度：</a:t>
            </a:r>
            <a:r>
              <a:rPr lang="en-US" altLang="zh-CN" sz="1800">
                <a:solidFill>
                  <a:srgbClr val="D60093"/>
                </a:solidFill>
                <a:latin typeface="微软雅黑" panose="020B0503020204020204" pitchFamily="34" charset="-122"/>
                <a:ea typeface="微软雅黑" panose="020B0503020204020204" pitchFamily="34" charset="-122"/>
              </a:rPr>
              <a:t>20</a:t>
            </a:r>
            <a:r>
              <a:rPr lang="zh-CN" altLang="en-US" sz="1800">
                <a:solidFill>
                  <a:srgbClr val="D60093"/>
                </a:solidFill>
                <a:latin typeface="微软雅黑" panose="020B0503020204020204" pitchFamily="34" charset="-122"/>
                <a:ea typeface="微软雅黑" panose="020B0503020204020204" pitchFamily="34" charset="-122"/>
              </a:rPr>
              <a:t>亿亿次</a:t>
            </a:r>
            <a:r>
              <a:rPr lang="en-US" altLang="zh-CN" sz="1800">
                <a:solidFill>
                  <a:srgbClr val="D60093"/>
                </a:solidFill>
                <a:latin typeface="微软雅黑" panose="020B0503020204020204" pitchFamily="34" charset="-122"/>
                <a:ea typeface="微软雅黑" panose="020B0503020204020204" pitchFamily="34" charset="-122"/>
              </a:rPr>
              <a:t>(200PFlops</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 </a:t>
            </a:r>
            <a:r>
              <a:rPr lang="en-US" altLang="zh-CN" sz="1800">
                <a:latin typeface="微软雅黑" panose="020B0503020204020204" pitchFamily="34" charset="-122"/>
                <a:ea typeface="微软雅黑" panose="020B0503020204020204" pitchFamily="34" charset="-122"/>
              </a:rPr>
              <a:t>Summit</a:t>
            </a:r>
            <a:r>
              <a:rPr lang="zh-CN" altLang="en-US" sz="1800">
                <a:latin typeface="微软雅黑" panose="020B0503020204020204" pitchFamily="34" charset="-122"/>
                <a:ea typeface="微软雅黑" panose="020B0503020204020204" pitchFamily="34" charset="-122"/>
              </a:rPr>
              <a:t>是</a:t>
            </a:r>
            <a:r>
              <a:rPr lang="en-US" altLang="zh-CN" sz="1800">
                <a:latin typeface="微软雅黑" panose="020B0503020204020204" pitchFamily="34" charset="-122"/>
                <a:ea typeface="微软雅黑" panose="020B0503020204020204" pitchFamily="34" charset="-122"/>
              </a:rPr>
              <a:t>Titan</a:t>
            </a:r>
            <a:r>
              <a:rPr lang="zh-CN" altLang="en-US" sz="1800">
                <a:latin typeface="微软雅黑" panose="020B0503020204020204" pitchFamily="34" charset="-122"/>
                <a:ea typeface="微软雅黑" panose="020B0503020204020204" pitchFamily="34" charset="-122"/>
              </a:rPr>
              <a:t>的</a:t>
            </a:r>
            <a:r>
              <a:rPr lang="en-US" altLang="zh-CN" sz="1800">
                <a:latin typeface="微软雅黑" panose="020B0503020204020204" pitchFamily="34" charset="-122"/>
                <a:ea typeface="微软雅黑" panose="020B0503020204020204" pitchFamily="34" charset="-122"/>
              </a:rPr>
              <a:t>8</a:t>
            </a:r>
            <a:r>
              <a:rPr lang="zh-CN" altLang="en-US" sz="1800">
                <a:latin typeface="微软雅黑" panose="020B0503020204020204" pitchFamily="34" charset="-122"/>
                <a:ea typeface="微软雅黑" panose="020B0503020204020204" pitchFamily="34" charset="-122"/>
              </a:rPr>
              <a:t>倍，相当于普通笔记本电脑运算速度的</a:t>
            </a:r>
            <a:r>
              <a:rPr lang="en-US" altLang="zh-CN" sz="1800">
                <a:latin typeface="微软雅黑" panose="020B0503020204020204" pitchFamily="34" charset="-122"/>
                <a:ea typeface="微软雅黑" panose="020B0503020204020204" pitchFamily="34" charset="-122"/>
              </a:rPr>
              <a:t>100</a:t>
            </a:r>
            <a:r>
              <a:rPr lang="zh-CN" altLang="en-US" sz="1800">
                <a:latin typeface="微软雅黑" panose="020B0503020204020204" pitchFamily="34" charset="-122"/>
                <a:ea typeface="微软雅黑" panose="020B0503020204020204" pitchFamily="34" charset="-122"/>
              </a:rPr>
              <a:t>万倍，比 “神威⋅太湖之光”峰值性能（每秒</a:t>
            </a:r>
            <a:r>
              <a:rPr lang="en-US" altLang="zh-CN" sz="1800">
                <a:latin typeface="微软雅黑" panose="020B0503020204020204" pitchFamily="34" charset="-122"/>
                <a:ea typeface="微软雅黑" panose="020B0503020204020204" pitchFamily="34" charset="-122"/>
              </a:rPr>
              <a:t>12.5</a:t>
            </a:r>
            <a:r>
              <a:rPr lang="zh-CN" altLang="en-US" sz="1800">
                <a:latin typeface="微软雅黑" panose="020B0503020204020204" pitchFamily="34" charset="-122"/>
                <a:ea typeface="微软雅黑" panose="020B0503020204020204" pitchFamily="34" charset="-122"/>
              </a:rPr>
              <a:t>亿亿次）快约</a:t>
            </a:r>
            <a:r>
              <a:rPr lang="en-US" altLang="zh-CN" sz="1800">
                <a:latin typeface="微软雅黑" panose="020B0503020204020204" pitchFamily="34" charset="-122"/>
                <a:ea typeface="微软雅黑" panose="020B0503020204020204" pitchFamily="34" charset="-122"/>
              </a:rPr>
              <a:t>60%</a:t>
            </a:r>
            <a:r>
              <a:rPr lang="zh-CN" altLang="en-US" sz="1800">
                <a:latin typeface="微软雅黑" panose="020B0503020204020204" pitchFamily="34" charset="-122"/>
                <a:ea typeface="微软雅黑" panose="020B0503020204020204" pitchFamily="34" charset="-122"/>
              </a:rPr>
              <a:t>。</a:t>
            </a:r>
          </a:p>
          <a:p>
            <a:pPr>
              <a:spcBef>
                <a:spcPct val="0"/>
              </a:spcBef>
              <a:buFontTx/>
              <a:buNone/>
            </a:pPr>
            <a:r>
              <a:rPr lang="zh-CN" altLang="en-US" sz="1800">
                <a:solidFill>
                  <a:srgbClr val="D60093"/>
                </a:solidFill>
                <a:latin typeface="微软雅黑" panose="020B0503020204020204" pitchFamily="34" charset="-122"/>
                <a:ea typeface="微软雅黑" panose="020B0503020204020204" pitchFamily="34" charset="-122"/>
              </a:rPr>
              <a:t>为提高</a:t>
            </a:r>
            <a:r>
              <a:rPr lang="en-US" altLang="zh-CN" sz="1800">
                <a:solidFill>
                  <a:srgbClr val="D60093"/>
                </a:solidFill>
                <a:latin typeface="微软雅黑" panose="020B0503020204020204" pitchFamily="34" charset="-122"/>
                <a:ea typeface="微软雅黑" panose="020B0503020204020204" pitchFamily="34" charset="-122"/>
              </a:rPr>
              <a:t>I/O</a:t>
            </a:r>
            <a:r>
              <a:rPr lang="zh-CN" altLang="en-US" sz="1800">
                <a:solidFill>
                  <a:srgbClr val="D60093"/>
                </a:solidFill>
                <a:latin typeface="微软雅黑" panose="020B0503020204020204" pitchFamily="34" charset="-122"/>
                <a:ea typeface="微软雅黑" panose="020B0503020204020204" pitchFamily="34" charset="-122"/>
              </a:rPr>
              <a:t>吞吐量</a:t>
            </a:r>
            <a:r>
              <a:rPr lang="zh-CN" altLang="en-US" sz="1800">
                <a:latin typeface="微软雅黑" panose="020B0503020204020204" pitchFamily="34" charset="-122"/>
                <a:ea typeface="微软雅黑" panose="020B0503020204020204" pitchFamily="34" charset="-122"/>
              </a:rPr>
              <a:t>，使用</a:t>
            </a:r>
            <a:r>
              <a:rPr lang="en-US" altLang="zh-CN" sz="1800">
                <a:latin typeface="微软雅黑" panose="020B0503020204020204" pitchFamily="34" charset="-122"/>
                <a:ea typeface="微软雅黑" panose="020B0503020204020204" pitchFamily="34" charset="-122"/>
              </a:rPr>
              <a:t>Mellanox</a:t>
            </a:r>
            <a:r>
              <a:rPr lang="zh-CN" altLang="en-US" sz="1800">
                <a:latin typeface="微软雅黑" panose="020B0503020204020204" pitchFamily="34" charset="-122"/>
                <a:ea typeface="微软雅黑" panose="020B0503020204020204" pitchFamily="34" charset="-122"/>
              </a:rPr>
              <a:t>公司的双轨</a:t>
            </a:r>
            <a:r>
              <a:rPr lang="en-US" altLang="zh-CN" sz="1800">
                <a:latin typeface="微软雅黑" panose="020B0503020204020204" pitchFamily="34" charset="-122"/>
                <a:ea typeface="微软雅黑" panose="020B0503020204020204" pitchFamily="34" charset="-122"/>
              </a:rPr>
              <a:t>InfiniBand EDR</a:t>
            </a:r>
            <a:r>
              <a:rPr lang="zh-CN" altLang="en-US" sz="1800">
                <a:latin typeface="微软雅黑" panose="020B0503020204020204" pitchFamily="34" charset="-122"/>
                <a:ea typeface="微软雅黑" panose="020B0503020204020204" pitchFamily="34" charset="-122"/>
              </a:rPr>
              <a:t>连接以无阻塞胖树架构互联。</a:t>
            </a:r>
          </a:p>
        </p:txBody>
      </p:sp>
      <p:pic>
        <p:nvPicPr>
          <p:cNvPr id="110597" name="Picture 9" descr="DCP_158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536575" y="4545013"/>
            <a:ext cx="2870200" cy="1912937"/>
          </a:xfrm>
          <a:prstGeom prst="rect">
            <a:avLst/>
          </a:prstGeom>
          <a:noFill/>
          <a:ln>
            <a:noFill/>
          </a:ln>
          <a:effectLst>
            <a:outerShdw dist="107763" dir="135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10" descr="DCP_1585"/>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5076825" y="4554538"/>
            <a:ext cx="3063875" cy="2043112"/>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noChangeArrowheads="1"/>
          </p:cNvSpPr>
          <p:nvPr>
            <p:ph type="title"/>
          </p:nvPr>
        </p:nvSpPr>
        <p:spPr>
          <a:xfrm>
            <a:off x="457200" y="268288"/>
            <a:ext cx="8229600" cy="1143000"/>
          </a:xfrm>
        </p:spPr>
        <p:txBody>
          <a:bodyPr/>
          <a:lstStyle/>
          <a:p>
            <a:r>
              <a:rPr lang="zh-CN" altLang="en-US" sz="3600" b="1" smtClean="0">
                <a:solidFill>
                  <a:srgbClr val="C00000"/>
                </a:solidFill>
              </a:rPr>
              <a:t>当前的主流应用模式：云、管、端</a:t>
            </a:r>
          </a:p>
        </p:txBody>
      </p:sp>
      <p:sp>
        <p:nvSpPr>
          <p:cNvPr id="15363" name="内容占位符 2"/>
          <p:cNvSpPr>
            <a:spLocks noGrp="1" noChangeArrowheads="1"/>
          </p:cNvSpPr>
          <p:nvPr>
            <p:ph idx="1"/>
          </p:nvPr>
        </p:nvSpPr>
        <p:spPr>
          <a:xfrm>
            <a:off x="3851275" y="1268413"/>
            <a:ext cx="4938713" cy="2838450"/>
          </a:xfrm>
        </p:spPr>
        <p:txBody>
          <a:bodyPr/>
          <a:lstStyle/>
          <a:p>
            <a:pPr>
              <a:buFont typeface="Wingdings" panose="05000000000000000000" pitchFamily="2" charset="2"/>
              <a:buChar char="ü"/>
              <a:defRPr/>
            </a:pPr>
            <a:r>
              <a:rPr lang="zh-CN" altLang="en-US" sz="2400" b="1" dirty="0" smtClean="0">
                <a:solidFill>
                  <a:srgbClr val="0070C0"/>
                </a:solidFill>
                <a:latin typeface="黑体" panose="02010609060101010101" pitchFamily="49" charset="-122"/>
                <a:ea typeface="黑体" panose="02010609060101010101" pitchFamily="49" charset="-122"/>
              </a:rPr>
              <a:t>云</a:t>
            </a:r>
            <a:r>
              <a:rPr lang="en-US" altLang="zh-CN" sz="2400" dirty="0" smtClean="0">
                <a:solidFill>
                  <a:srgbClr val="0070C0"/>
                </a:solidFill>
              </a:rPr>
              <a:t>: </a:t>
            </a:r>
            <a:r>
              <a:rPr lang="zh-CN" altLang="en-US" sz="2400" dirty="0" smtClean="0">
                <a:latin typeface="楷体" panose="02010609060101010101" pitchFamily="49" charset="-122"/>
                <a:ea typeface="楷体" panose="02010609060101010101" pitchFamily="49" charset="-122"/>
              </a:rPr>
              <a:t>大型的数据中心，企业私有云（仓储式计算机）</a:t>
            </a:r>
          </a:p>
          <a:p>
            <a:pPr>
              <a:buFont typeface="Wingdings" panose="05000000000000000000" pitchFamily="2" charset="2"/>
              <a:buChar char="ü"/>
              <a:defRPr/>
            </a:pPr>
            <a:r>
              <a:rPr lang="zh-CN" altLang="en-US" sz="2400" dirty="0" smtClean="0">
                <a:solidFill>
                  <a:srgbClr val="0070C0"/>
                </a:solidFill>
                <a:latin typeface="黑体" panose="02010609060101010101" pitchFamily="49" charset="-122"/>
                <a:ea typeface="黑体" panose="02010609060101010101" pitchFamily="49" charset="-122"/>
              </a:rPr>
              <a:t>管</a:t>
            </a:r>
            <a:r>
              <a:rPr lang="zh-CN" altLang="en-US" sz="2400" dirty="0" smtClean="0">
                <a:solidFill>
                  <a:srgbClr val="0070C0"/>
                </a:solidFill>
              </a:rPr>
              <a:t>：</a:t>
            </a:r>
            <a:r>
              <a:rPr lang="zh-CN" altLang="en-US" sz="2400" dirty="0" smtClean="0">
                <a:latin typeface="楷体" panose="02010609060101010101" pitchFamily="49" charset="-122"/>
                <a:ea typeface="楷体" panose="02010609060101010101" pitchFamily="49" charset="-122"/>
              </a:rPr>
              <a:t>网络。主干光纤网，接入网，局域网，无线网（在网络中路由器、交换也大量用到处理器）</a:t>
            </a:r>
          </a:p>
          <a:p>
            <a:pPr>
              <a:buFont typeface="Wingdings" panose="05000000000000000000" pitchFamily="2" charset="2"/>
              <a:buChar char="ü"/>
              <a:defRPr/>
            </a:pPr>
            <a:r>
              <a:rPr lang="zh-CN" altLang="en-US" sz="2400" b="1" dirty="0" smtClean="0">
                <a:solidFill>
                  <a:srgbClr val="0070C0"/>
                </a:solidFill>
                <a:latin typeface="黑体" panose="02010609060101010101" pitchFamily="49" charset="-122"/>
                <a:ea typeface="黑体" panose="02010609060101010101" pitchFamily="49" charset="-122"/>
              </a:rPr>
              <a:t>端</a:t>
            </a:r>
            <a:r>
              <a:rPr lang="zh-CN" altLang="en-US" sz="2400" dirty="0" smtClean="0">
                <a:solidFill>
                  <a:srgbClr val="0070C0"/>
                </a:solidFill>
              </a:rPr>
              <a:t>：</a:t>
            </a:r>
            <a:r>
              <a:rPr lang="zh-CN" altLang="en-US" sz="2400" dirty="0" smtClean="0">
                <a:latin typeface="楷体" panose="02010609060101010101" pitchFamily="49" charset="-122"/>
                <a:ea typeface="楷体" panose="02010609060101010101" pitchFamily="49" charset="-122"/>
              </a:rPr>
              <a:t>手机、平板、桌面、可穿戴装置、传感器</a:t>
            </a:r>
          </a:p>
          <a:p>
            <a:pPr marL="0" indent="0">
              <a:buFontTx/>
              <a:buNone/>
              <a:defRPr/>
            </a:pPr>
            <a:r>
              <a:rPr lang="zh-CN" altLang="en-US" sz="2400" b="1" dirty="0" smtClean="0">
                <a:solidFill>
                  <a:srgbClr val="C00000"/>
                </a:solidFill>
              </a:rPr>
              <a:t>其他模式</a:t>
            </a:r>
          </a:p>
        </p:txBody>
      </p:sp>
      <p:pic>
        <p:nvPicPr>
          <p:cNvPr id="1116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797050"/>
            <a:ext cx="3717925" cy="353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文本框 1"/>
          <p:cNvSpPr txBox="1">
            <a:spLocks noChangeArrowheads="1"/>
          </p:cNvSpPr>
          <p:nvPr/>
        </p:nvSpPr>
        <p:spPr bwMode="auto">
          <a:xfrm>
            <a:off x="3968750" y="4418013"/>
            <a:ext cx="50323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1800" dirty="0">
                <a:solidFill>
                  <a:srgbClr val="0070C0"/>
                </a:solidFill>
                <a:latin typeface="+mj-ea"/>
                <a:ea typeface="+mj-ea"/>
              </a:rPr>
              <a:t>超算中心：</a:t>
            </a:r>
            <a:r>
              <a:rPr lang="zh-CN" altLang="en-US" sz="1800" dirty="0">
                <a:latin typeface="+mj-ea"/>
                <a:ea typeface="+mj-ea"/>
              </a:rPr>
              <a:t>超级计算机（紧耦合集群）</a:t>
            </a:r>
            <a:endParaRPr lang="en-US" altLang="zh-CN" sz="1800" dirty="0">
              <a:latin typeface="+mj-ea"/>
              <a:ea typeface="+mj-ea"/>
            </a:endParaRPr>
          </a:p>
          <a:p>
            <a:pPr>
              <a:lnSpc>
                <a:spcPct val="150000"/>
              </a:lnSpc>
              <a:spcBef>
                <a:spcPct val="0"/>
              </a:spcBef>
              <a:buFontTx/>
              <a:buNone/>
              <a:defRPr/>
            </a:pPr>
            <a:r>
              <a:rPr lang="zh-CN" altLang="en-US" sz="1800" dirty="0">
                <a:solidFill>
                  <a:srgbClr val="0070C0"/>
                </a:solidFill>
                <a:latin typeface="+mj-ea"/>
                <a:ea typeface="+mj-ea"/>
              </a:rPr>
              <a:t>边缘计算：</a:t>
            </a:r>
            <a:r>
              <a:rPr lang="zh-CN" altLang="en-US" sz="1800" dirty="0">
                <a:latin typeface="+mj-ea"/>
                <a:ea typeface="+mj-ea"/>
              </a:rPr>
              <a:t>利用终端的计算能力，去中心化结构</a:t>
            </a:r>
            <a:endParaRPr lang="en-US" altLang="zh-CN" sz="1800" dirty="0">
              <a:latin typeface="+mj-ea"/>
              <a:ea typeface="+mj-ea"/>
            </a:endParaRPr>
          </a:p>
          <a:p>
            <a:pPr>
              <a:lnSpc>
                <a:spcPct val="150000"/>
              </a:lnSpc>
              <a:spcBef>
                <a:spcPct val="0"/>
              </a:spcBef>
              <a:buFontTx/>
              <a:buNone/>
              <a:defRPr/>
            </a:pPr>
            <a:r>
              <a:rPr lang="zh-CN" altLang="en-US" sz="1800" dirty="0">
                <a:latin typeface="+mj-ea"/>
                <a:ea typeface="+mj-ea"/>
              </a:rPr>
              <a:t>网络就是计算机</a:t>
            </a:r>
            <a:endParaRPr lang="en-US" altLang="zh-CN" sz="1800" dirty="0">
              <a:latin typeface="+mj-ea"/>
              <a:ea typeface="+mj-ea"/>
            </a:endParaRPr>
          </a:p>
          <a:p>
            <a:pPr>
              <a:lnSpc>
                <a:spcPct val="150000"/>
              </a:lnSpc>
              <a:spcBef>
                <a:spcPct val="0"/>
              </a:spcBef>
              <a:buFontTx/>
              <a:buNone/>
              <a:defRPr/>
            </a:pPr>
            <a:r>
              <a:rPr lang="en-US" altLang="zh-CN" sz="1800" dirty="0">
                <a:latin typeface="+mj-ea"/>
                <a:ea typeface="+mj-ea"/>
              </a:rPr>
              <a:t>The Network is the Computer!</a:t>
            </a:r>
            <a:endParaRPr lang="zh-CN" altLang="en-US" sz="1800" dirty="0">
              <a:latin typeface="+mj-ea"/>
              <a:ea typeface="+mj-ea"/>
            </a:endParaRPr>
          </a:p>
        </p:txBody>
      </p:sp>
      <p:sp>
        <p:nvSpPr>
          <p:cNvPr id="11162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D8F4E60-8B79-42F9-AA44-A4CCC319E30B}" type="datetime1">
              <a:rPr lang="zh-CN" altLang="en-US" sz="1200" smtClean="0"/>
              <a:pPr>
                <a:spcBef>
                  <a:spcPct val="0"/>
                </a:spcBef>
                <a:buFontTx/>
                <a:buNone/>
              </a:pPr>
              <a:t>2021/9/4</a:t>
            </a:fld>
            <a:endParaRPr lang="en-US" altLang="zh-CN" sz="1200" smtClean="0"/>
          </a:p>
        </p:txBody>
      </p:sp>
      <p:sp>
        <p:nvSpPr>
          <p:cNvPr id="111623"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16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839DE80-E5AC-445E-B274-4D1B911235AB}" type="slidenum">
              <a:rPr lang="en-US" altLang="zh-CN" sz="1200" smtClean="0"/>
              <a:pPr>
                <a:spcBef>
                  <a:spcPct val="0"/>
                </a:spcBef>
                <a:buFontTx/>
                <a:buNone/>
              </a:pPr>
              <a:t>63</a:t>
            </a:fld>
            <a:endParaRPr lang="en-US" altLang="zh-CN" sz="12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3"/>
          <p:cNvSpPr>
            <a:spLocks noGrp="1" noChangeArrowheads="1"/>
          </p:cNvSpPr>
          <p:nvPr>
            <p:ph type="title"/>
          </p:nvPr>
        </p:nvSpPr>
        <p:spPr>
          <a:xfrm>
            <a:off x="230188" y="188913"/>
            <a:ext cx="8828087" cy="1143000"/>
          </a:xfrm>
        </p:spPr>
        <p:txBody>
          <a:bodyPr/>
          <a:lstStyle/>
          <a:p>
            <a:pPr>
              <a:defRPr/>
            </a:pPr>
            <a:r>
              <a:rPr lang="en-US" altLang="zh-CN" sz="3200" b="1" dirty="0" smtClean="0">
                <a:solidFill>
                  <a:srgbClr val="C00000"/>
                </a:solidFill>
                <a:latin typeface="+mj-ea"/>
              </a:rPr>
              <a:t>2018</a:t>
            </a:r>
            <a:r>
              <a:rPr lang="zh-CN" altLang="en-US" sz="3200" b="1" dirty="0" smtClean="0">
                <a:solidFill>
                  <a:srgbClr val="C00000"/>
                </a:solidFill>
                <a:latin typeface="+mj-ea"/>
              </a:rPr>
              <a:t>天猫</a:t>
            </a:r>
            <a:r>
              <a:rPr lang="en-US" altLang="zh-CN" sz="3200" b="1" dirty="0" smtClean="0">
                <a:solidFill>
                  <a:srgbClr val="C00000"/>
                </a:solidFill>
                <a:latin typeface="+mj-ea"/>
              </a:rPr>
              <a:t>11.11</a:t>
            </a:r>
            <a:r>
              <a:rPr lang="zh-CN" altLang="en-US" sz="3200" b="1" dirty="0" smtClean="0">
                <a:solidFill>
                  <a:srgbClr val="C00000"/>
                </a:solidFill>
                <a:latin typeface="+mj-ea"/>
              </a:rPr>
              <a:t>的云计算历史上最高的云访问率</a:t>
            </a:r>
          </a:p>
        </p:txBody>
      </p:sp>
      <p:sp>
        <p:nvSpPr>
          <p:cNvPr id="30723" name="内容占位符 4"/>
          <p:cNvSpPr>
            <a:spLocks noGrp="1" noChangeArrowheads="1"/>
          </p:cNvSpPr>
          <p:nvPr>
            <p:ph idx="1"/>
          </p:nvPr>
        </p:nvSpPr>
        <p:spPr>
          <a:xfrm>
            <a:off x="296863" y="1296988"/>
            <a:ext cx="4248150" cy="4525962"/>
          </a:xfrm>
        </p:spPr>
        <p:txBody>
          <a:bodyPr/>
          <a:lstStyle/>
          <a:p>
            <a:pPr>
              <a:lnSpc>
                <a:spcPct val="150000"/>
              </a:lnSpc>
              <a:buFont typeface="Wingdings" panose="05000000000000000000" pitchFamily="2" charset="2"/>
              <a:buChar char="ü"/>
              <a:defRPr/>
            </a:pPr>
            <a:r>
              <a:rPr lang="en-US" altLang="zh-CN" sz="2000" dirty="0" smtClean="0">
                <a:latin typeface="+mj-ea"/>
                <a:ea typeface="+mj-ea"/>
              </a:rPr>
              <a:t>2135</a:t>
            </a:r>
            <a:r>
              <a:rPr lang="zh-CN" altLang="en-US" sz="2000" dirty="0" smtClean="0">
                <a:latin typeface="+mj-ea"/>
                <a:ea typeface="+mj-ea"/>
              </a:rPr>
              <a:t>亿</a:t>
            </a:r>
            <a:r>
              <a:rPr lang="en-US" altLang="zh-CN" sz="2000" dirty="0" smtClean="0">
                <a:latin typeface="+mj-ea"/>
                <a:ea typeface="+mj-ea"/>
              </a:rPr>
              <a:t>/</a:t>
            </a:r>
            <a:r>
              <a:rPr lang="zh-CN" altLang="en-US" sz="2000" dirty="0" smtClean="0">
                <a:latin typeface="+mj-ea"/>
                <a:ea typeface="+mj-ea"/>
              </a:rPr>
              <a:t>天交易额｛全国最大的百货商场北京王府井一年</a:t>
            </a:r>
            <a:r>
              <a:rPr lang="en-US" altLang="zh-CN" sz="2000" dirty="0" smtClean="0">
                <a:latin typeface="+mj-ea"/>
                <a:ea typeface="+mj-ea"/>
              </a:rPr>
              <a:t>139</a:t>
            </a:r>
            <a:r>
              <a:rPr lang="zh-CN" altLang="en-US" sz="2000" dirty="0" smtClean="0">
                <a:latin typeface="+mj-ea"/>
                <a:ea typeface="+mj-ea"/>
              </a:rPr>
              <a:t>亿，平均一天</a:t>
            </a:r>
            <a:r>
              <a:rPr lang="en-US" altLang="zh-CN" sz="2000" dirty="0" smtClean="0">
                <a:latin typeface="+mj-ea"/>
                <a:ea typeface="+mj-ea"/>
              </a:rPr>
              <a:t>0.38</a:t>
            </a:r>
            <a:r>
              <a:rPr lang="zh-CN" altLang="en-US" sz="2000" dirty="0" smtClean="0">
                <a:latin typeface="+mj-ea"/>
                <a:ea typeface="+mj-ea"/>
              </a:rPr>
              <a:t>亿｝</a:t>
            </a:r>
          </a:p>
          <a:p>
            <a:pPr>
              <a:lnSpc>
                <a:spcPct val="150000"/>
              </a:lnSpc>
              <a:buFont typeface="Wingdings" panose="05000000000000000000" pitchFamily="2" charset="2"/>
              <a:buChar char="ü"/>
              <a:defRPr/>
            </a:pPr>
            <a:r>
              <a:rPr lang="zh-CN" altLang="en-US" sz="2000" dirty="0" smtClean="0">
                <a:latin typeface="+mj-ea"/>
                <a:ea typeface="+mj-ea"/>
              </a:rPr>
              <a:t>在这一天，一个天猫相当于</a:t>
            </a:r>
            <a:r>
              <a:rPr lang="en-US" altLang="zh-CN" sz="2000" dirty="0" smtClean="0">
                <a:latin typeface="+mj-ea"/>
                <a:ea typeface="+mj-ea"/>
              </a:rPr>
              <a:t>5600</a:t>
            </a:r>
            <a:r>
              <a:rPr lang="zh-CN" altLang="en-US" sz="2000" dirty="0" smtClean="0">
                <a:latin typeface="+mj-ea"/>
                <a:ea typeface="+mj-ea"/>
              </a:rPr>
              <a:t>个王府井百货商场</a:t>
            </a:r>
          </a:p>
          <a:p>
            <a:pPr>
              <a:lnSpc>
                <a:spcPct val="150000"/>
              </a:lnSpc>
              <a:buFont typeface="Wingdings" panose="05000000000000000000" pitchFamily="2" charset="2"/>
              <a:buChar char="ü"/>
              <a:defRPr/>
            </a:pPr>
            <a:r>
              <a:rPr lang="zh-CN" altLang="en-US" sz="2000" dirty="0" smtClean="0">
                <a:latin typeface="+mj-ea"/>
                <a:ea typeface="+mj-ea"/>
              </a:rPr>
              <a:t>交易创建峰值</a:t>
            </a:r>
            <a:r>
              <a:rPr lang="en-US" altLang="zh-CN" sz="2000" dirty="0" smtClean="0">
                <a:latin typeface="+mj-ea"/>
                <a:ea typeface="+mj-ea"/>
              </a:rPr>
              <a:t>: 40.5</a:t>
            </a:r>
            <a:r>
              <a:rPr lang="zh-CN" altLang="en-US" sz="2000" dirty="0" smtClean="0">
                <a:latin typeface="+mj-ea"/>
                <a:ea typeface="+mj-ea"/>
              </a:rPr>
              <a:t>万笔</a:t>
            </a:r>
            <a:r>
              <a:rPr lang="en-US" altLang="zh-CN" sz="2000" dirty="0" smtClean="0">
                <a:latin typeface="+mj-ea"/>
                <a:ea typeface="+mj-ea"/>
              </a:rPr>
              <a:t>/</a:t>
            </a:r>
            <a:r>
              <a:rPr lang="zh-CN" altLang="en-US" sz="2000" dirty="0" smtClean="0">
                <a:latin typeface="+mj-ea"/>
                <a:ea typeface="+mj-ea"/>
              </a:rPr>
              <a:t>秒</a:t>
            </a:r>
          </a:p>
          <a:p>
            <a:pPr>
              <a:lnSpc>
                <a:spcPct val="150000"/>
              </a:lnSpc>
              <a:buFont typeface="Wingdings" panose="05000000000000000000" pitchFamily="2" charset="2"/>
              <a:buChar char="ü"/>
              <a:defRPr/>
            </a:pPr>
            <a:r>
              <a:rPr lang="zh-CN" altLang="en-US" sz="2000" dirty="0" smtClean="0">
                <a:latin typeface="+mj-ea"/>
                <a:ea typeface="+mj-ea"/>
              </a:rPr>
              <a:t>支付成功峰值：</a:t>
            </a:r>
            <a:r>
              <a:rPr lang="en-US" altLang="zh-CN" sz="2000" dirty="0" smtClean="0">
                <a:latin typeface="+mj-ea"/>
                <a:ea typeface="+mj-ea"/>
              </a:rPr>
              <a:t>32.6</a:t>
            </a:r>
            <a:r>
              <a:rPr lang="zh-CN" altLang="en-US" sz="2000" dirty="0" smtClean="0">
                <a:latin typeface="+mj-ea"/>
                <a:ea typeface="+mj-ea"/>
              </a:rPr>
              <a:t>万笔</a:t>
            </a:r>
            <a:r>
              <a:rPr lang="en-US" altLang="zh-CN" sz="2000" dirty="0" smtClean="0">
                <a:latin typeface="+mj-ea"/>
                <a:ea typeface="+mj-ea"/>
              </a:rPr>
              <a:t>/</a:t>
            </a:r>
            <a:r>
              <a:rPr lang="zh-CN" altLang="en-US" sz="2000" dirty="0" smtClean="0">
                <a:latin typeface="+mj-ea"/>
                <a:ea typeface="+mj-ea"/>
              </a:rPr>
              <a:t>秒</a:t>
            </a:r>
          </a:p>
          <a:p>
            <a:pPr>
              <a:lnSpc>
                <a:spcPct val="150000"/>
              </a:lnSpc>
              <a:buFont typeface="Wingdings" panose="05000000000000000000" pitchFamily="2" charset="2"/>
              <a:buChar char="ü"/>
              <a:defRPr/>
            </a:pPr>
            <a:r>
              <a:rPr lang="zh-CN" altLang="en-US" sz="2000" dirty="0" smtClean="0">
                <a:latin typeface="+mj-ea"/>
                <a:ea typeface="+mj-ea"/>
              </a:rPr>
              <a:t>阿里云运用的是什么样的计算机结构？</a:t>
            </a:r>
            <a:endParaRPr lang="en-US" altLang="zh-CN" sz="2000" dirty="0" smtClean="0">
              <a:latin typeface="+mj-ea"/>
              <a:ea typeface="+mj-ea"/>
            </a:endParaRPr>
          </a:p>
          <a:p>
            <a:pPr marL="0" indent="0">
              <a:lnSpc>
                <a:spcPct val="150000"/>
              </a:lnSpc>
              <a:buFontTx/>
              <a:buNone/>
              <a:defRPr/>
            </a:pPr>
            <a:r>
              <a:rPr lang="zh-CN" altLang="en-US" sz="2000" dirty="0" smtClean="0">
                <a:latin typeface="+mj-ea"/>
                <a:ea typeface="+mj-ea"/>
              </a:rPr>
              <a:t>仓储式计算机（大规模集群结构）</a:t>
            </a:r>
            <a:endParaRPr lang="en-US" altLang="zh-CN" sz="2000" dirty="0" smtClean="0">
              <a:latin typeface="+mj-ea"/>
              <a:ea typeface="+mj-ea"/>
            </a:endParaRPr>
          </a:p>
          <a:p>
            <a:pPr>
              <a:defRPr/>
            </a:pPr>
            <a:endParaRPr lang="en-US" altLang="zh-CN" sz="2000" dirty="0" smtClean="0"/>
          </a:p>
        </p:txBody>
      </p:sp>
      <p:pic>
        <p:nvPicPr>
          <p:cNvPr id="11264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1557338"/>
            <a:ext cx="4192588" cy="225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9838" y="4040188"/>
            <a:ext cx="3503612"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F97F1C3-E275-4C61-9EF2-A3B66007D1E6}" type="datetime1">
              <a:rPr lang="zh-CN" altLang="en-US" sz="1200" smtClean="0"/>
              <a:pPr>
                <a:spcBef>
                  <a:spcPct val="0"/>
                </a:spcBef>
                <a:buFontTx/>
                <a:buNone/>
              </a:pPr>
              <a:t>2021/9/4</a:t>
            </a:fld>
            <a:endParaRPr lang="en-US" altLang="zh-CN" sz="1200" smtClean="0"/>
          </a:p>
        </p:txBody>
      </p:sp>
      <p:sp>
        <p:nvSpPr>
          <p:cNvPr id="112647"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26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E93835F-A285-4ECB-AEF5-B045ECF471C7}" type="slidenum">
              <a:rPr lang="en-US" altLang="zh-CN" sz="1200" smtClean="0"/>
              <a:pPr>
                <a:spcBef>
                  <a:spcPct val="0"/>
                </a:spcBef>
                <a:buFontTx/>
                <a:buNone/>
              </a:pPr>
              <a:t>64</a:t>
            </a:fld>
            <a:endParaRPr lang="en-US" altLang="zh-CN" sz="120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698500" y="260350"/>
            <a:ext cx="7772400" cy="1143000"/>
          </a:xfrm>
        </p:spPr>
        <p:txBody>
          <a:bodyPr/>
          <a:lstStyle/>
          <a:p>
            <a:r>
              <a:rPr lang="zh-CN" altLang="en-US" sz="3600" smtClean="0">
                <a:solidFill>
                  <a:srgbClr val="0070C0"/>
                </a:solidFill>
              </a:rPr>
              <a:t>云的范例：</a:t>
            </a:r>
            <a:r>
              <a:rPr lang="zh-CN" altLang="en-US" sz="3600" smtClean="0">
                <a:solidFill>
                  <a:srgbClr val="C00000"/>
                </a:solidFill>
              </a:rPr>
              <a:t>阿里张北云中心简介</a:t>
            </a:r>
          </a:p>
        </p:txBody>
      </p:sp>
      <p:pic>
        <p:nvPicPr>
          <p:cNvPr id="114691"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73063" y="1360488"/>
            <a:ext cx="3525837" cy="1930400"/>
          </a:xfrm>
        </p:spPr>
      </p:pic>
      <p:pic>
        <p:nvPicPr>
          <p:cNvPr id="114692"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3" y="5373688"/>
            <a:ext cx="1881187"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378450"/>
            <a:ext cx="17764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97288" y="5373688"/>
            <a:ext cx="17748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72113" y="5373688"/>
            <a:ext cx="24320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矩形 11"/>
          <p:cNvSpPr>
            <a:spLocks noChangeArrowheads="1"/>
          </p:cNvSpPr>
          <p:nvPr/>
        </p:nvSpPr>
        <p:spPr bwMode="auto">
          <a:xfrm>
            <a:off x="4284663" y="1268413"/>
            <a:ext cx="45720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sz="1800" dirty="0">
                <a:latin typeface="+mj-ea"/>
                <a:ea typeface="+mj-ea"/>
              </a:rPr>
              <a:t>项目计划总投资</a:t>
            </a:r>
            <a:r>
              <a:rPr lang="en-US" altLang="zh-CN" sz="1800" dirty="0">
                <a:latin typeface="+mj-ea"/>
                <a:ea typeface="+mj-ea"/>
              </a:rPr>
              <a:t>200</a:t>
            </a:r>
            <a:r>
              <a:rPr lang="zh-CN" altLang="en-US" sz="1800" dirty="0">
                <a:latin typeface="+mj-ea"/>
                <a:ea typeface="+mj-ea"/>
              </a:rPr>
              <a:t>亿元，占地</a:t>
            </a:r>
            <a:r>
              <a:rPr lang="en-US" altLang="zh-CN" sz="1800" dirty="0">
                <a:latin typeface="+mj-ea"/>
                <a:ea typeface="+mj-ea"/>
              </a:rPr>
              <a:t>630</a:t>
            </a:r>
            <a:r>
              <a:rPr lang="zh-CN" altLang="en-US" sz="1800" dirty="0">
                <a:latin typeface="+mj-ea"/>
                <a:ea typeface="+mj-ea"/>
              </a:rPr>
              <a:t>亩，容纳</a:t>
            </a:r>
            <a:r>
              <a:rPr lang="en-US" altLang="zh-CN" sz="1800" dirty="0">
                <a:latin typeface="+mj-ea"/>
                <a:ea typeface="+mj-ea"/>
              </a:rPr>
              <a:t>30</a:t>
            </a:r>
            <a:r>
              <a:rPr lang="zh-CN" altLang="en-US" sz="1800" dirty="0">
                <a:latin typeface="+mj-ea"/>
                <a:ea typeface="+mj-ea"/>
              </a:rPr>
              <a:t>万台服务器规模（三个点互为备份，阿里张北云联数据中心、阿里张北数据港数据中心和阿里中都草原数据中心），用于京津冀地区的云服务</a:t>
            </a:r>
            <a:endParaRPr lang="en-US" altLang="zh-CN" sz="1800" dirty="0">
              <a:latin typeface="+mj-ea"/>
              <a:ea typeface="+mj-ea"/>
            </a:endParaRPr>
          </a:p>
          <a:p>
            <a:pPr>
              <a:spcBef>
                <a:spcPct val="0"/>
              </a:spcBef>
              <a:buFontTx/>
              <a:buNone/>
              <a:defRPr/>
            </a:pPr>
            <a:endParaRPr lang="en-US" altLang="zh-CN" sz="1800" dirty="0">
              <a:latin typeface="+mj-ea"/>
              <a:ea typeface="+mj-ea"/>
            </a:endParaRPr>
          </a:p>
          <a:p>
            <a:pPr>
              <a:spcBef>
                <a:spcPct val="0"/>
              </a:spcBef>
              <a:buFontTx/>
              <a:buNone/>
              <a:defRPr/>
            </a:pPr>
            <a:r>
              <a:rPr lang="zh-CN" altLang="en-US" sz="1800" dirty="0">
                <a:latin typeface="+mj-ea"/>
                <a:ea typeface="+mj-ea"/>
              </a:rPr>
              <a:t>计算机系统结构 ：仓储式计算机（大规模松耦合集群机，每个点</a:t>
            </a:r>
            <a:r>
              <a:rPr lang="en-US" altLang="zh-CN" sz="1800" dirty="0">
                <a:latin typeface="+mj-ea"/>
                <a:ea typeface="+mj-ea"/>
              </a:rPr>
              <a:t>10</a:t>
            </a:r>
            <a:r>
              <a:rPr lang="zh-CN" altLang="en-US" sz="1800" dirty="0">
                <a:latin typeface="+mj-ea"/>
                <a:ea typeface="+mj-ea"/>
              </a:rPr>
              <a:t>万台服务器）</a:t>
            </a:r>
            <a:endParaRPr lang="en-US" altLang="zh-CN" sz="1800" dirty="0">
              <a:latin typeface="+mj-ea"/>
              <a:ea typeface="+mj-ea"/>
            </a:endParaRPr>
          </a:p>
          <a:p>
            <a:pPr>
              <a:spcBef>
                <a:spcPct val="0"/>
              </a:spcBef>
              <a:buFontTx/>
              <a:buNone/>
              <a:defRPr/>
            </a:pPr>
            <a:r>
              <a:rPr lang="zh-CN" altLang="en-US" sz="1800" dirty="0">
                <a:latin typeface="+mj-ea"/>
                <a:ea typeface="+mj-ea"/>
              </a:rPr>
              <a:t>采用阿里自研“飞天操作系统”</a:t>
            </a:r>
            <a:endParaRPr lang="en-US" altLang="zh-CN" sz="1800" dirty="0">
              <a:latin typeface="+mj-ea"/>
              <a:ea typeface="+mj-ea"/>
            </a:endParaRPr>
          </a:p>
          <a:p>
            <a:pPr>
              <a:spcBef>
                <a:spcPct val="0"/>
              </a:spcBef>
              <a:buFontTx/>
              <a:buNone/>
              <a:defRPr/>
            </a:pPr>
            <a:endParaRPr lang="en-US" altLang="zh-CN" sz="1800" dirty="0">
              <a:latin typeface="+mj-ea"/>
              <a:ea typeface="+mj-ea"/>
            </a:endParaRPr>
          </a:p>
          <a:p>
            <a:pPr>
              <a:spcBef>
                <a:spcPct val="0"/>
              </a:spcBef>
              <a:buFontTx/>
              <a:buNone/>
              <a:defRPr/>
            </a:pPr>
            <a:r>
              <a:rPr lang="zh-CN" altLang="en-US" sz="1800" dirty="0">
                <a:latin typeface="+mj-ea"/>
                <a:ea typeface="+mj-ea"/>
              </a:rPr>
              <a:t>采用水冷和风冷相结合，能耗效率</a:t>
            </a:r>
            <a:r>
              <a:rPr lang="en-US" altLang="zh-CN" sz="1800" dirty="0">
                <a:latin typeface="+mj-ea"/>
                <a:ea typeface="+mj-ea"/>
              </a:rPr>
              <a:t>PUE1.25</a:t>
            </a:r>
          </a:p>
          <a:p>
            <a:pPr>
              <a:spcBef>
                <a:spcPct val="0"/>
              </a:spcBef>
              <a:buFontTx/>
              <a:buNone/>
              <a:defRPr/>
            </a:pPr>
            <a:r>
              <a:rPr lang="zh-CN" altLang="en-US" sz="1800" dirty="0">
                <a:latin typeface="+mj-ea"/>
                <a:ea typeface="+mj-ea"/>
              </a:rPr>
              <a:t>机器人故障和环境监测</a:t>
            </a:r>
            <a:endParaRPr lang="en-US" altLang="zh-CN" sz="1800" dirty="0">
              <a:latin typeface="+mj-ea"/>
              <a:ea typeface="+mj-ea"/>
            </a:endParaRPr>
          </a:p>
          <a:p>
            <a:pPr>
              <a:spcBef>
                <a:spcPct val="0"/>
              </a:spcBef>
              <a:buFontTx/>
              <a:buNone/>
              <a:defRPr/>
            </a:pPr>
            <a:r>
              <a:rPr lang="zh-CN" altLang="en-US" sz="1800" dirty="0">
                <a:latin typeface="+mj-ea"/>
                <a:ea typeface="+mj-ea"/>
              </a:rPr>
              <a:t>供电：电网</a:t>
            </a:r>
            <a:r>
              <a:rPr lang="en-US" altLang="zh-CN" sz="1800" dirty="0">
                <a:latin typeface="+mj-ea"/>
                <a:ea typeface="+mj-ea"/>
              </a:rPr>
              <a:t>+</a:t>
            </a:r>
            <a:r>
              <a:rPr lang="zh-CN" altLang="en-US" sz="1800" dirty="0">
                <a:latin typeface="+mj-ea"/>
                <a:ea typeface="+mj-ea"/>
              </a:rPr>
              <a:t>太阳能</a:t>
            </a:r>
            <a:r>
              <a:rPr lang="en-US" altLang="zh-CN" sz="1800" dirty="0">
                <a:latin typeface="+mj-ea"/>
                <a:ea typeface="+mj-ea"/>
              </a:rPr>
              <a:t>+</a:t>
            </a:r>
            <a:r>
              <a:rPr lang="zh-CN" altLang="en-US" sz="1800" dirty="0">
                <a:latin typeface="+mj-ea"/>
                <a:ea typeface="+mj-ea"/>
              </a:rPr>
              <a:t>风能</a:t>
            </a:r>
            <a:endParaRPr lang="en-US" altLang="zh-CN" sz="1800" dirty="0">
              <a:latin typeface="+mj-ea"/>
              <a:ea typeface="+mj-ea"/>
            </a:endParaRPr>
          </a:p>
          <a:p>
            <a:pPr>
              <a:spcBef>
                <a:spcPct val="0"/>
              </a:spcBef>
              <a:buFontTx/>
              <a:buNone/>
              <a:defRPr/>
            </a:pPr>
            <a:r>
              <a:rPr lang="zh-CN" altLang="en-US" sz="1800" dirty="0">
                <a:solidFill>
                  <a:srgbClr val="0070C0"/>
                </a:solidFill>
                <a:latin typeface="+mj-ea"/>
                <a:ea typeface="+mj-ea"/>
              </a:rPr>
              <a:t>已建杭州、青岛、北京、香港、深圳中心</a:t>
            </a:r>
            <a:endParaRPr lang="zh-CN" altLang="en-US" sz="1800" dirty="0">
              <a:latin typeface="+mj-ea"/>
              <a:ea typeface="+mj-ea"/>
            </a:endParaRPr>
          </a:p>
        </p:txBody>
      </p:sp>
      <p:pic>
        <p:nvPicPr>
          <p:cNvPr id="114697"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0363" y="3306763"/>
            <a:ext cx="3657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8"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05700" y="5373688"/>
            <a:ext cx="16621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F996F01-729B-4A27-836B-167BA9BD0AFF}" type="datetime1">
              <a:rPr lang="zh-CN" altLang="en-US" sz="1200" smtClean="0"/>
              <a:pPr>
                <a:spcBef>
                  <a:spcPct val="0"/>
                </a:spcBef>
                <a:buFontTx/>
                <a:buNone/>
              </a:pPr>
              <a:t>2021/9/4</a:t>
            </a:fld>
            <a:endParaRPr lang="en-US" altLang="zh-CN" sz="1200" smtClean="0"/>
          </a:p>
        </p:txBody>
      </p:sp>
      <p:sp>
        <p:nvSpPr>
          <p:cNvPr id="114700"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470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097F11B-A7A6-45B4-9147-61DB276CE95C}" type="slidenum">
              <a:rPr lang="en-US" altLang="zh-CN" sz="1200" smtClean="0"/>
              <a:pPr>
                <a:spcBef>
                  <a:spcPct val="0"/>
                </a:spcBef>
                <a:buFontTx/>
                <a:buNone/>
              </a:pPr>
              <a:t>65</a:t>
            </a:fld>
            <a:endParaRPr lang="en-US" altLang="zh-CN" sz="12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584200" y="223838"/>
            <a:ext cx="8229600" cy="1143000"/>
          </a:xfrm>
        </p:spPr>
        <p:txBody>
          <a:bodyPr/>
          <a:lstStyle/>
          <a:p>
            <a:r>
              <a:rPr lang="zh-CN" altLang="en-US" sz="2800" b="1" dirty="0" smtClean="0">
                <a:solidFill>
                  <a:srgbClr val="0070C0"/>
                </a:solidFill>
              </a:rPr>
              <a:t>端的范例：</a:t>
            </a:r>
            <a:r>
              <a:rPr lang="zh-CN" altLang="en-US" sz="2800" b="1" dirty="0" smtClean="0">
                <a:solidFill>
                  <a:srgbClr val="C00000"/>
                </a:solidFill>
              </a:rPr>
              <a:t>华为推出的手机</a:t>
            </a:r>
            <a:r>
              <a:rPr lang="en-US" altLang="zh-CN" sz="2800" b="1" dirty="0" smtClean="0">
                <a:solidFill>
                  <a:srgbClr val="C00000"/>
                </a:solidFill>
              </a:rPr>
              <a:t/>
            </a:r>
            <a:br>
              <a:rPr lang="en-US" altLang="zh-CN" sz="2800" b="1" dirty="0" smtClean="0">
                <a:solidFill>
                  <a:srgbClr val="C00000"/>
                </a:solidFill>
              </a:rPr>
            </a:br>
            <a:r>
              <a:rPr lang="en-US" altLang="zh-CN" sz="2800" b="1" dirty="0" smtClean="0">
                <a:solidFill>
                  <a:srgbClr val="C00000"/>
                </a:solidFill>
              </a:rPr>
              <a:t>Mate20</a:t>
            </a:r>
            <a:r>
              <a:rPr lang="zh-CN" altLang="en-US" sz="2800" b="1" dirty="0" smtClean="0">
                <a:solidFill>
                  <a:srgbClr val="C00000"/>
                </a:solidFill>
              </a:rPr>
              <a:t>的 处理器：麒麟</a:t>
            </a:r>
            <a:r>
              <a:rPr lang="en-US" altLang="zh-CN" sz="2800" b="1" dirty="0" smtClean="0">
                <a:solidFill>
                  <a:srgbClr val="C00000"/>
                </a:solidFill>
              </a:rPr>
              <a:t>980</a:t>
            </a:r>
            <a:endParaRPr lang="zh-CN" altLang="en-US" sz="2800" b="1" dirty="0" smtClean="0">
              <a:solidFill>
                <a:srgbClr val="C00000"/>
              </a:solidFill>
            </a:endParaRPr>
          </a:p>
        </p:txBody>
      </p:sp>
      <p:sp>
        <p:nvSpPr>
          <p:cNvPr id="18435" name="内容占位符 2"/>
          <p:cNvSpPr>
            <a:spLocks noGrp="1" noChangeArrowheads="1"/>
          </p:cNvSpPr>
          <p:nvPr>
            <p:ph idx="1"/>
          </p:nvPr>
        </p:nvSpPr>
        <p:spPr>
          <a:xfrm>
            <a:off x="4454525" y="1512888"/>
            <a:ext cx="4395788" cy="4525962"/>
          </a:xfrm>
        </p:spPr>
        <p:txBody>
          <a:bodyPr/>
          <a:lstStyle/>
          <a:p>
            <a:pPr marL="0" indent="0">
              <a:buFontTx/>
              <a:buNone/>
              <a:defRPr/>
            </a:pPr>
            <a:r>
              <a:rPr lang="zh-CN" altLang="en-US" sz="1200" dirty="0" smtClean="0">
                <a:solidFill>
                  <a:srgbClr val="0070C0"/>
                </a:solidFill>
                <a:latin typeface="+mj-ea"/>
                <a:ea typeface="+mj-ea"/>
              </a:rPr>
              <a:t>    </a:t>
            </a:r>
            <a:r>
              <a:rPr lang="zh-CN" altLang="en-US" sz="1600" b="1" dirty="0" smtClean="0">
                <a:solidFill>
                  <a:srgbClr val="0070C0"/>
                </a:solidFill>
                <a:latin typeface="+mj-ea"/>
                <a:ea typeface="+mj-ea"/>
              </a:rPr>
              <a:t>六项世界第一</a:t>
            </a:r>
            <a:endParaRPr lang="en-US" altLang="zh-CN" sz="1600" b="1" dirty="0" smtClean="0">
              <a:solidFill>
                <a:srgbClr val="0070C0"/>
              </a:solidFill>
              <a:latin typeface="+mj-ea"/>
              <a:ea typeface="+mj-ea"/>
            </a:endParaRPr>
          </a:p>
          <a:p>
            <a:pPr>
              <a:buFont typeface="Wingdings" panose="05000000000000000000" pitchFamily="2" charset="2"/>
              <a:buChar char="ü"/>
              <a:defRPr/>
            </a:pPr>
            <a:r>
              <a:rPr lang="zh-CN" altLang="en-US" sz="1400" dirty="0" smtClean="0">
                <a:latin typeface="+mj-ea"/>
                <a:ea typeface="+mj-ea"/>
              </a:rPr>
              <a:t>领先工艺：全球最早商用</a:t>
            </a:r>
            <a:r>
              <a:rPr lang="en-US" altLang="zh-CN" sz="1400" dirty="0" smtClean="0">
                <a:latin typeface="+mj-ea"/>
                <a:ea typeface="+mj-ea"/>
              </a:rPr>
              <a:t>TSMC 7nm</a:t>
            </a:r>
            <a:r>
              <a:rPr lang="zh-CN" altLang="en-US" sz="1400" dirty="0" smtClean="0">
                <a:latin typeface="+mj-ea"/>
                <a:ea typeface="+mj-ea"/>
              </a:rPr>
              <a:t>工艺的手机</a:t>
            </a:r>
            <a:r>
              <a:rPr lang="en-US" altLang="zh-CN" sz="1400" dirty="0" err="1" smtClean="0">
                <a:latin typeface="+mj-ea"/>
                <a:ea typeface="+mj-ea"/>
              </a:rPr>
              <a:t>SoC</a:t>
            </a:r>
            <a:r>
              <a:rPr lang="zh-CN" altLang="en-US" sz="1400" dirty="0" smtClean="0">
                <a:latin typeface="+mj-ea"/>
                <a:ea typeface="+mj-ea"/>
              </a:rPr>
              <a:t>芯片，</a:t>
            </a:r>
            <a:r>
              <a:rPr lang="en-US" altLang="zh-CN" sz="1400" b="1" dirty="0" smtClean="0">
                <a:latin typeface="+mj-ea"/>
                <a:ea typeface="+mj-ea"/>
              </a:rPr>
              <a:t>69</a:t>
            </a:r>
            <a:r>
              <a:rPr lang="zh-CN" altLang="en-US" sz="1400" b="1" dirty="0" smtClean="0">
                <a:latin typeface="+mj-ea"/>
                <a:ea typeface="+mj-ea"/>
              </a:rPr>
              <a:t>亿颗晶体管</a:t>
            </a:r>
            <a:endParaRPr lang="en-US" altLang="zh-CN" sz="1400" b="1" dirty="0" smtClean="0">
              <a:latin typeface="+mj-ea"/>
              <a:ea typeface="+mj-ea"/>
            </a:endParaRPr>
          </a:p>
          <a:p>
            <a:pPr>
              <a:buFont typeface="Wingdings" panose="05000000000000000000" pitchFamily="2" charset="2"/>
              <a:buChar char="ü"/>
              <a:defRPr/>
            </a:pPr>
            <a:r>
              <a:rPr lang="en-US" altLang="zh-CN" sz="1400" dirty="0" smtClean="0">
                <a:latin typeface="+mj-ea"/>
                <a:ea typeface="+mj-ea"/>
              </a:rPr>
              <a:t>NPU</a:t>
            </a:r>
            <a:r>
              <a:rPr lang="zh-CN" altLang="en-US" sz="1400" dirty="0" smtClean="0">
                <a:latin typeface="+mj-ea"/>
                <a:ea typeface="+mj-ea"/>
              </a:rPr>
              <a:t>（</a:t>
            </a:r>
            <a:r>
              <a:rPr lang="en-US" altLang="zh-CN" sz="1400" b="1" dirty="0">
                <a:latin typeface="+mj-ea"/>
                <a:ea typeface="+mj-ea"/>
              </a:rPr>
              <a:t> </a:t>
            </a:r>
            <a:r>
              <a:rPr lang="en-US" altLang="zh-CN" sz="1400" b="1" dirty="0" smtClean="0">
                <a:latin typeface="+mj-ea"/>
                <a:ea typeface="+mj-ea"/>
              </a:rPr>
              <a:t>Neural </a:t>
            </a:r>
            <a:r>
              <a:rPr lang="en-US" altLang="zh-CN" sz="1400" b="1" dirty="0">
                <a:latin typeface="+mj-ea"/>
                <a:ea typeface="+mj-ea"/>
              </a:rPr>
              <a:t>Network Processing </a:t>
            </a:r>
            <a:r>
              <a:rPr lang="en-US" altLang="zh-CN" sz="1400" b="1" dirty="0" smtClean="0">
                <a:latin typeface="+mj-ea"/>
                <a:ea typeface="+mj-ea"/>
              </a:rPr>
              <a:t>Unit</a:t>
            </a:r>
            <a:r>
              <a:rPr lang="zh-CN" altLang="en-US" sz="1400" b="1" dirty="0" smtClean="0">
                <a:latin typeface="+mj-ea"/>
                <a:ea typeface="+mj-ea"/>
              </a:rPr>
              <a:t>）</a:t>
            </a:r>
            <a:r>
              <a:rPr lang="en-US" altLang="zh-CN" sz="1400" b="1" dirty="0" smtClean="0">
                <a:latin typeface="+mj-ea"/>
                <a:ea typeface="+mj-ea"/>
              </a:rPr>
              <a:t> </a:t>
            </a:r>
            <a:r>
              <a:rPr lang="zh-CN" altLang="en-US" sz="1400" dirty="0" smtClean="0">
                <a:latin typeface="+mj-ea"/>
                <a:ea typeface="+mj-ea"/>
              </a:rPr>
              <a:t>：首款搭载双核</a:t>
            </a:r>
            <a:r>
              <a:rPr lang="en-US" altLang="zh-CN" sz="1400" dirty="0" smtClean="0">
                <a:latin typeface="+mj-ea"/>
                <a:ea typeface="+mj-ea"/>
              </a:rPr>
              <a:t>NPU</a:t>
            </a:r>
            <a:r>
              <a:rPr lang="zh-CN" altLang="en-US" sz="1400" dirty="0" smtClean="0">
                <a:latin typeface="+mj-ea"/>
                <a:ea typeface="+mj-ea"/>
              </a:rPr>
              <a:t>（寒武纪</a:t>
            </a:r>
            <a:r>
              <a:rPr lang="en-US" altLang="zh-CN" sz="1400" dirty="0" smtClean="0">
                <a:latin typeface="+mj-ea"/>
                <a:ea typeface="+mj-ea"/>
              </a:rPr>
              <a:t>AI</a:t>
            </a:r>
            <a:r>
              <a:rPr lang="zh-CN" altLang="en-US" sz="1400" dirty="0" smtClean="0">
                <a:latin typeface="+mj-ea"/>
                <a:ea typeface="+mj-ea"/>
              </a:rPr>
              <a:t>内核的</a:t>
            </a:r>
            <a:r>
              <a:rPr lang="zh-CN" altLang="en-US" sz="1400" dirty="0">
                <a:latin typeface="+mj-ea"/>
                <a:ea typeface="+mj-ea"/>
              </a:rPr>
              <a:t>优化版</a:t>
            </a:r>
            <a:r>
              <a:rPr lang="zh-CN" altLang="en-US" sz="1400" dirty="0" smtClean="0">
                <a:latin typeface="+mj-ea"/>
                <a:ea typeface="+mj-ea"/>
              </a:rPr>
              <a:t>）的移动端芯片（图像识别，语音识别，用户行为分析） </a:t>
            </a:r>
          </a:p>
          <a:p>
            <a:pPr>
              <a:buFont typeface="Wingdings" panose="05000000000000000000" pitchFamily="2" charset="2"/>
              <a:buChar char="ü"/>
              <a:defRPr/>
            </a:pPr>
            <a:r>
              <a:rPr lang="en-US" altLang="zh-CN" sz="1400" dirty="0" smtClean="0">
                <a:latin typeface="+mj-ea"/>
                <a:ea typeface="+mj-ea"/>
              </a:rPr>
              <a:t>CPU</a:t>
            </a:r>
            <a:r>
              <a:rPr lang="zh-CN" altLang="en-US" sz="1400" dirty="0" smtClean="0">
                <a:latin typeface="+mj-ea"/>
                <a:ea typeface="+mj-ea"/>
              </a:rPr>
              <a:t>：全球实现基于</a:t>
            </a:r>
            <a:r>
              <a:rPr lang="en-US" altLang="zh-CN" sz="1400" dirty="0" smtClean="0">
                <a:latin typeface="+mj-ea"/>
                <a:ea typeface="+mj-ea"/>
              </a:rPr>
              <a:t>ARM Cortex-A76 CPU</a:t>
            </a:r>
            <a:r>
              <a:rPr lang="zh-CN" altLang="en-US" sz="1400" dirty="0" smtClean="0">
                <a:latin typeface="+mj-ea"/>
                <a:ea typeface="+mj-ea"/>
              </a:rPr>
              <a:t>架构（</a:t>
            </a:r>
            <a:r>
              <a:rPr lang="en-US" altLang="zh-CN" sz="1400" dirty="0" smtClean="0">
                <a:latin typeface="+mj-ea"/>
                <a:ea typeface="+mj-ea"/>
              </a:rPr>
              <a:t>2</a:t>
            </a:r>
            <a:r>
              <a:rPr lang="zh-CN" altLang="en-US" sz="1400" dirty="0">
                <a:latin typeface="+mj-ea"/>
                <a:ea typeface="+mj-ea"/>
              </a:rPr>
              <a:t>个超大核、</a:t>
            </a:r>
            <a:r>
              <a:rPr lang="en-US" altLang="zh-CN" sz="1400" dirty="0">
                <a:latin typeface="+mj-ea"/>
                <a:ea typeface="+mj-ea"/>
              </a:rPr>
              <a:t>2</a:t>
            </a:r>
            <a:r>
              <a:rPr lang="zh-CN" altLang="en-US" sz="1400" dirty="0">
                <a:latin typeface="+mj-ea"/>
                <a:ea typeface="+mj-ea"/>
              </a:rPr>
              <a:t>个大核和</a:t>
            </a:r>
            <a:r>
              <a:rPr lang="en-US" altLang="zh-CN" sz="1400" dirty="0">
                <a:latin typeface="+mj-ea"/>
                <a:ea typeface="+mj-ea"/>
              </a:rPr>
              <a:t>4</a:t>
            </a:r>
            <a:r>
              <a:rPr lang="zh-CN" altLang="en-US" sz="1400" dirty="0">
                <a:latin typeface="+mj-ea"/>
                <a:ea typeface="+mj-ea"/>
              </a:rPr>
              <a:t>个</a:t>
            </a:r>
            <a:r>
              <a:rPr lang="zh-CN" altLang="en-US" sz="1400" dirty="0" smtClean="0">
                <a:latin typeface="+mj-ea"/>
                <a:ea typeface="+mj-ea"/>
              </a:rPr>
              <a:t>小核）进行商业开发</a:t>
            </a:r>
          </a:p>
          <a:p>
            <a:pPr>
              <a:buFont typeface="Wingdings" panose="05000000000000000000" pitchFamily="2" charset="2"/>
              <a:buChar char="ü"/>
              <a:defRPr/>
            </a:pPr>
            <a:r>
              <a:rPr lang="en-US" altLang="zh-CN" sz="1400" dirty="0" smtClean="0">
                <a:latin typeface="+mj-ea"/>
                <a:ea typeface="+mj-ea"/>
              </a:rPr>
              <a:t>GPU</a:t>
            </a:r>
            <a:r>
              <a:rPr lang="zh-CN" altLang="en-US" sz="1400" dirty="0" smtClean="0">
                <a:latin typeface="+mj-ea"/>
                <a:ea typeface="+mj-ea"/>
              </a:rPr>
              <a:t>：首款搭载最新的</a:t>
            </a:r>
            <a:r>
              <a:rPr lang="en-US" altLang="zh-CN" sz="1400" dirty="0" smtClean="0">
                <a:latin typeface="+mj-ea"/>
                <a:ea typeface="+mj-ea"/>
              </a:rPr>
              <a:t>Mali-G76 GPU</a:t>
            </a:r>
            <a:r>
              <a:rPr lang="zh-CN" altLang="en-US" sz="1400" dirty="0" smtClean="0">
                <a:latin typeface="+mj-ea"/>
                <a:ea typeface="+mj-ea"/>
              </a:rPr>
              <a:t>架构的移动端芯片（用于图像处理，游戏流畅） </a:t>
            </a:r>
          </a:p>
          <a:p>
            <a:pPr>
              <a:buFont typeface="Wingdings" panose="05000000000000000000" pitchFamily="2" charset="2"/>
              <a:buChar char="ü"/>
              <a:defRPr/>
            </a:pPr>
            <a:r>
              <a:rPr lang="zh-CN" altLang="en-US" sz="1400" dirty="0" smtClean="0">
                <a:latin typeface="+mj-ea"/>
                <a:ea typeface="+mj-ea"/>
              </a:rPr>
              <a:t>通信升级：通信方面率先支持</a:t>
            </a:r>
            <a:r>
              <a:rPr lang="en-US" altLang="zh-CN" sz="1400" dirty="0" smtClean="0">
                <a:latin typeface="+mj-ea"/>
                <a:ea typeface="+mj-ea"/>
              </a:rPr>
              <a:t>LTE Cat.21</a:t>
            </a:r>
            <a:r>
              <a:rPr lang="zh-CN" altLang="en-US" sz="1400" dirty="0" smtClean="0">
                <a:latin typeface="+mj-ea"/>
                <a:ea typeface="+mj-ea"/>
              </a:rPr>
              <a:t>，峰值下载速率</a:t>
            </a:r>
            <a:r>
              <a:rPr lang="en-US" altLang="zh-CN" sz="1400" dirty="0" smtClean="0">
                <a:latin typeface="+mj-ea"/>
                <a:ea typeface="+mj-ea"/>
              </a:rPr>
              <a:t>1.4Gbps</a:t>
            </a:r>
            <a:r>
              <a:rPr lang="zh-CN" altLang="en-US" sz="1400" dirty="0" smtClean="0">
                <a:latin typeface="+mj-ea"/>
                <a:ea typeface="+mj-ea"/>
              </a:rPr>
              <a:t>达业内最高 </a:t>
            </a:r>
          </a:p>
          <a:p>
            <a:pPr>
              <a:buFont typeface="Wingdings" panose="05000000000000000000" pitchFamily="2" charset="2"/>
              <a:buChar char="ü"/>
              <a:defRPr/>
            </a:pPr>
            <a:r>
              <a:rPr lang="zh-CN" altLang="en-US" sz="1400" dirty="0">
                <a:latin typeface="+mj-ea"/>
                <a:ea typeface="+mj-ea"/>
              </a:rPr>
              <a:t>内存</a:t>
            </a:r>
            <a:r>
              <a:rPr lang="zh-CN" altLang="en-US" sz="1400" dirty="0" smtClean="0">
                <a:latin typeface="+mj-ea"/>
                <a:ea typeface="+mj-ea"/>
              </a:rPr>
              <a:t>升级：内存方面支持全球最快的</a:t>
            </a:r>
            <a:r>
              <a:rPr lang="en-US" altLang="zh-CN" sz="1400" dirty="0" smtClean="0">
                <a:latin typeface="+mj-ea"/>
                <a:ea typeface="+mj-ea"/>
              </a:rPr>
              <a:t>LPDDR4X</a:t>
            </a:r>
            <a:r>
              <a:rPr lang="zh-CN" altLang="en-US" sz="1400" dirty="0" smtClean="0">
                <a:latin typeface="+mj-ea"/>
                <a:ea typeface="+mj-ea"/>
              </a:rPr>
              <a:t>颗粒，主频最高可达</a:t>
            </a:r>
            <a:r>
              <a:rPr lang="en-US" altLang="zh-CN" sz="1400" dirty="0" smtClean="0">
                <a:latin typeface="+mj-ea"/>
                <a:ea typeface="+mj-ea"/>
              </a:rPr>
              <a:t>2133MHz</a:t>
            </a:r>
          </a:p>
          <a:p>
            <a:pPr>
              <a:buFont typeface="Wingdings" panose="05000000000000000000" pitchFamily="2" charset="2"/>
              <a:buChar char="ü"/>
              <a:defRPr/>
            </a:pPr>
            <a:endParaRPr lang="en-US" altLang="zh-CN" sz="1200" dirty="0" smtClean="0">
              <a:latin typeface="+mj-ea"/>
              <a:ea typeface="+mj-ea"/>
            </a:endParaRPr>
          </a:p>
          <a:p>
            <a:pPr marL="0" indent="0">
              <a:buFontTx/>
              <a:buNone/>
              <a:defRPr/>
            </a:pPr>
            <a:r>
              <a:rPr lang="zh-CN" altLang="en-US" sz="1600" b="1" dirty="0" smtClean="0">
                <a:solidFill>
                  <a:srgbClr val="0070C0"/>
                </a:solidFill>
                <a:latin typeface="+mj-ea"/>
                <a:ea typeface="+mj-ea"/>
              </a:rPr>
              <a:t>         国外竞争对手</a:t>
            </a:r>
            <a:endParaRPr lang="en-US" altLang="zh-CN" sz="1600" b="1" dirty="0" smtClean="0">
              <a:solidFill>
                <a:srgbClr val="0070C0"/>
              </a:solidFill>
              <a:latin typeface="+mj-ea"/>
              <a:ea typeface="+mj-ea"/>
            </a:endParaRPr>
          </a:p>
          <a:p>
            <a:pPr>
              <a:buFont typeface="Wingdings" panose="05000000000000000000" pitchFamily="2" charset="2"/>
              <a:buChar char="ü"/>
              <a:defRPr/>
            </a:pPr>
            <a:r>
              <a:rPr lang="zh-CN" altLang="en-US" sz="1400" dirty="0" smtClean="0">
                <a:latin typeface="+mj-ea"/>
                <a:ea typeface="+mj-ea"/>
              </a:rPr>
              <a:t>苹果</a:t>
            </a:r>
            <a:r>
              <a:rPr lang="en-US" altLang="zh-CN" sz="1400" dirty="0" smtClean="0">
                <a:latin typeface="+mj-ea"/>
                <a:ea typeface="+mj-ea"/>
              </a:rPr>
              <a:t>A12</a:t>
            </a:r>
            <a:r>
              <a:rPr lang="zh-CN" altLang="en-US" sz="1400" dirty="0" smtClean="0">
                <a:latin typeface="+mj-ea"/>
                <a:ea typeface="+mj-ea"/>
              </a:rPr>
              <a:t>处理器（</a:t>
            </a:r>
            <a:r>
              <a:rPr lang="en-US" altLang="zh-CN" sz="1400" dirty="0" smtClean="0">
                <a:latin typeface="+mj-ea"/>
                <a:ea typeface="+mj-ea"/>
              </a:rPr>
              <a:t>7nm)</a:t>
            </a:r>
          </a:p>
          <a:p>
            <a:pPr marL="0" indent="0">
              <a:buFontTx/>
              <a:buNone/>
              <a:defRPr/>
            </a:pPr>
            <a:r>
              <a:rPr lang="zh-CN" altLang="en-US" sz="1400" dirty="0" smtClean="0">
                <a:latin typeface="+mj-ea"/>
                <a:ea typeface="+mj-ea"/>
              </a:rPr>
              <a:t>       华为在性能上仍与苹果有差距；</a:t>
            </a:r>
            <a:endParaRPr lang="en-US" altLang="zh-CN" sz="1400" dirty="0" smtClean="0">
              <a:latin typeface="+mj-ea"/>
              <a:ea typeface="+mj-ea"/>
            </a:endParaRPr>
          </a:p>
          <a:p>
            <a:pPr>
              <a:buFont typeface="Wingdings" panose="05000000000000000000" pitchFamily="2" charset="2"/>
              <a:buChar char="ü"/>
              <a:defRPr/>
            </a:pPr>
            <a:r>
              <a:rPr lang="zh-CN" altLang="en-US" sz="1400" dirty="0" smtClean="0">
                <a:latin typeface="+mj-ea"/>
                <a:ea typeface="+mj-ea"/>
              </a:rPr>
              <a:t>高通骁龙</a:t>
            </a:r>
            <a:r>
              <a:rPr lang="en-US" altLang="zh-CN" sz="1400" dirty="0" smtClean="0">
                <a:latin typeface="+mj-ea"/>
                <a:ea typeface="+mj-ea"/>
              </a:rPr>
              <a:t>855</a:t>
            </a:r>
            <a:r>
              <a:rPr lang="zh-CN" altLang="en-US" sz="1400" dirty="0" smtClean="0">
                <a:latin typeface="+mj-ea"/>
                <a:ea typeface="+mj-ea"/>
              </a:rPr>
              <a:t>处理器（</a:t>
            </a:r>
            <a:r>
              <a:rPr lang="en-US" altLang="zh-CN" sz="1400" dirty="0" smtClean="0">
                <a:latin typeface="+mj-ea"/>
                <a:ea typeface="+mj-ea"/>
              </a:rPr>
              <a:t>7nm)</a:t>
            </a:r>
            <a:endParaRPr lang="zh-CN" altLang="en-US" sz="1400" dirty="0" smtClean="0">
              <a:latin typeface="+mj-ea"/>
              <a:ea typeface="+mj-ea"/>
            </a:endParaRPr>
          </a:p>
        </p:txBody>
      </p:sp>
      <p:pic>
        <p:nvPicPr>
          <p:cNvPr id="11571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3" y="1773238"/>
            <a:ext cx="3530600"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3"/>
          <p:cNvSpPr txBox="1">
            <a:spLocks noChangeArrowheads="1"/>
          </p:cNvSpPr>
          <p:nvPr/>
        </p:nvSpPr>
        <p:spPr bwMode="auto">
          <a:xfrm>
            <a:off x="209550" y="4141788"/>
            <a:ext cx="441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1400" dirty="0">
                <a:solidFill>
                  <a:srgbClr val="0070C0"/>
                </a:solidFill>
                <a:latin typeface="+mj-ea"/>
                <a:ea typeface="+mj-ea"/>
              </a:rPr>
              <a:t>2018</a:t>
            </a:r>
            <a:r>
              <a:rPr lang="zh-CN" altLang="en-US" sz="1400" dirty="0">
                <a:solidFill>
                  <a:srgbClr val="0070C0"/>
                </a:solidFill>
                <a:latin typeface="+mj-ea"/>
                <a:ea typeface="+mj-ea"/>
              </a:rPr>
              <a:t>年</a:t>
            </a:r>
            <a:r>
              <a:rPr lang="en-US" altLang="zh-CN" sz="1400" dirty="0">
                <a:solidFill>
                  <a:srgbClr val="0070C0"/>
                </a:solidFill>
                <a:latin typeface="+mj-ea"/>
                <a:ea typeface="+mj-ea"/>
              </a:rPr>
              <a:t>8</a:t>
            </a:r>
            <a:r>
              <a:rPr lang="zh-CN" altLang="en-US" sz="1400" dirty="0">
                <a:solidFill>
                  <a:srgbClr val="0070C0"/>
                </a:solidFill>
                <a:latin typeface="+mj-ea"/>
                <a:ea typeface="+mj-ea"/>
              </a:rPr>
              <a:t>月</a:t>
            </a:r>
            <a:r>
              <a:rPr lang="en-US" altLang="zh-CN" sz="1400" dirty="0">
                <a:solidFill>
                  <a:srgbClr val="0070C0"/>
                </a:solidFill>
                <a:latin typeface="+mj-ea"/>
                <a:ea typeface="+mj-ea"/>
              </a:rPr>
              <a:t>30</a:t>
            </a:r>
            <a:r>
              <a:rPr lang="zh-CN" altLang="en-US" sz="1400" dirty="0">
                <a:solidFill>
                  <a:srgbClr val="0070C0"/>
                </a:solidFill>
                <a:latin typeface="+mj-ea"/>
                <a:ea typeface="+mj-ea"/>
              </a:rPr>
              <a:t>日德国</a:t>
            </a:r>
            <a:r>
              <a:rPr lang="en-US" altLang="zh-CN" sz="1400" dirty="0">
                <a:solidFill>
                  <a:srgbClr val="0070C0"/>
                </a:solidFill>
                <a:latin typeface="+mj-ea"/>
                <a:ea typeface="+mj-ea"/>
              </a:rPr>
              <a:t>IFA</a:t>
            </a:r>
            <a:r>
              <a:rPr lang="zh-CN" altLang="en-US" sz="1400" dirty="0">
                <a:solidFill>
                  <a:srgbClr val="0070C0"/>
                </a:solidFill>
                <a:latin typeface="+mj-ea"/>
                <a:ea typeface="+mj-ea"/>
              </a:rPr>
              <a:t>大会华为发布新的手机处理器</a:t>
            </a:r>
          </a:p>
        </p:txBody>
      </p:sp>
      <p:pic>
        <p:nvPicPr>
          <p:cNvPr id="11571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4872038"/>
            <a:ext cx="18986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4872038"/>
            <a:ext cx="2008188"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23F0747-8AD1-4CDC-B0FB-C1F0E5C366D3}" type="datetime1">
              <a:rPr lang="zh-CN" altLang="en-US" sz="1200" smtClean="0"/>
              <a:pPr>
                <a:spcBef>
                  <a:spcPct val="0"/>
                </a:spcBef>
                <a:buFontTx/>
                <a:buNone/>
              </a:pPr>
              <a:t>2021/9/4</a:t>
            </a:fld>
            <a:endParaRPr lang="en-US" altLang="zh-CN" sz="1200" smtClean="0"/>
          </a:p>
        </p:txBody>
      </p:sp>
      <p:sp>
        <p:nvSpPr>
          <p:cNvPr id="11572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572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0A98AB4-9683-4330-9C79-B4B83BBEF28A}" type="slidenum">
              <a:rPr lang="en-US" altLang="zh-CN" sz="1200" smtClean="0"/>
              <a:pPr>
                <a:spcBef>
                  <a:spcPct val="0"/>
                </a:spcBef>
                <a:buFontTx/>
                <a:buNone/>
              </a:pPr>
              <a:t>66</a:t>
            </a:fld>
            <a:endParaRPr lang="en-US" altLang="zh-CN" sz="12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369888" y="776288"/>
            <a:ext cx="8229600" cy="1143000"/>
          </a:xfrm>
        </p:spPr>
        <p:txBody>
          <a:bodyPr/>
          <a:lstStyle/>
          <a:p>
            <a:pPr>
              <a:defRPr/>
            </a:pPr>
            <a:r>
              <a:rPr lang="en-US" altLang="zh-CN" sz="3200" b="1" dirty="0" smtClean="0">
                <a:solidFill>
                  <a:srgbClr val="C00000"/>
                </a:solidFill>
                <a:latin typeface="+mj-ea"/>
              </a:rPr>
              <a:t>ACM2017</a:t>
            </a:r>
            <a:r>
              <a:rPr lang="zh-CN" altLang="en-US" sz="3200" b="1" dirty="0" smtClean="0">
                <a:solidFill>
                  <a:srgbClr val="C00000"/>
                </a:solidFill>
                <a:latin typeface="+mj-ea"/>
              </a:rPr>
              <a:t>图灵奖授予</a:t>
            </a:r>
            <a:r>
              <a:rPr lang="en-US" altLang="zh-CN" sz="3200" b="1" dirty="0" smtClean="0">
                <a:solidFill>
                  <a:srgbClr val="C00000"/>
                </a:solidFill>
                <a:latin typeface="+mj-ea"/>
              </a:rPr>
              <a:t/>
            </a:r>
            <a:br>
              <a:rPr lang="en-US" altLang="zh-CN" sz="3200" b="1" dirty="0" smtClean="0">
                <a:solidFill>
                  <a:srgbClr val="C00000"/>
                </a:solidFill>
                <a:latin typeface="+mj-ea"/>
              </a:rPr>
            </a:br>
            <a:r>
              <a:rPr lang="zh-CN" altLang="en-US" sz="3200" b="1" dirty="0" smtClean="0">
                <a:solidFill>
                  <a:srgbClr val="C00000"/>
                </a:solidFill>
                <a:latin typeface="+mj-ea"/>
              </a:rPr>
              <a:t>两位计算机系统结构大师</a:t>
            </a:r>
          </a:p>
        </p:txBody>
      </p:sp>
      <p:pic>
        <p:nvPicPr>
          <p:cNvPr id="11673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3850" y="2079625"/>
            <a:ext cx="6096000" cy="2266950"/>
          </a:xfrm>
        </p:spPr>
      </p:pic>
      <p:pic>
        <p:nvPicPr>
          <p:cNvPr id="11674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675" y="4673600"/>
            <a:ext cx="44132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1850" y="4748213"/>
            <a:ext cx="430053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文本框 6"/>
          <p:cNvSpPr txBox="1">
            <a:spLocks noChangeArrowheads="1"/>
          </p:cNvSpPr>
          <p:nvPr/>
        </p:nvSpPr>
        <p:spPr bwMode="auto">
          <a:xfrm>
            <a:off x="290513" y="2079625"/>
            <a:ext cx="13033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1800" dirty="0">
                <a:solidFill>
                  <a:srgbClr val="C00000"/>
                </a:solidFill>
                <a:latin typeface="+mj-ea"/>
                <a:ea typeface="+mj-ea"/>
              </a:rPr>
              <a:t>RISC</a:t>
            </a:r>
          </a:p>
          <a:p>
            <a:pPr>
              <a:spcBef>
                <a:spcPct val="0"/>
              </a:spcBef>
              <a:buFontTx/>
              <a:buNone/>
              <a:defRPr/>
            </a:pPr>
            <a:r>
              <a:rPr lang="zh-CN" altLang="en-US" sz="1800" dirty="0">
                <a:solidFill>
                  <a:srgbClr val="0070C0"/>
                </a:solidFill>
                <a:latin typeface="+mj-ea"/>
                <a:ea typeface="+mj-ea"/>
              </a:rPr>
              <a:t>无所不在的处理器大部分绝大部分是</a:t>
            </a:r>
            <a:r>
              <a:rPr lang="en-US" altLang="zh-CN" sz="1800" dirty="0">
                <a:solidFill>
                  <a:srgbClr val="0070C0"/>
                </a:solidFill>
                <a:latin typeface="+mj-ea"/>
                <a:ea typeface="+mj-ea"/>
              </a:rPr>
              <a:t>RISC</a:t>
            </a:r>
          </a:p>
          <a:p>
            <a:pPr>
              <a:spcBef>
                <a:spcPct val="0"/>
              </a:spcBef>
              <a:buFontTx/>
              <a:buNone/>
              <a:defRPr/>
            </a:pPr>
            <a:r>
              <a:rPr lang="en-US" altLang="zh-CN" sz="1800" dirty="0">
                <a:solidFill>
                  <a:srgbClr val="0070C0"/>
                </a:solidFill>
                <a:latin typeface="+mj-ea"/>
                <a:ea typeface="+mj-ea"/>
              </a:rPr>
              <a:t>NPU</a:t>
            </a:r>
            <a:r>
              <a:rPr lang="zh-CN" altLang="en-US" sz="1800" dirty="0">
                <a:solidFill>
                  <a:srgbClr val="0070C0"/>
                </a:solidFill>
                <a:latin typeface="+mj-ea"/>
                <a:ea typeface="+mj-ea"/>
              </a:rPr>
              <a:t>来源于</a:t>
            </a:r>
            <a:r>
              <a:rPr lang="en-US" altLang="zh-CN" sz="1800" dirty="0">
                <a:solidFill>
                  <a:srgbClr val="0070C0"/>
                </a:solidFill>
                <a:latin typeface="+mj-ea"/>
                <a:ea typeface="+mj-ea"/>
              </a:rPr>
              <a:t>DSA</a:t>
            </a:r>
            <a:r>
              <a:rPr lang="zh-CN" altLang="en-US" sz="1800" dirty="0">
                <a:solidFill>
                  <a:srgbClr val="0070C0"/>
                </a:solidFill>
                <a:latin typeface="+mj-ea"/>
                <a:ea typeface="+mj-ea"/>
              </a:rPr>
              <a:t>，</a:t>
            </a:r>
            <a:endParaRPr lang="en-US" altLang="zh-CN" sz="1800" dirty="0">
              <a:solidFill>
                <a:srgbClr val="0070C0"/>
              </a:solidFill>
              <a:latin typeface="+mj-ea"/>
              <a:ea typeface="+mj-ea"/>
            </a:endParaRPr>
          </a:p>
          <a:p>
            <a:pPr>
              <a:spcBef>
                <a:spcPct val="0"/>
              </a:spcBef>
              <a:buFontTx/>
              <a:buNone/>
              <a:defRPr/>
            </a:pPr>
            <a:r>
              <a:rPr lang="en-US" altLang="zh-CN" sz="1800" dirty="0">
                <a:solidFill>
                  <a:srgbClr val="0070C0"/>
                </a:solidFill>
                <a:latin typeface="+mj-ea"/>
                <a:ea typeface="+mj-ea"/>
              </a:rPr>
              <a:t>TPU</a:t>
            </a:r>
            <a:endParaRPr lang="zh-CN" altLang="en-US" sz="1800" dirty="0">
              <a:solidFill>
                <a:srgbClr val="0070C0"/>
              </a:solidFill>
              <a:latin typeface="+mj-ea"/>
              <a:ea typeface="+mj-ea"/>
            </a:endParaRPr>
          </a:p>
        </p:txBody>
      </p:sp>
      <p:sp>
        <p:nvSpPr>
          <p:cNvPr id="43015" name="文本框 7"/>
          <p:cNvSpPr txBox="1">
            <a:spLocks noChangeArrowheads="1"/>
          </p:cNvSpPr>
          <p:nvPr/>
        </p:nvSpPr>
        <p:spPr bwMode="auto">
          <a:xfrm>
            <a:off x="7931150" y="2312988"/>
            <a:ext cx="12128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1800" dirty="0">
                <a:solidFill>
                  <a:srgbClr val="0070C0"/>
                </a:solidFill>
                <a:latin typeface="+mj-ea"/>
                <a:ea typeface="+mj-ea"/>
              </a:rPr>
              <a:t>RISC</a:t>
            </a:r>
            <a:r>
              <a:rPr lang="zh-CN" altLang="en-US" sz="1800" dirty="0">
                <a:solidFill>
                  <a:srgbClr val="0070C0"/>
                </a:solidFill>
                <a:latin typeface="+mj-ea"/>
                <a:ea typeface="+mj-ea"/>
              </a:rPr>
              <a:t>，</a:t>
            </a:r>
            <a:endParaRPr lang="en-US" altLang="zh-CN" sz="1800" dirty="0">
              <a:solidFill>
                <a:srgbClr val="0070C0"/>
              </a:solidFill>
              <a:latin typeface="+mj-ea"/>
              <a:ea typeface="+mj-ea"/>
            </a:endParaRPr>
          </a:p>
          <a:p>
            <a:pPr>
              <a:spcBef>
                <a:spcPct val="0"/>
              </a:spcBef>
              <a:buFontTx/>
              <a:buNone/>
              <a:defRPr/>
            </a:pPr>
            <a:r>
              <a:rPr lang="en-US" altLang="zh-CN" sz="1800" dirty="0">
                <a:solidFill>
                  <a:srgbClr val="0070C0"/>
                </a:solidFill>
                <a:latin typeface="+mj-ea"/>
                <a:ea typeface="+mj-ea"/>
              </a:rPr>
              <a:t>RAID</a:t>
            </a:r>
            <a:r>
              <a:rPr lang="zh-CN" altLang="en-US" sz="1800" dirty="0">
                <a:solidFill>
                  <a:srgbClr val="0070C0"/>
                </a:solidFill>
                <a:latin typeface="+mj-ea"/>
                <a:ea typeface="+mj-ea"/>
              </a:rPr>
              <a:t>，</a:t>
            </a:r>
            <a:endParaRPr lang="en-US" altLang="zh-CN" sz="1800" dirty="0">
              <a:solidFill>
                <a:srgbClr val="0070C0"/>
              </a:solidFill>
              <a:latin typeface="+mj-ea"/>
              <a:ea typeface="+mj-ea"/>
            </a:endParaRPr>
          </a:p>
          <a:p>
            <a:pPr>
              <a:spcBef>
                <a:spcPct val="0"/>
              </a:spcBef>
              <a:buFontTx/>
              <a:buNone/>
              <a:defRPr/>
            </a:pPr>
            <a:r>
              <a:rPr lang="en-US" altLang="zh-CN" sz="1800" dirty="0">
                <a:solidFill>
                  <a:srgbClr val="0070C0"/>
                </a:solidFill>
                <a:latin typeface="+mj-ea"/>
                <a:ea typeface="+mj-ea"/>
              </a:rPr>
              <a:t>NOW</a:t>
            </a:r>
          </a:p>
          <a:p>
            <a:pPr>
              <a:spcBef>
                <a:spcPct val="0"/>
              </a:spcBef>
              <a:buFontTx/>
              <a:buNone/>
              <a:defRPr/>
            </a:pPr>
            <a:r>
              <a:rPr lang="zh-CN" altLang="en-US" sz="1800" dirty="0">
                <a:solidFill>
                  <a:srgbClr val="0070C0"/>
                </a:solidFill>
                <a:latin typeface="+mj-ea"/>
                <a:ea typeface="+mj-ea"/>
              </a:rPr>
              <a:t>（集群的最初来源）</a:t>
            </a:r>
            <a:endParaRPr lang="en-US" altLang="zh-CN" sz="1800" dirty="0">
              <a:solidFill>
                <a:srgbClr val="0070C0"/>
              </a:solidFill>
              <a:latin typeface="+mj-ea"/>
              <a:ea typeface="+mj-ea"/>
            </a:endParaRPr>
          </a:p>
          <a:p>
            <a:pPr>
              <a:spcBef>
                <a:spcPct val="0"/>
              </a:spcBef>
              <a:buFontTx/>
              <a:buNone/>
              <a:defRPr/>
            </a:pPr>
            <a:r>
              <a:rPr lang="en-US" altLang="zh-CN" sz="1800" dirty="0">
                <a:solidFill>
                  <a:srgbClr val="0070C0"/>
                </a:solidFill>
                <a:latin typeface="+mj-ea"/>
                <a:ea typeface="+mj-ea"/>
              </a:rPr>
              <a:t>TPU</a:t>
            </a:r>
          </a:p>
          <a:p>
            <a:pPr>
              <a:spcBef>
                <a:spcPct val="0"/>
              </a:spcBef>
              <a:buFontTx/>
              <a:buNone/>
              <a:defRPr/>
            </a:pPr>
            <a:endParaRPr lang="zh-CN" altLang="en-US" sz="1800" dirty="0">
              <a:solidFill>
                <a:srgbClr val="0070C0"/>
              </a:solidFill>
              <a:latin typeface="微软雅黑" panose="020B0503020204020204" pitchFamily="34" charset="-122"/>
              <a:ea typeface="微软雅黑" panose="020B0503020204020204" pitchFamily="34" charset="-122"/>
            </a:endParaRPr>
          </a:p>
        </p:txBody>
      </p:sp>
      <p:sp>
        <p:nvSpPr>
          <p:cNvPr id="11674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E1219E6-422F-4A44-9A0A-5929D2C2F0BD}" type="datetime1">
              <a:rPr lang="zh-CN" altLang="en-US" sz="1200" smtClean="0"/>
              <a:pPr>
                <a:spcBef>
                  <a:spcPct val="0"/>
                </a:spcBef>
                <a:buFontTx/>
                <a:buNone/>
              </a:pPr>
              <a:t>2021/9/4</a:t>
            </a:fld>
            <a:endParaRPr lang="en-US" altLang="zh-CN" sz="1200" smtClean="0"/>
          </a:p>
        </p:txBody>
      </p:sp>
      <p:sp>
        <p:nvSpPr>
          <p:cNvPr id="116745"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1674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121716D-859C-41DC-8C67-3B909F6BBC5E}" type="slidenum">
              <a:rPr lang="en-US" altLang="zh-CN" sz="1200" smtClean="0"/>
              <a:pPr>
                <a:spcBef>
                  <a:spcPct val="0"/>
                </a:spcBef>
                <a:buFontTx/>
                <a:buNone/>
              </a:pPr>
              <a:t>67</a:t>
            </a:fld>
            <a:endParaRPr lang="en-US" altLang="zh-CN" sz="120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a:xfrm>
            <a:off x="663575" y="476672"/>
            <a:ext cx="7772400" cy="1143000"/>
          </a:xfrm>
        </p:spPr>
        <p:txBody>
          <a:bodyPr/>
          <a:lstStyle/>
          <a:p>
            <a:r>
              <a:rPr lang="zh-CN" altLang="en-US" dirty="0" smtClean="0">
                <a:solidFill>
                  <a:srgbClr val="D60093"/>
                </a:solidFill>
              </a:rPr>
              <a:t>思考题</a:t>
            </a:r>
          </a:p>
        </p:txBody>
      </p:sp>
      <p:sp>
        <p:nvSpPr>
          <p:cNvPr id="1269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49FF4CF-D46A-488C-ABCA-645C6B56028B}" type="datetime1">
              <a:rPr lang="zh-CN" altLang="en-US" sz="1200" smtClean="0"/>
              <a:pPr>
                <a:spcBef>
                  <a:spcPct val="0"/>
                </a:spcBef>
                <a:buFontTx/>
                <a:buNone/>
              </a:pPr>
              <a:t>2021/9/4</a:t>
            </a:fld>
            <a:endParaRPr lang="en-US" altLang="zh-CN" sz="1200" smtClean="0"/>
          </a:p>
        </p:txBody>
      </p:sp>
      <p:sp>
        <p:nvSpPr>
          <p:cNvPr id="1269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269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A7E43BE-B552-42C5-A919-1B543D453453}" type="slidenum">
              <a:rPr lang="en-US" altLang="zh-CN" sz="1200" smtClean="0"/>
              <a:pPr>
                <a:spcBef>
                  <a:spcPct val="0"/>
                </a:spcBef>
                <a:buFontTx/>
                <a:buNone/>
              </a:pPr>
              <a:t>68</a:t>
            </a:fld>
            <a:endParaRPr lang="en-US" altLang="zh-CN" sz="1200" smtClean="0"/>
          </a:p>
        </p:txBody>
      </p:sp>
      <p:sp>
        <p:nvSpPr>
          <p:cNvPr id="126982" name="object 4"/>
          <p:cNvSpPr txBox="1">
            <a:spLocks noChangeArrowheads="1"/>
          </p:cNvSpPr>
          <p:nvPr/>
        </p:nvSpPr>
        <p:spPr bwMode="auto">
          <a:xfrm>
            <a:off x="931863" y="1830388"/>
            <a:ext cx="85931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3500"/>
              </a:lnSpc>
              <a:spcBef>
                <a:spcPct val="0"/>
              </a:spcBef>
              <a:buFontTx/>
              <a:buNone/>
            </a:pPr>
            <a:endParaRPr lang="zh-CN" altLang="zh-CN" sz="2600">
              <a:solidFill>
                <a:srgbClr val="000000"/>
              </a:solidFill>
              <a:latin typeface="GVIIAW+MicrosoftYaHei"/>
              <a:ea typeface="GVIIAW+MicrosoftYaHei"/>
              <a:cs typeface="GVIIAW+MicrosoftYaHei"/>
            </a:endParaRPr>
          </a:p>
        </p:txBody>
      </p:sp>
      <p:sp>
        <p:nvSpPr>
          <p:cNvPr id="126983" name="object 5"/>
          <p:cNvSpPr txBox="1">
            <a:spLocks noChangeArrowheads="1"/>
          </p:cNvSpPr>
          <p:nvPr/>
        </p:nvSpPr>
        <p:spPr bwMode="auto">
          <a:xfrm>
            <a:off x="722313" y="1743075"/>
            <a:ext cx="8212137"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ct val="150000"/>
              </a:lnSpc>
              <a:spcBef>
                <a:spcPct val="0"/>
              </a:spcBef>
              <a:buFontTx/>
              <a:buNone/>
            </a:pPr>
            <a:r>
              <a:rPr lang="zh-CN" altLang="zh-CN" sz="2600" dirty="0">
                <a:solidFill>
                  <a:srgbClr val="000000"/>
                </a:solidFill>
                <a:latin typeface="GVIIAW+MicrosoftYaHei"/>
                <a:ea typeface="GVIIAW+MicrosoftYaHei"/>
                <a:cs typeface="GVIIAW+MicrosoftYaHei"/>
              </a:rPr>
              <a:t>1、简要描述你对计算机体系结构这一概念的理解。</a:t>
            </a:r>
          </a:p>
          <a:p>
            <a:pPr>
              <a:lnSpc>
                <a:spcPct val="150000"/>
              </a:lnSpc>
              <a:spcBef>
                <a:spcPct val="0"/>
              </a:spcBef>
              <a:buFontTx/>
              <a:buNone/>
            </a:pPr>
            <a:r>
              <a:rPr lang="en-US" altLang="zh-CN" sz="2600" dirty="0">
                <a:solidFill>
                  <a:srgbClr val="000000"/>
                </a:solidFill>
                <a:latin typeface="GVIIAW+MicrosoftYaHei"/>
                <a:ea typeface="GVIIAW+MicrosoftYaHei"/>
                <a:cs typeface="GVIIAW+MicrosoftYaHei"/>
              </a:rPr>
              <a:t>2</a:t>
            </a:r>
            <a:r>
              <a:rPr lang="zh-CN" sz="2600" dirty="0">
                <a:solidFill>
                  <a:srgbClr val="000000"/>
                </a:solidFill>
                <a:latin typeface="GVIIAW+MicrosoftYaHei"/>
                <a:ea typeface="GVIIAW+MicrosoftYaHei"/>
                <a:cs typeface="GVIIAW+MicrosoftYaHei"/>
              </a:rPr>
              <a:t>、请根据你的理解阐述计算机体系结构和计算机</a:t>
            </a:r>
          </a:p>
          <a:p>
            <a:pPr>
              <a:lnSpc>
                <a:spcPts val="2713"/>
              </a:lnSpc>
              <a:spcBef>
                <a:spcPts val="1650"/>
              </a:spcBef>
              <a:buFontTx/>
              <a:buNone/>
            </a:pPr>
            <a:r>
              <a:rPr lang="zh-CN" sz="2600" dirty="0">
                <a:solidFill>
                  <a:srgbClr val="000000"/>
                </a:solidFill>
                <a:latin typeface="GVIIAW+MicrosoftYaHei"/>
                <a:ea typeface="GVIIAW+MicrosoftYaHei"/>
                <a:cs typeface="GVIIAW+MicrosoftYaHei"/>
              </a:rPr>
              <a:t>组成原理这两门课程主要的差异在哪里？</a:t>
            </a:r>
            <a:endParaRPr lang="en-US" altLang="zh-CN" sz="2600" dirty="0">
              <a:solidFill>
                <a:srgbClr val="000000"/>
              </a:solidFill>
              <a:latin typeface="GVIIAW+MicrosoftYaHei"/>
              <a:ea typeface="GVIIAW+MicrosoftYaHei"/>
              <a:cs typeface="GVIIAW+MicrosoftYaHei"/>
            </a:endParaRPr>
          </a:p>
          <a:p>
            <a:pPr>
              <a:lnSpc>
                <a:spcPts val="2713"/>
              </a:lnSpc>
              <a:spcBef>
                <a:spcPts val="1650"/>
              </a:spcBef>
              <a:buFontTx/>
              <a:buNone/>
            </a:pPr>
            <a:r>
              <a:rPr lang="en-US" altLang="zh-CN" sz="2600" dirty="0">
                <a:solidFill>
                  <a:srgbClr val="000000"/>
                </a:solidFill>
                <a:latin typeface="GVIIAW+MicrosoftYaHei"/>
                <a:ea typeface="GVIIAW+MicrosoftYaHei"/>
                <a:cs typeface="GVIIAW+MicrosoftYaHei"/>
              </a:rPr>
              <a:t>3、</a:t>
            </a:r>
            <a:r>
              <a:rPr lang="zh-CN" altLang="en-US" sz="2600" dirty="0">
                <a:solidFill>
                  <a:srgbClr val="000000"/>
                </a:solidFill>
                <a:latin typeface="GVIIAW+MicrosoftYaHei"/>
                <a:ea typeface="GVIIAW+MicrosoftYaHei"/>
                <a:cs typeface="GVIIAW+MicrosoftYaHei"/>
              </a:rPr>
              <a:t>我们需要为计算市场设计</a:t>
            </a:r>
            <a:r>
              <a:rPr lang="zh-CN" altLang="en-US" sz="2600" dirty="0" smtClean="0">
                <a:solidFill>
                  <a:srgbClr val="000000"/>
                </a:solidFill>
                <a:latin typeface="GVIIAW+MicrosoftYaHei"/>
                <a:ea typeface="GVIIAW+MicrosoftYaHei"/>
                <a:cs typeface="GVIIAW+MicrosoftYaHei"/>
              </a:rPr>
              <a:t>什么？</a:t>
            </a:r>
            <a:endParaRPr lang="en-US" altLang="zh-CN" sz="2600" dirty="0">
              <a:solidFill>
                <a:srgbClr val="000000"/>
              </a:solidFill>
              <a:latin typeface="GVIIAW+MicrosoftYaHei"/>
              <a:ea typeface="GVIIAW+MicrosoftYaHei"/>
              <a:cs typeface="GVIIAW+MicrosoftYaHei"/>
            </a:endParaRPr>
          </a:p>
          <a:p>
            <a:pPr>
              <a:lnSpc>
                <a:spcPts val="2713"/>
              </a:lnSpc>
              <a:spcBef>
                <a:spcPts val="1650"/>
              </a:spcBef>
              <a:buFontTx/>
              <a:buNone/>
            </a:pPr>
            <a:r>
              <a:rPr lang="en-US" altLang="zh-CN" dirty="0">
                <a:solidFill>
                  <a:srgbClr val="000000"/>
                </a:solidFill>
                <a:latin typeface="QKBGTJ+Tahoma"/>
                <a:ea typeface="QKBGTJ+Tahoma"/>
                <a:cs typeface="QKBGTJ+Tahoma"/>
              </a:rPr>
              <a:t>4、What a computer Architecture designer need to know ?</a:t>
            </a:r>
          </a:p>
          <a:p>
            <a:pPr>
              <a:lnSpc>
                <a:spcPts val="2713"/>
              </a:lnSpc>
              <a:spcBef>
                <a:spcPts val="1650"/>
              </a:spcBef>
              <a:buFontTx/>
              <a:buNone/>
            </a:pPr>
            <a:endParaRPr lang="en-US" altLang="zh-CN" dirty="0">
              <a:solidFill>
                <a:srgbClr val="000000"/>
              </a:solidFill>
              <a:latin typeface="QKBGTJ+Tahoma"/>
              <a:ea typeface="QKBGTJ+Tahoma"/>
              <a:cs typeface="QKBGTJ+Tahoma"/>
            </a:endParaRPr>
          </a:p>
          <a:p>
            <a:pPr>
              <a:lnSpc>
                <a:spcPts val="2713"/>
              </a:lnSpc>
              <a:spcBef>
                <a:spcPts val="1650"/>
              </a:spcBef>
              <a:buFontTx/>
              <a:buNone/>
            </a:pPr>
            <a:endParaRPr lang="zh-CN" altLang="zh-CN" sz="2600" dirty="0">
              <a:solidFill>
                <a:srgbClr val="000000"/>
              </a:solidFill>
              <a:latin typeface="GVIIAW+MicrosoftYaHei"/>
              <a:ea typeface="GVIIAW+MicrosoftYaHei"/>
              <a:cs typeface="GVIIAW+MicrosoftYaHei"/>
            </a:endParaRPr>
          </a:p>
        </p:txBody>
      </p:sp>
      <p:sp>
        <p:nvSpPr>
          <p:cNvPr id="126984" name="object 3"/>
          <p:cNvSpPr txBox="1">
            <a:spLocks noChangeArrowheads="1"/>
          </p:cNvSpPr>
          <p:nvPr/>
        </p:nvSpPr>
        <p:spPr bwMode="auto">
          <a:xfrm>
            <a:off x="571500" y="4543425"/>
            <a:ext cx="786447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nSpc>
                <a:spcPts val="4350"/>
              </a:lnSpc>
              <a:spcBef>
                <a:spcPct val="0"/>
              </a:spcBef>
              <a:buFontTx/>
              <a:buNone/>
            </a:pPr>
            <a:r>
              <a:rPr lang="zh-CN" altLang="zh-CN" sz="3600">
                <a:solidFill>
                  <a:srgbClr val="3333CC"/>
                </a:solidFill>
                <a:latin typeface="LMBCQF+Wingdings"/>
                <a:ea typeface="LMBCQF+Wingdings"/>
                <a:cs typeface="LMBCQF+Wingdings"/>
              </a:rPr>
              <a:t></a:t>
            </a:r>
            <a:endParaRPr lang="zh-CN" altLang="zh-CN" sz="3600">
              <a:solidFill>
                <a:srgbClr val="000000"/>
              </a:solidFill>
              <a:latin typeface="QKBGTJ+Tahoma"/>
              <a:ea typeface="QKBGTJ+Tahoma"/>
              <a:cs typeface="QKBGTJ+Tahom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DD69014-0EB5-4342-9F81-849773399260}" type="datetime1">
              <a:rPr lang="zh-CN" altLang="en-US" sz="1200" smtClean="0"/>
              <a:pPr>
                <a:spcBef>
                  <a:spcPct val="0"/>
                </a:spcBef>
                <a:buFontTx/>
                <a:buNone/>
              </a:pPr>
              <a:t>2021/9/4</a:t>
            </a:fld>
            <a:endParaRPr lang="en-US" altLang="zh-CN" sz="1200" smtClean="0"/>
          </a:p>
        </p:txBody>
      </p:sp>
      <p:sp>
        <p:nvSpPr>
          <p:cNvPr id="128003" name="Rectangle 2"/>
          <p:cNvSpPr>
            <a:spLocks noGrp="1" noChangeArrowheads="1"/>
          </p:cNvSpPr>
          <p:nvPr>
            <p:ph type="title"/>
          </p:nvPr>
        </p:nvSpPr>
        <p:spPr>
          <a:xfrm>
            <a:off x="539750" y="333375"/>
            <a:ext cx="7772400" cy="990600"/>
          </a:xfrm>
        </p:spPr>
        <p:txBody>
          <a:bodyPr/>
          <a:lstStyle/>
          <a:p>
            <a:pPr marL="914400" indent="-914400" algn="l" eaLnBrk="1" hangingPunct="1"/>
            <a:r>
              <a:rPr lang="zh-CN" altLang="en-US" sz="3600" b="1" smtClean="0"/>
              <a:t>二、计算机体系结构的分类</a:t>
            </a:r>
            <a:endParaRPr lang="zh-CN" altLang="en-US" sz="2400" b="1" smtClean="0">
              <a:solidFill>
                <a:srgbClr val="800000"/>
              </a:solidFill>
              <a:latin typeface="Arial" panose="020B0604020202020204" pitchFamily="34" charset="0"/>
            </a:endParaRPr>
          </a:p>
        </p:txBody>
      </p:sp>
      <p:sp>
        <p:nvSpPr>
          <p:cNvPr id="64518" name="Rectangle 3"/>
          <p:cNvSpPr>
            <a:spLocks noGrp="1" noChangeArrowheads="1"/>
          </p:cNvSpPr>
          <p:nvPr>
            <p:ph type="body" idx="1"/>
          </p:nvPr>
        </p:nvSpPr>
        <p:spPr>
          <a:xfrm>
            <a:off x="671513" y="1884363"/>
            <a:ext cx="7704137" cy="3935412"/>
          </a:xfrm>
        </p:spPr>
        <p:txBody>
          <a:bodyPr/>
          <a:lstStyle/>
          <a:p>
            <a:pPr eaLnBrk="1" hangingPunct="1">
              <a:spcBef>
                <a:spcPct val="10000"/>
              </a:spcBef>
              <a:buFontTx/>
              <a:buNone/>
            </a:pPr>
            <a:r>
              <a:rPr lang="en-US" altLang="zh-CN" sz="2000" b="1" dirty="0" smtClean="0">
                <a:solidFill>
                  <a:srgbClr val="800000"/>
                </a:solidFill>
                <a:latin typeface="微软雅黑" panose="020B0503020204020204" pitchFamily="34" charset="-122"/>
                <a:ea typeface="微软雅黑" panose="020B0503020204020204" pitchFamily="34" charset="-122"/>
              </a:rPr>
              <a:t>1) </a:t>
            </a:r>
            <a:r>
              <a:rPr lang="zh-CN" altLang="en-US" sz="2000" b="1" dirty="0" smtClean="0">
                <a:solidFill>
                  <a:srgbClr val="800000"/>
                </a:solidFill>
                <a:latin typeface="微软雅黑" panose="020B0503020204020204" pitchFamily="34" charset="-122"/>
                <a:ea typeface="微软雅黑" panose="020B0503020204020204" pitchFamily="34" charset="-122"/>
              </a:rPr>
              <a:t>按大小划分</a:t>
            </a:r>
          </a:p>
          <a:p>
            <a:pPr eaLnBrk="1" hangingPunct="1">
              <a:spcBef>
                <a:spcPct val="10000"/>
              </a:spcBef>
              <a:buFontTx/>
              <a:buNone/>
            </a:pPr>
            <a:r>
              <a:rPr lang="zh-CN" altLang="en-US" sz="2400" dirty="0" smtClean="0">
                <a:latin typeface="微软雅黑" panose="020B0503020204020204" pitchFamily="34" charset="-122"/>
                <a:ea typeface="微软雅黑" panose="020B0503020204020204" pitchFamily="34" charset="-122"/>
              </a:rPr>
              <a:t>种类：</a:t>
            </a:r>
            <a:r>
              <a:rPr lang="zh-CN" altLang="en-US" sz="2400" b="1" dirty="0" smtClean="0">
                <a:solidFill>
                  <a:srgbClr val="FF0000"/>
                </a:solidFill>
                <a:latin typeface="微软雅黑" panose="020B0503020204020204" pitchFamily="34" charset="-122"/>
                <a:ea typeface="微软雅黑" panose="020B0503020204020204" pitchFamily="34" charset="-122"/>
              </a:rPr>
              <a:t>巨型、大型、中型、小型、微型机</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eaLnBrk="1" hangingPunct="1">
              <a:spcBef>
                <a:spcPct val="10000"/>
              </a:spcBef>
              <a:buFontTx/>
              <a:buNone/>
            </a:pPr>
            <a:r>
              <a:rPr lang="zh-CN" altLang="en-US" sz="2400" dirty="0" smtClean="0">
                <a:solidFill>
                  <a:srgbClr val="0070C0"/>
                </a:solidFill>
                <a:latin typeface="微软雅黑" panose="020B0503020204020204" pitchFamily="34" charset="-122"/>
                <a:ea typeface="微软雅黑" panose="020B0503020204020204" pitchFamily="34" charset="-122"/>
              </a:rPr>
              <a:t>工作站</a:t>
            </a:r>
            <a:r>
              <a:rPr lang="zh-CN" altLang="en-US" sz="2400" dirty="0" smtClean="0">
                <a:latin typeface="微软雅黑" panose="020B0503020204020204" pitchFamily="34" charset="-122"/>
                <a:ea typeface="微软雅黑" panose="020B0503020204020204" pitchFamily="34" charset="-122"/>
              </a:rPr>
              <a:t>介于小型机和微型机之间，具有小型机的性能，微型机的价格。</a:t>
            </a:r>
            <a:endParaRPr lang="zh-CN" altLang="en-US" sz="2400" b="1" dirty="0" smtClean="0">
              <a:latin typeface="微软雅黑" panose="020B0503020204020204" pitchFamily="34" charset="-122"/>
              <a:ea typeface="微软雅黑" panose="020B0503020204020204" pitchFamily="34" charset="-122"/>
            </a:endParaRPr>
          </a:p>
          <a:p>
            <a:pPr eaLnBrk="1" hangingPunct="1">
              <a:spcBef>
                <a:spcPct val="10000"/>
              </a:spcBef>
              <a:buFontTx/>
              <a:buNone/>
            </a:pPr>
            <a:r>
              <a:rPr lang="zh-CN" altLang="en-US" sz="2400" dirty="0" smtClean="0">
                <a:latin typeface="微软雅黑" panose="020B0503020204020204" pitchFamily="34" charset="-122"/>
                <a:ea typeface="微软雅黑" panose="020B0503020204020204" pitchFamily="34" charset="-122"/>
              </a:rPr>
              <a:t>划分原则：</a:t>
            </a:r>
            <a:r>
              <a:rPr lang="zh-CN" altLang="en-US" sz="2400" b="1" dirty="0" smtClean="0">
                <a:solidFill>
                  <a:srgbClr val="0000FF"/>
                </a:solidFill>
                <a:latin typeface="微软雅黑" panose="020B0503020204020204" pitchFamily="34" charset="-122"/>
                <a:ea typeface="微软雅黑" panose="020B0503020204020204" pitchFamily="34" charset="-122"/>
              </a:rPr>
              <a:t>以性能为特征，按价格来划分</a:t>
            </a:r>
            <a:endParaRPr lang="zh-CN" altLang="en-US" sz="2400" dirty="0" smtClean="0">
              <a:solidFill>
                <a:srgbClr val="0000FF"/>
              </a:solidFill>
              <a:latin typeface="微软雅黑" panose="020B0503020204020204" pitchFamily="34" charset="-122"/>
              <a:ea typeface="微软雅黑" panose="020B0503020204020204" pitchFamily="34" charset="-122"/>
            </a:endParaRPr>
          </a:p>
          <a:p>
            <a:pPr eaLnBrk="1" hangingPunct="1">
              <a:spcBef>
                <a:spcPct val="10000"/>
              </a:spcBef>
              <a:buFontTx/>
              <a:buNone/>
            </a:pPr>
            <a:r>
              <a:rPr lang="zh-CN" altLang="en-US" sz="2400" dirty="0" smtClean="0">
                <a:latin typeface="微软雅黑" panose="020B0503020204020204" pitchFamily="34" charset="-122"/>
                <a:ea typeface="微软雅黑" panose="020B0503020204020204" pitchFamily="34" charset="-122"/>
                <a:sym typeface="Symbol" panose="05050102010706020507" pitchFamily="18" charset="2"/>
              </a:rPr>
              <a:t>设计方法：最高性能            特殊用途</a:t>
            </a:r>
          </a:p>
          <a:p>
            <a:pPr eaLnBrk="1" hangingPunct="1">
              <a:spcBef>
                <a:spcPct val="10000"/>
              </a:spcBef>
              <a:buFontTx/>
              <a:buNone/>
            </a:pPr>
            <a:r>
              <a:rPr lang="zh-CN" altLang="en-US" sz="2400" dirty="0" smtClean="0">
                <a:latin typeface="微软雅黑" panose="020B0503020204020204" pitchFamily="34" charset="-122"/>
                <a:ea typeface="微软雅黑" panose="020B0503020204020204" pitchFamily="34" charset="-122"/>
                <a:sym typeface="Symbol" panose="05050102010706020507" pitchFamily="18" charset="2"/>
              </a:rPr>
              <a:t>                  最佳性能价格比      一般商用计算机</a:t>
            </a:r>
          </a:p>
          <a:p>
            <a:pPr eaLnBrk="1" hangingPunct="1">
              <a:spcBef>
                <a:spcPct val="10000"/>
              </a:spcBef>
              <a:buFontTx/>
              <a:buNone/>
            </a:pPr>
            <a:r>
              <a:rPr lang="zh-CN" altLang="en-US" sz="2400" dirty="0" smtClean="0">
                <a:latin typeface="微软雅黑" panose="020B0503020204020204" pitchFamily="34" charset="-122"/>
                <a:ea typeface="微软雅黑" panose="020B0503020204020204" pitchFamily="34" charset="-122"/>
              </a:rPr>
              <a:t>                  最低价格            家用计算机等</a:t>
            </a:r>
          </a:p>
          <a:p>
            <a:pPr eaLnBrk="1" hangingPunct="1">
              <a:lnSpc>
                <a:spcPct val="110000"/>
              </a:lnSpc>
              <a:spcBef>
                <a:spcPct val="0"/>
              </a:spcBef>
              <a:buFontTx/>
              <a:buNone/>
            </a:pPr>
            <a:r>
              <a:rPr lang="en-US" altLang="zh-CN" sz="2000" b="1" dirty="0" smtClean="0">
                <a:solidFill>
                  <a:srgbClr val="800000"/>
                </a:solidFill>
                <a:latin typeface="微软雅黑" panose="020B0503020204020204" pitchFamily="34" charset="-122"/>
                <a:ea typeface="微软雅黑" panose="020B0503020204020204" pitchFamily="34" charset="-122"/>
              </a:rPr>
              <a:t>2) </a:t>
            </a:r>
            <a:r>
              <a:rPr lang="zh-CN" altLang="en-US" sz="2000" b="1" dirty="0" smtClean="0">
                <a:solidFill>
                  <a:srgbClr val="800000"/>
                </a:solidFill>
                <a:latin typeface="微软雅黑" panose="020B0503020204020204" pitchFamily="34" charset="-122"/>
                <a:ea typeface="微软雅黑" panose="020B0503020204020204" pitchFamily="34" charset="-122"/>
              </a:rPr>
              <a:t>按用途划分</a:t>
            </a:r>
          </a:p>
          <a:p>
            <a:pPr eaLnBrk="1" hangingPunct="1">
              <a:lnSpc>
                <a:spcPct val="110000"/>
              </a:lnSpc>
              <a:spcBef>
                <a:spcPct val="0"/>
              </a:spcBef>
              <a:buFontTx/>
              <a:buNone/>
            </a:pPr>
            <a:r>
              <a:rPr lang="zh-CN" altLang="en-US" sz="2400" dirty="0" smtClean="0">
                <a:latin typeface="微软雅黑" panose="020B0503020204020204" pitchFamily="34" charset="-122"/>
                <a:ea typeface="微软雅黑" panose="020B0503020204020204" pitchFamily="34" charset="-122"/>
              </a:rPr>
              <a:t>种类：</a:t>
            </a:r>
            <a:r>
              <a:rPr lang="zh-CN" altLang="en-US" sz="2400" b="1" dirty="0" smtClean="0">
                <a:solidFill>
                  <a:srgbClr val="FF0000"/>
                </a:solidFill>
                <a:latin typeface="微软雅黑" panose="020B0503020204020204" pitchFamily="34" charset="-122"/>
                <a:ea typeface="微软雅黑" panose="020B0503020204020204" pitchFamily="34" charset="-122"/>
              </a:rPr>
              <a:t>科学计算、事务处理、实时控制、工作站、服务器、家用计算机</a:t>
            </a:r>
            <a:r>
              <a:rPr lang="zh-CN" altLang="en-US" sz="2400" b="1" dirty="0" smtClean="0">
                <a:latin typeface="微软雅黑" panose="020B0503020204020204" pitchFamily="34" charset="-122"/>
                <a:ea typeface="微软雅黑" panose="020B0503020204020204" pitchFamily="34" charset="-122"/>
              </a:rPr>
              <a:t>等</a:t>
            </a:r>
            <a:r>
              <a:rPr lang="zh-CN" altLang="en-US" sz="2400" dirty="0" smtClean="0">
                <a:latin typeface="微软雅黑" panose="020B0503020204020204" pitchFamily="34" charset="-122"/>
                <a:ea typeface="微软雅黑" panose="020B0503020204020204" pitchFamily="34" charset="-122"/>
              </a:rPr>
              <a:t>。</a:t>
            </a:r>
          </a:p>
        </p:txBody>
      </p:sp>
      <p:sp>
        <p:nvSpPr>
          <p:cNvPr id="7" name="Rectangle 6"/>
          <p:cNvSpPr/>
          <p:nvPr/>
        </p:nvSpPr>
        <p:spPr>
          <a:xfrm>
            <a:off x="395288" y="1290638"/>
            <a:ext cx="3960812" cy="523875"/>
          </a:xfrm>
          <a:prstGeom prst="rect">
            <a:avLst/>
          </a:prstGeom>
        </p:spPr>
        <p:txBody>
          <a:bodyPr>
            <a:spAutoFit/>
          </a:bodyPr>
          <a:lstStyle/>
          <a:p>
            <a:pPr eaLnBrk="1" hangingPunct="1">
              <a:defRPr/>
            </a:pPr>
            <a:r>
              <a:rPr lang="en-US" altLang="zh-CN" sz="2800" b="1" kern="0" dirty="0">
                <a:solidFill>
                  <a:srgbClr val="800000"/>
                </a:solidFill>
                <a:latin typeface="Arial" pitchFamily="34" charset="0"/>
                <a:ea typeface="宋体"/>
                <a:cs typeface="+mj-cs"/>
              </a:rPr>
              <a:t>1 </a:t>
            </a:r>
            <a:r>
              <a:rPr lang="zh-CN" altLang="en-US" sz="2800" b="1" kern="0" dirty="0">
                <a:solidFill>
                  <a:srgbClr val="800000"/>
                </a:solidFill>
                <a:latin typeface="Arial" pitchFamily="34" charset="0"/>
                <a:ea typeface="宋体"/>
                <a:cs typeface="+mj-cs"/>
              </a:rPr>
              <a:t>按处理机性能分类</a:t>
            </a:r>
            <a:endParaRPr lang="en-US" sz="2800" dirty="0"/>
          </a:p>
        </p:txBody>
      </p:sp>
      <p:sp>
        <p:nvSpPr>
          <p:cNvPr id="2" name="矩形 1"/>
          <p:cNvSpPr>
            <a:spLocks noChangeArrowheads="1"/>
          </p:cNvSpPr>
          <p:nvPr/>
        </p:nvSpPr>
        <p:spPr bwMode="auto">
          <a:xfrm>
            <a:off x="4335463" y="115411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2060"/>
                </a:solidFill>
                <a:latin typeface="微软雅黑" panose="020B0503020204020204" pitchFamily="34" charset="-122"/>
                <a:ea typeface="微软雅黑" panose="020B0503020204020204" pitchFamily="34" charset="-122"/>
              </a:rPr>
              <a:t>便携机</a:t>
            </a:r>
          </a:p>
          <a:p>
            <a:pPr eaLnBrk="1" hangingPunct="1">
              <a:spcBef>
                <a:spcPct val="0"/>
              </a:spcBef>
              <a:buFontTx/>
              <a:buNone/>
            </a:pPr>
            <a:r>
              <a:rPr lang="zh-CN" altLang="en-US" sz="2400" dirty="0">
                <a:solidFill>
                  <a:srgbClr val="002060"/>
                </a:solidFill>
                <a:latin typeface="微软雅黑" panose="020B0503020204020204" pitchFamily="34" charset="-122"/>
                <a:ea typeface="微软雅黑" panose="020B0503020204020204" pitchFamily="34" charset="-122"/>
              </a:rPr>
              <a:t>手持式终端（</a:t>
            </a:r>
            <a:r>
              <a:rPr lang="en-US" altLang="zh-CN" sz="2400" dirty="0">
                <a:solidFill>
                  <a:srgbClr val="002060"/>
                </a:solidFill>
                <a:latin typeface="微软雅黑" panose="020B0503020204020204" pitchFamily="34" charset="-122"/>
                <a:ea typeface="微软雅黑" panose="020B0503020204020204" pitchFamily="34" charset="-122"/>
              </a:rPr>
              <a:t>PDA</a:t>
            </a:r>
            <a:r>
              <a:rPr lang="zh-CN" altLang="en-US" sz="2400" dirty="0">
                <a:solidFill>
                  <a:srgbClr val="002060"/>
                </a:solidFill>
                <a:latin typeface="微软雅黑" panose="020B0503020204020204" pitchFamily="34" charset="-122"/>
                <a:ea typeface="微软雅黑" panose="020B0503020204020204" pitchFamily="34" charset="-122"/>
              </a:rPr>
              <a:t>、</a:t>
            </a:r>
            <a:r>
              <a:rPr lang="en-US" altLang="zh-CN" sz="2400" dirty="0">
                <a:solidFill>
                  <a:srgbClr val="002060"/>
                </a:solidFill>
                <a:latin typeface="微软雅黑" panose="020B0503020204020204" pitchFamily="34" charset="-122"/>
                <a:ea typeface="微软雅黑" panose="020B0503020204020204" pitchFamily="34" charset="-122"/>
              </a:rPr>
              <a:t>MP3</a:t>
            </a:r>
            <a:r>
              <a:rPr lang="zh-CN" altLang="en-US" sz="2400" dirty="0">
                <a:solidFill>
                  <a:srgbClr val="002060"/>
                </a:solidFill>
                <a:latin typeface="微软雅黑" panose="020B0503020204020204" pitchFamily="34" charset="-122"/>
                <a:ea typeface="微软雅黑" panose="020B0503020204020204" pitchFamily="34" charset="-122"/>
              </a:rPr>
              <a:t>、手机）</a:t>
            </a:r>
          </a:p>
        </p:txBody>
      </p:sp>
      <p:sp>
        <p:nvSpPr>
          <p:cNvPr id="128007"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280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0114BFF2-76BE-4AA6-94D6-DD514B3C5590}" type="slidenum">
              <a:rPr lang="en-US" altLang="zh-CN" sz="1200" smtClean="0"/>
              <a:pPr>
                <a:spcBef>
                  <a:spcPct val="0"/>
                </a:spcBef>
                <a:buFontTx/>
                <a:buNone/>
              </a:pPr>
              <a:t>69</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518">
                                            <p:txEl>
                                              <p:pRg st="0" end="0"/>
                                            </p:txEl>
                                          </p:spTgt>
                                        </p:tgtEl>
                                        <p:attrNameLst>
                                          <p:attrName>style.visibility</p:attrName>
                                        </p:attrNameLst>
                                      </p:cBhvr>
                                      <p:to>
                                        <p:strVal val="visible"/>
                                      </p:to>
                                    </p:set>
                                    <p:anim calcmode="lin" valueType="num">
                                      <p:cBhvr additive="base">
                                        <p:cTn id="7" dur="500" fill="hold"/>
                                        <p:tgtEl>
                                          <p:spTgt spid="645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8">
                                            <p:txEl>
                                              <p:pRg st="1" end="1"/>
                                            </p:txEl>
                                          </p:spTgt>
                                        </p:tgtEl>
                                        <p:attrNameLst>
                                          <p:attrName>style.visibility</p:attrName>
                                        </p:attrNameLst>
                                      </p:cBhvr>
                                      <p:to>
                                        <p:strVal val="visible"/>
                                      </p:to>
                                    </p:set>
                                    <p:anim calcmode="lin" valueType="num">
                                      <p:cBhvr additive="base">
                                        <p:cTn id="11" dur="500" fill="hold"/>
                                        <p:tgtEl>
                                          <p:spTgt spid="645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518">
                                            <p:txEl>
                                              <p:pRg st="2" end="2"/>
                                            </p:txEl>
                                          </p:spTgt>
                                        </p:tgtEl>
                                        <p:attrNameLst>
                                          <p:attrName>style.visibility</p:attrName>
                                        </p:attrNameLst>
                                      </p:cBhvr>
                                      <p:to>
                                        <p:strVal val="visible"/>
                                      </p:to>
                                    </p:set>
                                    <p:anim calcmode="lin" valueType="num">
                                      <p:cBhvr additive="base">
                                        <p:cTn id="15" dur="500" fill="hold"/>
                                        <p:tgtEl>
                                          <p:spTgt spid="6451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45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64518">
                                            <p:txEl>
                                              <p:pRg st="3" end="3"/>
                                            </p:txEl>
                                          </p:spTgt>
                                        </p:tgtEl>
                                        <p:attrNameLst>
                                          <p:attrName>style.visibility</p:attrName>
                                        </p:attrNameLst>
                                      </p:cBhvr>
                                      <p:to>
                                        <p:strVal val="visible"/>
                                      </p:to>
                                    </p:set>
                                    <p:anim calcmode="lin" valueType="num">
                                      <p:cBhvr additive="base">
                                        <p:cTn id="27" dur="500" fill="hold"/>
                                        <p:tgtEl>
                                          <p:spTgt spid="6451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4518">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518">
                                            <p:txEl>
                                              <p:pRg st="4" end="4"/>
                                            </p:txEl>
                                          </p:spTgt>
                                        </p:tgtEl>
                                        <p:attrNameLst>
                                          <p:attrName>style.visibility</p:attrName>
                                        </p:attrNameLst>
                                      </p:cBhvr>
                                      <p:to>
                                        <p:strVal val="visible"/>
                                      </p:to>
                                    </p:set>
                                    <p:anim calcmode="lin" valueType="num">
                                      <p:cBhvr additive="base">
                                        <p:cTn id="31" dur="500" fill="hold"/>
                                        <p:tgtEl>
                                          <p:spTgt spid="645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518">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518">
                                            <p:txEl>
                                              <p:pRg st="5" end="5"/>
                                            </p:txEl>
                                          </p:spTgt>
                                        </p:tgtEl>
                                        <p:attrNameLst>
                                          <p:attrName>style.visibility</p:attrName>
                                        </p:attrNameLst>
                                      </p:cBhvr>
                                      <p:to>
                                        <p:strVal val="visible"/>
                                      </p:to>
                                    </p:set>
                                    <p:anim calcmode="lin" valueType="num">
                                      <p:cBhvr additive="base">
                                        <p:cTn id="35" dur="500" fill="hold"/>
                                        <p:tgtEl>
                                          <p:spTgt spid="64518">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18">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518">
                                            <p:txEl>
                                              <p:pRg st="6" end="6"/>
                                            </p:txEl>
                                          </p:spTgt>
                                        </p:tgtEl>
                                        <p:attrNameLst>
                                          <p:attrName>style.visibility</p:attrName>
                                        </p:attrNameLst>
                                      </p:cBhvr>
                                      <p:to>
                                        <p:strVal val="visible"/>
                                      </p:to>
                                    </p:set>
                                    <p:anim calcmode="lin" valueType="num">
                                      <p:cBhvr additive="base">
                                        <p:cTn id="39" dur="500" fill="hold"/>
                                        <p:tgtEl>
                                          <p:spTgt spid="64518">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45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64518">
                                            <p:txEl>
                                              <p:pRg st="7" end="7"/>
                                            </p:txEl>
                                          </p:spTgt>
                                        </p:tgtEl>
                                        <p:attrNameLst>
                                          <p:attrName>style.visibility</p:attrName>
                                        </p:attrNameLst>
                                      </p:cBhvr>
                                      <p:to>
                                        <p:strVal val="visible"/>
                                      </p:to>
                                    </p:set>
                                    <p:anim calcmode="lin" valueType="num">
                                      <p:cBhvr additive="base">
                                        <p:cTn id="45" dur="500" fill="hold"/>
                                        <p:tgtEl>
                                          <p:spTgt spid="64518">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4518">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4518">
                                            <p:txEl>
                                              <p:pRg st="8" end="8"/>
                                            </p:txEl>
                                          </p:spTgt>
                                        </p:tgtEl>
                                        <p:attrNameLst>
                                          <p:attrName>style.visibility</p:attrName>
                                        </p:attrNameLst>
                                      </p:cBhvr>
                                      <p:to>
                                        <p:strVal val="visible"/>
                                      </p:to>
                                    </p:set>
                                    <p:anim calcmode="lin" valueType="num">
                                      <p:cBhvr additive="base">
                                        <p:cTn id="49" dur="500" fill="hold"/>
                                        <p:tgtEl>
                                          <p:spTgt spid="6451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451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15888"/>
            <a:ext cx="7772400" cy="1143000"/>
          </a:xfrm>
        </p:spPr>
        <p:txBody>
          <a:bodyPr/>
          <a:lstStyle/>
          <a:p>
            <a:r>
              <a:rPr lang="en-US" altLang="zh-CN" smtClean="0"/>
              <a:t>Performance of (single) processors</a:t>
            </a:r>
          </a:p>
        </p:txBody>
      </p:sp>
      <p:sp>
        <p:nvSpPr>
          <p:cNvPr id="23555"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927F3CC-4F00-482E-B9C4-6FC9CBB97732}" type="datetime1">
              <a:rPr lang="zh-CN" altLang="en-US" sz="1200" smtClean="0"/>
              <a:pPr>
                <a:spcBef>
                  <a:spcPct val="0"/>
                </a:spcBef>
                <a:buFontTx/>
                <a:buNone/>
              </a:pPr>
              <a:t>2021/9/4</a:t>
            </a:fld>
            <a:endParaRPr lang="en-US" altLang="zh-CN" sz="1200" smtClean="0"/>
          </a:p>
        </p:txBody>
      </p:sp>
      <p:pic>
        <p:nvPicPr>
          <p:cNvPr id="23556" name="Picture 12" descr="f01-01-97801238387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598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3558"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31E103BB-EE69-4B71-8DEF-268B57094B96}" type="slidenum">
              <a:rPr lang="en-US" altLang="zh-CN" sz="1200" smtClean="0"/>
              <a:pPr>
                <a:spcBef>
                  <a:spcPct val="0"/>
                </a:spcBef>
                <a:buFontTx/>
                <a:buNone/>
              </a:pPr>
              <a:t>7</a:t>
            </a:fld>
            <a:endParaRPr lang="en-US" altLang="zh-CN" sz="1200" smtClean="0"/>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11200" y="404813"/>
            <a:ext cx="7772400" cy="1143000"/>
          </a:xfrm>
        </p:spPr>
        <p:txBody>
          <a:bodyPr/>
          <a:lstStyle/>
          <a:p>
            <a:r>
              <a:rPr lang="zh-CN" altLang="en-US" smtClean="0"/>
              <a:t>计算机用途的分类</a:t>
            </a:r>
            <a:endParaRPr lang="en-AU" altLang="zh-CN" smtClean="0"/>
          </a:p>
        </p:txBody>
      </p:sp>
      <p:sp>
        <p:nvSpPr>
          <p:cNvPr id="92163" name="Rectangle 3"/>
          <p:cNvSpPr>
            <a:spLocks noGrp="1" noChangeArrowheads="1"/>
          </p:cNvSpPr>
          <p:nvPr>
            <p:ph idx="1"/>
          </p:nvPr>
        </p:nvSpPr>
        <p:spPr>
          <a:xfrm>
            <a:off x="711200" y="1547813"/>
            <a:ext cx="7772400" cy="4114800"/>
          </a:xfrm>
        </p:spPr>
        <p:txBody>
          <a:bodyPr>
            <a:noAutofit/>
          </a:bodyPr>
          <a:lstStyle/>
          <a:p>
            <a:pPr>
              <a:defRPr/>
            </a:pPr>
            <a:r>
              <a:rPr lang="zh-CN" altLang="en-US" sz="2400" dirty="0" smtClean="0">
                <a:latin typeface="微软雅黑" panose="020B0503020204020204" pitchFamily="34" charset="-122"/>
                <a:ea typeface="微软雅黑" panose="020B0503020204020204" pitchFamily="34" charset="-122"/>
              </a:rPr>
              <a:t>个人移动设备 </a:t>
            </a:r>
            <a:r>
              <a:rPr lang="en-US" altLang="zh-CN" sz="2400" dirty="0" smtClean="0">
                <a:latin typeface="微软雅黑" panose="020B0503020204020204" pitchFamily="34" charset="-122"/>
                <a:ea typeface="微软雅黑" panose="020B0503020204020204" pitchFamily="34" charset="-122"/>
              </a:rPr>
              <a:t>(PMD)</a:t>
            </a:r>
          </a:p>
          <a:p>
            <a:pPr lvl="1">
              <a:defRP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智能手机、平板电脑</a:t>
            </a:r>
            <a:endParaRPr lang="en-US" altLang="zh-CN" sz="2000" dirty="0" smtClean="0">
              <a:latin typeface="微软雅黑" panose="020B0503020204020204" pitchFamily="34" charset="-122"/>
              <a:ea typeface="微软雅黑" panose="020B0503020204020204" pitchFamily="34" charset="-122"/>
            </a:endParaRPr>
          </a:p>
          <a:p>
            <a:pPr lvl="1">
              <a:defRPr/>
            </a:pPr>
            <a:r>
              <a:rPr lang="en-US" altLang="zh-CN" sz="2000" dirty="0" smtClean="0">
                <a:latin typeface="微软雅黑" panose="020B0503020204020204" pitchFamily="34" charset="-122"/>
                <a:ea typeface="微软雅黑" panose="020B0503020204020204" pitchFamily="34" charset="-122"/>
              </a:rPr>
              <a:t>ARM-ISA</a:t>
            </a:r>
            <a:r>
              <a:rPr lang="zh-CN" altLang="en-US" sz="2000" dirty="0" smtClean="0">
                <a:latin typeface="微软雅黑" panose="020B0503020204020204" pitchFamily="34" charset="-122"/>
                <a:ea typeface="微软雅黑" panose="020B0503020204020204" pitchFamily="34" charset="-122"/>
              </a:rPr>
              <a:t>兼容的通用处理器芯片（</a:t>
            </a:r>
            <a:r>
              <a:rPr lang="en-US" altLang="zh-CN" sz="2000" dirty="0" err="1" smtClean="0">
                <a:latin typeface="微软雅黑" panose="020B0503020204020204" pitchFamily="34" charset="-122"/>
                <a:ea typeface="微软雅黑" panose="020B0503020204020204" pitchFamily="34" charset="-122"/>
              </a:rPr>
              <a:t>SoC</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System on Chip </a:t>
            </a:r>
            <a:r>
              <a:rPr lang="zh-CN" altLang="en-US" sz="2000" dirty="0" smtClean="0">
                <a:latin typeface="微软雅黑" panose="020B0503020204020204" pitchFamily="34" charset="-122"/>
                <a:ea typeface="微软雅黑" panose="020B0503020204020204" pitchFamily="34" charset="-122"/>
              </a:rPr>
              <a:t>）在市场上处于统治地位</a:t>
            </a:r>
            <a:endParaRPr lang="en-US" altLang="zh-CN" sz="2000" dirty="0" smtClean="0">
              <a:latin typeface="微软雅黑" panose="020B0503020204020204" pitchFamily="34" charset="-122"/>
              <a:ea typeface="微软雅黑" panose="020B0503020204020204" pitchFamily="34" charset="-122"/>
            </a:endParaRPr>
          </a:p>
          <a:p>
            <a:pPr lvl="1">
              <a:defRPr/>
            </a:pPr>
            <a:r>
              <a:rPr lang="en-US" altLang="zh-CN" sz="2000" dirty="0" err="1" smtClean="0">
                <a:latin typeface="微软雅黑" panose="020B0503020204020204" pitchFamily="34" charset="-122"/>
                <a:ea typeface="微软雅黑" panose="020B0503020204020204" pitchFamily="34" charset="-122"/>
              </a:rPr>
              <a:t>SoC</a:t>
            </a:r>
            <a:r>
              <a:rPr lang="zh-CN" altLang="en-US" sz="2000" dirty="0" smtClean="0">
                <a:latin typeface="微软雅黑" panose="020B0503020204020204" pitchFamily="34" charset="-122"/>
                <a:ea typeface="微软雅黑" panose="020B0503020204020204" pitchFamily="34" charset="-122"/>
              </a:rPr>
              <a:t>中包含大量的专用加速器</a:t>
            </a:r>
            <a:r>
              <a:rPr lang="en-US" altLang="zh-CN" sz="2000" dirty="0" smtClean="0">
                <a:latin typeface="微软雅黑" panose="020B0503020204020204" pitchFamily="34" charset="-122"/>
                <a:ea typeface="微软雅黑" panose="020B0503020204020204" pitchFamily="34" charset="-122"/>
              </a:rPr>
              <a:t> (radio, image, video, graphics, audio, motion, location, security, etc.)</a:t>
            </a:r>
          </a:p>
          <a:p>
            <a:pPr lvl="1">
              <a:defRP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强调能效和实时性</a:t>
            </a:r>
            <a:r>
              <a:rPr lang="en-US" altLang="zh-CN" sz="2000" dirty="0" smtClean="0">
                <a:latin typeface="微软雅黑" panose="020B0503020204020204" pitchFamily="34" charset="-122"/>
                <a:ea typeface="微软雅黑" panose="020B0503020204020204" pitchFamily="34" charset="-122"/>
              </a:rPr>
              <a:t>(energy efficiency and real-time)</a:t>
            </a:r>
          </a:p>
          <a:p>
            <a:pPr>
              <a:defRPr/>
            </a:pPr>
            <a:r>
              <a:rPr lang="zh-CN" altLang="en-US" sz="2400" dirty="0" smtClean="0">
                <a:latin typeface="微软雅黑" panose="020B0503020204020204" pitchFamily="34" charset="-122"/>
                <a:ea typeface="微软雅黑" panose="020B0503020204020204" pitchFamily="34" charset="-122"/>
              </a:rPr>
              <a:t>桌面计算（</a:t>
            </a:r>
            <a:r>
              <a:rPr lang="en-US" altLang="zh-CN" sz="2400" dirty="0" smtClean="0">
                <a:latin typeface="微软雅黑" panose="020B0503020204020204" pitchFamily="34" charset="-122"/>
                <a:ea typeface="微软雅黑" panose="020B0503020204020204" pitchFamily="34" charset="-122"/>
              </a:rPr>
              <a:t>Desktop Computing</a:t>
            </a:r>
            <a:r>
              <a:rPr lang="zh-CN" altLang="en-US" sz="2400" dirty="0" smtClean="0">
                <a:latin typeface="微软雅黑" panose="020B0503020204020204" pitchFamily="34" charset="-122"/>
                <a:ea typeface="微软雅黑" panose="020B0503020204020204" pitchFamily="34" charset="-122"/>
              </a:rPr>
              <a:t>）</a:t>
            </a:r>
          </a:p>
          <a:p>
            <a:pPr lvl="1">
              <a:defRPr/>
            </a:pPr>
            <a:r>
              <a:rPr lang="zh-CN" altLang="en-US" sz="2000" dirty="0" smtClean="0">
                <a:latin typeface="微软雅黑" panose="020B0503020204020204" pitchFamily="34" charset="-122"/>
                <a:ea typeface="微软雅黑" panose="020B0503020204020204" pitchFamily="34" charset="-122"/>
              </a:rPr>
              <a:t>强调性价比</a:t>
            </a:r>
            <a:r>
              <a:rPr lang="en-US" altLang="zh-CN" sz="2000" dirty="0" smtClean="0">
                <a:latin typeface="微软雅黑" panose="020B0503020204020204" pitchFamily="34" charset="-122"/>
                <a:ea typeface="微软雅黑" panose="020B0503020204020204" pitchFamily="34" charset="-122"/>
              </a:rPr>
              <a:t>(price-performance)</a:t>
            </a:r>
          </a:p>
          <a:p>
            <a:pPr>
              <a:defRPr/>
            </a:pPr>
            <a:r>
              <a:rPr lang="zh-CN" altLang="en-US" sz="2400" dirty="0" smtClean="0">
                <a:latin typeface="微软雅黑" panose="020B0503020204020204" pitchFamily="34" charset="-122"/>
                <a:ea typeface="微软雅黑" panose="020B0503020204020204" pitchFamily="34" charset="-122"/>
              </a:rPr>
              <a:t>服务器（</a:t>
            </a:r>
            <a:r>
              <a:rPr lang="en-US" altLang="zh-CN" sz="2400" dirty="0" smtClean="0">
                <a:latin typeface="微软雅黑" panose="020B0503020204020204" pitchFamily="34" charset="-122"/>
                <a:ea typeface="微软雅黑" panose="020B0503020204020204" pitchFamily="34" charset="-122"/>
              </a:rPr>
              <a:t>Servers</a:t>
            </a:r>
            <a:r>
              <a:rPr lang="zh-CN" altLang="en-US" sz="2400" dirty="0" smtClean="0">
                <a:latin typeface="微软雅黑" panose="020B0503020204020204" pitchFamily="34" charset="-122"/>
                <a:ea typeface="微软雅黑" panose="020B0503020204020204" pitchFamily="34" charset="-122"/>
              </a:rPr>
              <a:t>）</a:t>
            </a:r>
          </a:p>
          <a:p>
            <a:pPr lvl="1">
              <a:defRPr/>
            </a:pPr>
            <a:r>
              <a:rPr lang="zh-CN" altLang="en-US" sz="2000" dirty="0" smtClean="0">
                <a:latin typeface="微软雅黑" panose="020B0503020204020204" pitchFamily="34" charset="-122"/>
                <a:ea typeface="微软雅黑" panose="020B0503020204020204" pitchFamily="34" charset="-122"/>
              </a:rPr>
              <a:t>强调可用性、可</a:t>
            </a:r>
            <a:r>
              <a:rPr lang="zh-CN" altLang="en-US" sz="2000" dirty="0">
                <a:latin typeface="微软雅黑" panose="020B0503020204020204" pitchFamily="34" charset="-122"/>
                <a:ea typeface="微软雅黑" panose="020B0503020204020204" pitchFamily="34" charset="-122"/>
              </a:rPr>
              <a:t>缩</a:t>
            </a:r>
            <a:r>
              <a:rPr lang="zh-CN" altLang="en-US" sz="2000" dirty="0" smtClean="0">
                <a:latin typeface="微软雅黑" panose="020B0503020204020204" pitchFamily="34" charset="-122"/>
                <a:ea typeface="微软雅黑" panose="020B0503020204020204" pitchFamily="34" charset="-122"/>
              </a:rPr>
              <a:t>放性、吞吐率</a:t>
            </a:r>
            <a:r>
              <a:rPr lang="en-US" altLang="zh-CN" sz="2000" dirty="0" smtClean="0">
                <a:latin typeface="微软雅黑" panose="020B0503020204020204" pitchFamily="34" charset="-122"/>
                <a:ea typeface="微软雅黑" panose="020B0503020204020204" pitchFamily="34" charset="-122"/>
              </a:rPr>
              <a:t>(availability, scalability, throughput)</a:t>
            </a:r>
            <a:endParaRPr lang="en-US" altLang="zh-CN" sz="2000" dirty="0">
              <a:latin typeface="微软雅黑" panose="020B0503020204020204" pitchFamily="34" charset="-122"/>
              <a:ea typeface="微软雅黑" panose="020B0503020204020204" pitchFamily="34" charset="-122"/>
            </a:endParaRPr>
          </a:p>
        </p:txBody>
      </p:sp>
      <p:sp>
        <p:nvSpPr>
          <p:cNvPr id="130052"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8E83F9-607F-43F8-B756-BD01D90FA4E2}" type="datetime1">
              <a:rPr lang="zh-CN" altLang="en-US" sz="1200" smtClean="0"/>
              <a:pPr>
                <a:spcBef>
                  <a:spcPct val="0"/>
                </a:spcBef>
                <a:buFontTx/>
                <a:buNone/>
              </a:pPr>
              <a:t>2021/9/4</a:t>
            </a:fld>
            <a:endParaRPr lang="en-US" altLang="zh-CN" sz="1200" smtClean="0"/>
          </a:p>
        </p:txBody>
      </p:sp>
      <p:sp>
        <p:nvSpPr>
          <p:cNvPr id="13005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005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A5CE5052-ECC4-45C9-AC5E-51CCE1DE5AE5}" type="slidenum">
              <a:rPr lang="en-US" altLang="zh-CN" sz="1200" smtClean="0"/>
              <a:pPr>
                <a:spcBef>
                  <a:spcPct val="0"/>
                </a:spcBef>
                <a:buFontTx/>
                <a:buNone/>
              </a:pPr>
              <a:t>70</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 calcmode="lin" valueType="num">
                                      <p:cBhvr additive="base">
                                        <p:cTn id="7" dur="500" fill="hold"/>
                                        <p:tgtEl>
                                          <p:spTgt spid="921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anim calcmode="lin" valueType="num">
                                      <p:cBhvr additive="base">
                                        <p:cTn id="11" dur="500" fill="hold"/>
                                        <p:tgtEl>
                                          <p:spTgt spid="921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16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anim calcmode="lin" valueType="num">
                                      <p:cBhvr additive="base">
                                        <p:cTn id="15" dur="500" fill="hold"/>
                                        <p:tgtEl>
                                          <p:spTgt spid="9216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16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163">
                                            <p:txEl>
                                              <p:pRg st="3" end="3"/>
                                            </p:txEl>
                                          </p:spTgt>
                                        </p:tgtEl>
                                        <p:attrNameLst>
                                          <p:attrName>style.visibility</p:attrName>
                                        </p:attrNameLst>
                                      </p:cBhvr>
                                      <p:to>
                                        <p:strVal val="visible"/>
                                      </p:to>
                                    </p:set>
                                    <p:anim calcmode="lin" valueType="num">
                                      <p:cBhvr additive="base">
                                        <p:cTn id="19" dur="500" fill="hold"/>
                                        <p:tgtEl>
                                          <p:spTgt spid="921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6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163">
                                            <p:txEl>
                                              <p:pRg st="4" end="4"/>
                                            </p:txEl>
                                          </p:spTgt>
                                        </p:tgtEl>
                                        <p:attrNameLst>
                                          <p:attrName>style.visibility</p:attrName>
                                        </p:attrNameLst>
                                      </p:cBhvr>
                                      <p:to>
                                        <p:strVal val="visible"/>
                                      </p:to>
                                    </p:set>
                                    <p:anim calcmode="lin" valueType="num">
                                      <p:cBhvr additive="base">
                                        <p:cTn id="23" dur="500" fill="hold"/>
                                        <p:tgtEl>
                                          <p:spTgt spid="9216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1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2163">
                                            <p:txEl>
                                              <p:pRg st="5" end="5"/>
                                            </p:txEl>
                                          </p:spTgt>
                                        </p:tgtEl>
                                        <p:attrNameLst>
                                          <p:attrName>style.visibility</p:attrName>
                                        </p:attrNameLst>
                                      </p:cBhvr>
                                      <p:to>
                                        <p:strVal val="visible"/>
                                      </p:to>
                                    </p:set>
                                    <p:anim calcmode="lin" valueType="num">
                                      <p:cBhvr additive="base">
                                        <p:cTn id="29" dur="500" fill="hold"/>
                                        <p:tgtEl>
                                          <p:spTgt spid="9216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216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2163">
                                            <p:txEl>
                                              <p:pRg st="6" end="6"/>
                                            </p:txEl>
                                          </p:spTgt>
                                        </p:tgtEl>
                                        <p:attrNameLst>
                                          <p:attrName>style.visibility</p:attrName>
                                        </p:attrNameLst>
                                      </p:cBhvr>
                                      <p:to>
                                        <p:strVal val="visible"/>
                                      </p:to>
                                    </p:set>
                                    <p:anim calcmode="lin" valueType="num">
                                      <p:cBhvr additive="base">
                                        <p:cTn id="33" dur="500" fill="hold"/>
                                        <p:tgtEl>
                                          <p:spTgt spid="9216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1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92163">
                                            <p:txEl>
                                              <p:pRg st="7" end="7"/>
                                            </p:txEl>
                                          </p:spTgt>
                                        </p:tgtEl>
                                        <p:attrNameLst>
                                          <p:attrName>style.visibility</p:attrName>
                                        </p:attrNameLst>
                                      </p:cBhvr>
                                      <p:to>
                                        <p:strVal val="visible"/>
                                      </p:to>
                                    </p:set>
                                    <p:anim calcmode="lin" valueType="num">
                                      <p:cBhvr additive="base">
                                        <p:cTn id="39" dur="500" fill="hold"/>
                                        <p:tgtEl>
                                          <p:spTgt spid="9216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216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2163">
                                            <p:txEl>
                                              <p:pRg st="8" end="8"/>
                                            </p:txEl>
                                          </p:spTgt>
                                        </p:tgtEl>
                                        <p:attrNameLst>
                                          <p:attrName>style.visibility</p:attrName>
                                        </p:attrNameLst>
                                      </p:cBhvr>
                                      <p:to>
                                        <p:strVal val="visible"/>
                                      </p:to>
                                    </p:set>
                                    <p:anim calcmode="lin" valueType="num">
                                      <p:cBhvr additive="base">
                                        <p:cTn id="43" dur="500" fill="hold"/>
                                        <p:tgtEl>
                                          <p:spTgt spid="9216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21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noChangeArrowheads="1"/>
          </p:cNvSpPr>
          <p:nvPr>
            <p:ph type="title"/>
          </p:nvPr>
        </p:nvSpPr>
        <p:spPr/>
        <p:txBody>
          <a:bodyPr/>
          <a:lstStyle/>
          <a:p>
            <a:r>
              <a:rPr lang="zh-CN" altLang="en-US" smtClean="0"/>
              <a:t>计算机用途的分类（续）</a:t>
            </a:r>
          </a:p>
        </p:txBody>
      </p:sp>
      <p:sp>
        <p:nvSpPr>
          <p:cNvPr id="96259" name="内容占位符 2"/>
          <p:cNvSpPr>
            <a:spLocks noGrp="1" noChangeArrowheads="1"/>
          </p:cNvSpPr>
          <p:nvPr>
            <p:ph idx="1"/>
          </p:nvPr>
        </p:nvSpPr>
        <p:spPr>
          <a:xfrm>
            <a:off x="714374" y="1725613"/>
            <a:ext cx="7962081" cy="4114800"/>
          </a:xfrm>
        </p:spPr>
        <p:txBody>
          <a:bodyPr>
            <a:normAutofit/>
          </a:bodyPr>
          <a:lstStyle/>
          <a:p>
            <a:pPr>
              <a:defRPr/>
            </a:pPr>
            <a:r>
              <a:rPr lang="zh-CN" altLang="en-US" sz="1800" dirty="0" smtClean="0">
                <a:latin typeface="微软雅黑" panose="020B0503020204020204" pitchFamily="34" charset="-122"/>
                <a:ea typeface="微软雅黑" panose="020B0503020204020204" pitchFamily="34" charset="-122"/>
              </a:rPr>
              <a:t>集群</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仓储级计算机（</a:t>
            </a:r>
            <a:r>
              <a:rPr lang="en-US" altLang="zh-CN" sz="1800" dirty="0" smtClean="0">
                <a:latin typeface="微软雅黑" panose="020B0503020204020204" pitchFamily="34" charset="-122"/>
                <a:ea typeface="微软雅黑" panose="020B0503020204020204" pitchFamily="34" charset="-122"/>
              </a:rPr>
              <a:t>Clusters / Warehouse Scale Computers</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每个数据中心包含</a:t>
            </a:r>
            <a:r>
              <a:rPr lang="en-US" altLang="zh-CN" sz="1600" dirty="0" smtClean="0">
                <a:latin typeface="微软雅黑" panose="020B0503020204020204" pitchFamily="34" charset="-122"/>
                <a:ea typeface="微软雅黑" panose="020B0503020204020204" pitchFamily="34" charset="-122"/>
              </a:rPr>
              <a:t>10+</a:t>
            </a:r>
            <a:r>
              <a:rPr lang="zh-CN" altLang="en-US" sz="1600" dirty="0" smtClean="0">
                <a:latin typeface="微软雅黑" panose="020B0503020204020204" pitchFamily="34" charset="-122"/>
                <a:ea typeface="微软雅黑" panose="020B0503020204020204" pitchFamily="34" charset="-122"/>
              </a:rPr>
              <a:t>万个处理器核</a:t>
            </a:r>
            <a:endParaRPr lang="en-US" altLang="zh-CN" sz="1600" dirty="0" smtClean="0">
              <a:latin typeface="微软雅黑" panose="020B0503020204020204" pitchFamily="34" charset="-122"/>
              <a:ea typeface="微软雅黑" panose="020B0503020204020204" pitchFamily="34" charset="-122"/>
            </a:endParaRPr>
          </a:p>
          <a:p>
            <a:pPr lvl="1">
              <a:defRPr/>
            </a:pPr>
            <a:r>
              <a:rPr lang="en-US" altLang="zh-CN" sz="1600" dirty="0" smtClean="0">
                <a:latin typeface="微软雅黑" panose="020B0503020204020204" pitchFamily="34" charset="-122"/>
                <a:ea typeface="微软雅黑" panose="020B0503020204020204" pitchFamily="34" charset="-122"/>
              </a:rPr>
              <a:t>X86-ISA</a:t>
            </a:r>
            <a:r>
              <a:rPr lang="zh-CN" altLang="en-US" sz="1600" dirty="0" smtClean="0">
                <a:latin typeface="微软雅黑" panose="020B0503020204020204" pitchFamily="34" charset="-122"/>
                <a:ea typeface="微软雅黑" panose="020B0503020204020204" pitchFamily="34" charset="-122"/>
              </a:rPr>
              <a:t>兼容的服务器芯片在市场上占统治地位</a:t>
            </a:r>
            <a:endParaRPr lang="en-US" altLang="zh-CN" sz="16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专门的应用程序，加上虚拟机的云托管</a:t>
            </a:r>
            <a:endParaRPr lang="en-US" altLang="zh-CN" sz="1600" dirty="0" smtClean="0">
              <a:latin typeface="微软雅黑" panose="020B0503020204020204" pitchFamily="34" charset="-122"/>
              <a:ea typeface="微软雅黑" panose="020B0503020204020204" pitchFamily="34" charset="-122"/>
            </a:endParaRPr>
          </a:p>
          <a:p>
            <a:pPr lvl="1">
              <a:defRPr/>
            </a:pPr>
            <a:r>
              <a:rPr lang="zh-CN" altLang="en-US" sz="1600" dirty="0">
                <a:latin typeface="微软雅黑" panose="020B0503020204020204" pitchFamily="34" charset="-122"/>
                <a:ea typeface="微软雅黑" panose="020B0503020204020204" pitchFamily="34" charset="-122"/>
              </a:rPr>
              <a:t>现在越来越多地使用</a:t>
            </a:r>
            <a:r>
              <a:rPr lang="en-US" altLang="zh-CN" sz="1600" dirty="0" err="1">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fpga</a:t>
            </a:r>
            <a:r>
              <a:rPr lang="zh-CN" altLang="en-US" sz="1600" dirty="0">
                <a:latin typeface="微软雅黑" panose="020B0503020204020204" pitchFamily="34" charset="-122"/>
                <a:ea typeface="微软雅黑" panose="020B0503020204020204" pitchFamily="34" charset="-122"/>
              </a:rPr>
              <a:t>和定制硬件来加速工作</a:t>
            </a:r>
            <a:r>
              <a:rPr lang="zh-CN" altLang="en-US" sz="1600" dirty="0" smtClean="0">
                <a:latin typeface="微软雅黑" panose="020B0503020204020204" pitchFamily="34" charset="-122"/>
                <a:ea typeface="微软雅黑" panose="020B0503020204020204" pitchFamily="34" charset="-122"/>
              </a:rPr>
              <a:t>负载</a:t>
            </a:r>
            <a:endParaRPr lang="en-US" altLang="zh-CN" sz="16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其分支</a:t>
            </a:r>
            <a:r>
              <a:rPr lang="en-US" altLang="zh-CN" sz="1600" dirty="0" smtClean="0">
                <a:latin typeface="微软雅黑" panose="020B0503020204020204" pitchFamily="34" charset="-122"/>
                <a:ea typeface="微软雅黑" panose="020B0503020204020204" pitchFamily="34" charset="-122"/>
              </a:rPr>
              <a:t>:  Supercomputers</a:t>
            </a:r>
            <a:r>
              <a:rPr lang="zh-CN" altLang="en-US" sz="1600" dirty="0" smtClean="0">
                <a:latin typeface="微软雅黑" panose="020B0503020204020204" pitchFamily="34" charset="-122"/>
                <a:ea typeface="微软雅黑" panose="020B0503020204020204" pitchFamily="34" charset="-122"/>
              </a:rPr>
              <a:t>：强调浮点运算性能和高速内部互联</a:t>
            </a:r>
            <a:endParaRPr lang="en-US" altLang="zh-CN" sz="16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强调可用性和性价比</a:t>
            </a:r>
            <a:r>
              <a:rPr lang="en-US" altLang="zh-CN" sz="1600" dirty="0" smtClean="0">
                <a:latin typeface="微软雅黑" panose="020B0503020204020204" pitchFamily="34" charset="-122"/>
                <a:ea typeface="微软雅黑" panose="020B0503020204020204" pitchFamily="34" charset="-122"/>
              </a:rPr>
              <a:t>(availability</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price-performance</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energy)</a:t>
            </a:r>
          </a:p>
          <a:p>
            <a:pPr>
              <a:defRPr/>
            </a:pPr>
            <a:r>
              <a:rPr lang="zh-CN" altLang="en-US" sz="1800" dirty="0" smtClean="0">
                <a:latin typeface="微软雅黑" panose="020B0503020204020204" pitchFamily="34" charset="-122"/>
                <a:ea typeface="微软雅黑" panose="020B0503020204020204" pitchFamily="34" charset="-122"/>
              </a:rPr>
              <a:t>嵌入式计算机</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物联网（</a:t>
            </a:r>
            <a:r>
              <a:rPr lang="en-US" altLang="zh-CN" sz="1800" dirty="0" smtClean="0">
                <a:latin typeface="微软雅黑" panose="020B0503020204020204" pitchFamily="34" charset="-122"/>
                <a:ea typeface="微软雅黑" panose="020B0503020204020204" pitchFamily="34" charset="-122"/>
              </a:rPr>
              <a:t>Embedded Computers / Internet of Things</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有线</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无线网络基础设施，打印机</a:t>
            </a:r>
            <a:endParaRPr lang="en-US" altLang="zh-CN" sz="1600" dirty="0" smtClean="0">
              <a:latin typeface="微软雅黑" panose="020B0503020204020204" pitchFamily="34" charset="-122"/>
              <a:ea typeface="微软雅黑" panose="020B0503020204020204" pitchFamily="34" charset="-122"/>
            </a:endParaRPr>
          </a:p>
          <a:p>
            <a:pPr lvl="1">
              <a:defRPr/>
            </a:pPr>
            <a:r>
              <a:rPr lang="zh-CN" altLang="en-US" sz="1600" dirty="0" smtClean="0">
                <a:latin typeface="微软雅黑" panose="020B0503020204020204" pitchFamily="34" charset="-122"/>
                <a:ea typeface="微软雅黑" panose="020B0503020204020204" pitchFamily="34" charset="-122"/>
              </a:rPr>
              <a:t>消费类产品</a:t>
            </a:r>
            <a:r>
              <a:rPr lang="en-US" altLang="zh-CN" sz="1600" dirty="0" smtClean="0">
                <a:latin typeface="微软雅黑" panose="020B0503020204020204" pitchFamily="34" charset="-122"/>
                <a:ea typeface="微软雅黑" panose="020B0503020204020204" pitchFamily="34" charset="-122"/>
              </a:rPr>
              <a:t>( TV/Music/Games/Automotive/Camera/MP3)</a:t>
            </a:r>
          </a:p>
          <a:p>
            <a:pPr lvl="1">
              <a:defRPr/>
            </a:pPr>
            <a:r>
              <a:rPr lang="zh-CN" altLang="en-US" sz="1600" dirty="0">
                <a:latin typeface="微软雅黑" panose="020B0503020204020204" pitchFamily="34" charset="-122"/>
                <a:ea typeface="微软雅黑" panose="020B0503020204020204" pitchFamily="34" charset="-122"/>
              </a:rPr>
              <a:t>物</a:t>
            </a:r>
            <a:r>
              <a:rPr lang="zh-CN" altLang="en-US" sz="1600" dirty="0" smtClean="0">
                <a:latin typeface="微软雅黑" panose="020B0503020204020204" pitchFamily="34" charset="-122"/>
                <a:ea typeface="微软雅黑" panose="020B0503020204020204" pitchFamily="34" charset="-122"/>
              </a:rPr>
              <a:t>联网（</a:t>
            </a:r>
            <a:r>
              <a:rPr lang="en-US" altLang="zh-CN" sz="1600" dirty="0" smtClean="0">
                <a:latin typeface="微软雅黑" panose="020B0503020204020204" pitchFamily="34" charset="-122"/>
                <a:ea typeface="微软雅黑" panose="020B0503020204020204" pitchFamily="34" charset="-122"/>
              </a:rPr>
              <a:t>Internet of Things!)</a:t>
            </a:r>
          </a:p>
          <a:p>
            <a:pPr lvl="1">
              <a:defRPr/>
            </a:pPr>
            <a:r>
              <a:rPr lang="zh-CN" altLang="en-US" sz="1600" dirty="0" smtClean="0">
                <a:latin typeface="微软雅黑" panose="020B0503020204020204" pitchFamily="34" charset="-122"/>
                <a:ea typeface="微软雅黑" panose="020B0503020204020204" pitchFamily="34" charset="-122"/>
              </a:rPr>
              <a:t>强调价格、能耗及面向特定应用的性能</a:t>
            </a:r>
            <a:r>
              <a:rPr lang="en-US" altLang="zh-CN" sz="1600" dirty="0" smtClean="0">
                <a:latin typeface="微软雅黑" panose="020B0503020204020204" pitchFamily="34" charset="-122"/>
                <a:ea typeface="微软雅黑" panose="020B0503020204020204" pitchFamily="34" charset="-122"/>
              </a:rPr>
              <a:t>(Emphasis:  price</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energy</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application-specific performance)</a:t>
            </a:r>
          </a:p>
        </p:txBody>
      </p:sp>
      <p:sp>
        <p:nvSpPr>
          <p:cNvPr id="132100"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B7609A6-8DAE-429E-AD0E-FE8D64F8C285}" type="datetime1">
              <a:rPr lang="zh-CN" altLang="en-US" sz="1200" smtClean="0"/>
              <a:pPr>
                <a:spcBef>
                  <a:spcPct val="0"/>
                </a:spcBef>
                <a:buFontTx/>
                <a:buNone/>
              </a:pPr>
              <a:t>2021/9/4</a:t>
            </a:fld>
            <a:endParaRPr lang="en-US" altLang="zh-CN" sz="1200" smtClean="0"/>
          </a:p>
        </p:txBody>
      </p:sp>
      <p:sp>
        <p:nvSpPr>
          <p:cNvPr id="13210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210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664DC0B5-7407-4087-96FB-AB3E22C2459B}" type="slidenum">
              <a:rPr lang="en-US" altLang="zh-CN" sz="1200" smtClean="0"/>
              <a:pPr>
                <a:spcBef>
                  <a:spcPct val="0"/>
                </a:spcBef>
                <a:buFontTx/>
                <a:buNone/>
              </a:pPr>
              <a:t>71</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 calcmode="lin" valueType="num">
                                      <p:cBhvr additive="base">
                                        <p:cTn id="11" dur="5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2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anim calcmode="lin" valueType="num">
                                      <p:cBhvr additive="base">
                                        <p:cTn id="15" dur="5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62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anim calcmode="lin" valueType="num">
                                      <p:cBhvr additive="base">
                                        <p:cTn id="19" dur="500" fill="hold"/>
                                        <p:tgtEl>
                                          <p:spTgt spid="962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25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6259">
                                            <p:txEl>
                                              <p:pRg st="4" end="4"/>
                                            </p:txEl>
                                          </p:spTgt>
                                        </p:tgtEl>
                                        <p:attrNameLst>
                                          <p:attrName>style.visibility</p:attrName>
                                        </p:attrNameLst>
                                      </p:cBhvr>
                                      <p:to>
                                        <p:strVal val="visible"/>
                                      </p:to>
                                    </p:set>
                                    <p:anim calcmode="lin" valueType="num">
                                      <p:cBhvr additive="base">
                                        <p:cTn id="23" dur="500" fill="hold"/>
                                        <p:tgtEl>
                                          <p:spTgt spid="962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62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6259">
                                            <p:txEl>
                                              <p:pRg st="5" end="5"/>
                                            </p:txEl>
                                          </p:spTgt>
                                        </p:tgtEl>
                                        <p:attrNameLst>
                                          <p:attrName>style.visibility</p:attrName>
                                        </p:attrNameLst>
                                      </p:cBhvr>
                                      <p:to>
                                        <p:strVal val="visible"/>
                                      </p:to>
                                    </p:set>
                                    <p:anim calcmode="lin" valueType="num">
                                      <p:cBhvr additive="base">
                                        <p:cTn id="27" dur="500" fill="hold"/>
                                        <p:tgtEl>
                                          <p:spTgt spid="962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62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6259">
                                            <p:txEl>
                                              <p:pRg st="6" end="6"/>
                                            </p:txEl>
                                          </p:spTgt>
                                        </p:tgtEl>
                                        <p:attrNameLst>
                                          <p:attrName>style.visibility</p:attrName>
                                        </p:attrNameLst>
                                      </p:cBhvr>
                                      <p:to>
                                        <p:strVal val="visible"/>
                                      </p:to>
                                    </p:set>
                                    <p:anim calcmode="lin" valueType="num">
                                      <p:cBhvr additive="base">
                                        <p:cTn id="31" dur="500" fill="hold"/>
                                        <p:tgtEl>
                                          <p:spTgt spid="962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2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96259">
                                            <p:txEl>
                                              <p:pRg st="7" end="7"/>
                                            </p:txEl>
                                          </p:spTgt>
                                        </p:tgtEl>
                                        <p:attrNameLst>
                                          <p:attrName>style.visibility</p:attrName>
                                        </p:attrNameLst>
                                      </p:cBhvr>
                                      <p:to>
                                        <p:strVal val="visible"/>
                                      </p:to>
                                    </p:set>
                                    <p:anim calcmode="lin" valueType="num">
                                      <p:cBhvr additive="base">
                                        <p:cTn id="37" dur="500" fill="hold"/>
                                        <p:tgtEl>
                                          <p:spTgt spid="9625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25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6259">
                                            <p:txEl>
                                              <p:pRg st="8" end="8"/>
                                            </p:txEl>
                                          </p:spTgt>
                                        </p:tgtEl>
                                        <p:attrNameLst>
                                          <p:attrName>style.visibility</p:attrName>
                                        </p:attrNameLst>
                                      </p:cBhvr>
                                      <p:to>
                                        <p:strVal val="visible"/>
                                      </p:to>
                                    </p:set>
                                    <p:anim calcmode="lin" valueType="num">
                                      <p:cBhvr additive="base">
                                        <p:cTn id="41" dur="500" fill="hold"/>
                                        <p:tgtEl>
                                          <p:spTgt spid="9625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625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6259">
                                            <p:txEl>
                                              <p:pRg st="9" end="9"/>
                                            </p:txEl>
                                          </p:spTgt>
                                        </p:tgtEl>
                                        <p:attrNameLst>
                                          <p:attrName>style.visibility</p:attrName>
                                        </p:attrNameLst>
                                      </p:cBhvr>
                                      <p:to>
                                        <p:strVal val="visible"/>
                                      </p:to>
                                    </p:set>
                                    <p:anim calcmode="lin" valueType="num">
                                      <p:cBhvr additive="base">
                                        <p:cTn id="45" dur="500" fill="hold"/>
                                        <p:tgtEl>
                                          <p:spTgt spid="9625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625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6259">
                                            <p:txEl>
                                              <p:pRg st="10" end="10"/>
                                            </p:txEl>
                                          </p:spTgt>
                                        </p:tgtEl>
                                        <p:attrNameLst>
                                          <p:attrName>style.visibility</p:attrName>
                                        </p:attrNameLst>
                                      </p:cBhvr>
                                      <p:to>
                                        <p:strVal val="visible"/>
                                      </p:to>
                                    </p:set>
                                    <p:anim calcmode="lin" valueType="num">
                                      <p:cBhvr additive="base">
                                        <p:cTn id="49" dur="500" fill="hold"/>
                                        <p:tgtEl>
                                          <p:spTgt spid="9625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6259">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6259">
                                            <p:txEl>
                                              <p:pRg st="11" end="11"/>
                                            </p:txEl>
                                          </p:spTgt>
                                        </p:tgtEl>
                                        <p:attrNameLst>
                                          <p:attrName>style.visibility</p:attrName>
                                        </p:attrNameLst>
                                      </p:cBhvr>
                                      <p:to>
                                        <p:strVal val="visible"/>
                                      </p:to>
                                    </p:set>
                                    <p:anim calcmode="lin" valueType="num">
                                      <p:cBhvr additive="base">
                                        <p:cTn id="53" dur="500" fill="hold"/>
                                        <p:tgtEl>
                                          <p:spTgt spid="96259">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625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47" name="Rectangle 1"/>
          <p:cNvSpPr>
            <a:spLocks noChangeArrowheads="1"/>
          </p:cNvSpPr>
          <p:nvPr/>
        </p:nvSpPr>
        <p:spPr bwMode="auto">
          <a:xfrm>
            <a:off x="388938" y="4349750"/>
            <a:ext cx="83200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en-US" sz="1100" b="1"/>
              <a:t>Figure 1.2 A summary of the five mainstream computing classes and their system characteristics.</a:t>
            </a:r>
            <a:r>
              <a:rPr lang="en-US" altLang="en-US" sz="1100"/>
              <a:t>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transaction processing.</a:t>
            </a:r>
          </a:p>
        </p:txBody>
      </p:sp>
      <p:pic>
        <p:nvPicPr>
          <p:cNvPr id="134148" name="Picture 2" descr="Z:\WOMAT\Production\Artfinal\0000000038\MKCAD\978-0-12-811905-1\0003165540\XMLLowres\f01-02-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8950"/>
            <a:ext cx="83232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标题 1"/>
          <p:cNvSpPr>
            <a:spLocks noGrp="1" noChangeArrowheads="1"/>
          </p:cNvSpPr>
          <p:nvPr>
            <p:ph type="title"/>
          </p:nvPr>
        </p:nvSpPr>
        <p:spPr/>
        <p:txBody>
          <a:bodyPr/>
          <a:lstStyle/>
          <a:p>
            <a:r>
              <a:rPr lang="zh-CN" altLang="en-US" smtClean="0"/>
              <a:t>五类主流计算系统特点</a:t>
            </a:r>
          </a:p>
        </p:txBody>
      </p:sp>
      <p:sp>
        <p:nvSpPr>
          <p:cNvPr id="13415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C6FDBA-8DDA-4E48-AA63-F8D81E7C98A0}" type="datetime1">
              <a:rPr lang="zh-CN" altLang="en-US" sz="1200" smtClean="0"/>
              <a:pPr>
                <a:spcBef>
                  <a:spcPct val="0"/>
                </a:spcBef>
                <a:buFontTx/>
                <a:buNone/>
              </a:pPr>
              <a:t>2021/9/4</a:t>
            </a:fld>
            <a:endParaRPr lang="zh-CN" altLang="en-US" sz="1200" smtClean="0"/>
          </a:p>
        </p:txBody>
      </p:sp>
      <p:sp>
        <p:nvSpPr>
          <p:cNvPr id="13415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415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3D17810-B145-4CB1-B913-8FEF451A5FA6}" type="slidenum">
              <a:rPr lang="en-US" altLang="zh-CN" sz="1200" smtClean="0"/>
              <a:pPr>
                <a:spcBef>
                  <a:spcPct val="0"/>
                </a:spcBef>
                <a:buFontTx/>
                <a:buNone/>
              </a:pPr>
              <a:t>72</a:t>
            </a:fld>
            <a:endParaRPr lang="en-US" altLang="zh-CN" sz="1200" smtClean="0"/>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30FDA93-6691-4C78-B824-98278D125C85}" type="datetime1">
              <a:rPr lang="zh-CN" altLang="en-US" sz="1200" smtClean="0"/>
              <a:pPr>
                <a:spcBef>
                  <a:spcPct val="0"/>
                </a:spcBef>
                <a:buFontTx/>
                <a:buNone/>
              </a:pPr>
              <a:t>2021/9/4</a:t>
            </a:fld>
            <a:endParaRPr lang="en-US" altLang="zh-CN" sz="1200" smtClean="0"/>
          </a:p>
        </p:txBody>
      </p:sp>
      <p:sp>
        <p:nvSpPr>
          <p:cNvPr id="136195" name="Rectangle 2"/>
          <p:cNvSpPr>
            <a:spLocks noGrp="1" noChangeArrowheads="1"/>
          </p:cNvSpPr>
          <p:nvPr>
            <p:ph type="body" idx="1"/>
          </p:nvPr>
        </p:nvSpPr>
        <p:spPr>
          <a:xfrm>
            <a:off x="304800" y="304800"/>
            <a:ext cx="8534400" cy="6019800"/>
          </a:xfrm>
        </p:spPr>
        <p:txBody>
          <a:bodyPr/>
          <a:lstStyle/>
          <a:p>
            <a:pPr eaLnBrk="1" hangingPunct="1">
              <a:lnSpc>
                <a:spcPct val="150000"/>
              </a:lnSpc>
              <a:spcBef>
                <a:spcPct val="10000"/>
              </a:spcBef>
              <a:buFontTx/>
              <a:buNone/>
            </a:pPr>
            <a:r>
              <a:rPr lang="en-US" altLang="zh-CN" sz="2400" b="1" dirty="0" smtClean="0">
                <a:solidFill>
                  <a:srgbClr val="800000"/>
                </a:solidFill>
                <a:latin typeface="微软雅黑" panose="020B0503020204020204" pitchFamily="34" charset="-122"/>
                <a:ea typeface="微软雅黑" panose="020B0503020204020204" pitchFamily="34" charset="-122"/>
              </a:rPr>
              <a:t>3) </a:t>
            </a:r>
            <a:r>
              <a:rPr lang="zh-CN" altLang="en-US" sz="2400" b="1" dirty="0" smtClean="0">
                <a:solidFill>
                  <a:srgbClr val="800000"/>
                </a:solidFill>
                <a:latin typeface="微软雅黑" panose="020B0503020204020204" pitchFamily="34" charset="-122"/>
                <a:ea typeface="微软雅黑" panose="020B0503020204020204" pitchFamily="34" charset="-122"/>
              </a:rPr>
              <a:t>按数据类型划分</a:t>
            </a:r>
          </a:p>
          <a:p>
            <a:pPr lvl="1" eaLnBrk="1" hangingPunct="1">
              <a:lnSpc>
                <a:spcPct val="150000"/>
              </a:lnSpc>
              <a:spcBef>
                <a:spcPct val="10000"/>
              </a:spcBef>
              <a:buFontTx/>
              <a:buNone/>
            </a:pPr>
            <a:r>
              <a:rPr lang="zh-CN" altLang="en-US" dirty="0" smtClean="0">
                <a:latin typeface="微软雅黑" panose="020B0503020204020204" pitchFamily="34" charset="-122"/>
                <a:ea typeface="微软雅黑" panose="020B0503020204020204" pitchFamily="34" charset="-122"/>
              </a:rPr>
              <a:t>定点计算机、浮点计算机、向量计算机、堆栈计算机等</a:t>
            </a:r>
          </a:p>
          <a:p>
            <a:pPr eaLnBrk="1" hangingPunct="1">
              <a:lnSpc>
                <a:spcPct val="150000"/>
              </a:lnSpc>
              <a:spcBef>
                <a:spcPct val="10000"/>
              </a:spcBef>
              <a:buFontTx/>
              <a:buNone/>
            </a:pPr>
            <a:r>
              <a:rPr lang="en-US" altLang="zh-CN" sz="2400" b="1" dirty="0" smtClean="0">
                <a:solidFill>
                  <a:srgbClr val="800000"/>
                </a:solidFill>
                <a:latin typeface="微软雅黑" panose="020B0503020204020204" pitchFamily="34" charset="-122"/>
                <a:ea typeface="微软雅黑" panose="020B0503020204020204" pitchFamily="34" charset="-122"/>
              </a:rPr>
              <a:t>4) </a:t>
            </a:r>
            <a:r>
              <a:rPr lang="zh-CN" altLang="en-US" sz="2400" b="1" dirty="0" smtClean="0">
                <a:solidFill>
                  <a:srgbClr val="800000"/>
                </a:solidFill>
                <a:latin typeface="微软雅黑" panose="020B0503020204020204" pitchFamily="34" charset="-122"/>
                <a:ea typeface="微软雅黑" panose="020B0503020204020204" pitchFamily="34" charset="-122"/>
              </a:rPr>
              <a:t>按处理机个数和种类划分</a:t>
            </a:r>
          </a:p>
          <a:p>
            <a:pPr lvl="1" eaLnBrk="1" hangingPunct="1">
              <a:lnSpc>
                <a:spcPct val="150000"/>
              </a:lnSpc>
              <a:spcBef>
                <a:spcPct val="10000"/>
              </a:spcBef>
              <a:buFontTx/>
              <a:buNone/>
            </a:pPr>
            <a:r>
              <a:rPr lang="zh-CN" altLang="en-US" dirty="0" smtClean="0">
                <a:latin typeface="微软雅黑" panose="020B0503020204020204" pitchFamily="34" charset="-122"/>
                <a:ea typeface="微软雅黑" panose="020B0503020204020204" pitchFamily="34" charset="-122"/>
              </a:rPr>
              <a:t>单处理机</a:t>
            </a:r>
          </a:p>
          <a:p>
            <a:pPr lvl="1" eaLnBrk="1" hangingPunct="1">
              <a:lnSpc>
                <a:spcPct val="150000"/>
              </a:lnSpc>
              <a:spcBef>
                <a:spcPct val="10000"/>
              </a:spcBef>
              <a:buFontTx/>
              <a:buNone/>
            </a:pPr>
            <a:r>
              <a:rPr lang="zh-CN" altLang="en-US" dirty="0" smtClean="0">
                <a:latin typeface="微软雅黑" panose="020B0503020204020204" pitchFamily="34" charset="-122"/>
                <a:ea typeface="微软雅黑" panose="020B0503020204020204" pitchFamily="34" charset="-122"/>
              </a:rPr>
              <a:t>并行处理机、多处理机、分布处理机</a:t>
            </a:r>
          </a:p>
          <a:p>
            <a:pPr lvl="1" eaLnBrk="1" hangingPunct="1">
              <a:lnSpc>
                <a:spcPct val="150000"/>
              </a:lnSpc>
              <a:spcBef>
                <a:spcPct val="10000"/>
              </a:spcBef>
              <a:buFontTx/>
              <a:buNone/>
            </a:pPr>
            <a:r>
              <a:rPr lang="zh-CN" altLang="en-US" dirty="0" smtClean="0">
                <a:latin typeface="微软雅黑" panose="020B0503020204020204" pitchFamily="34" charset="-122"/>
                <a:ea typeface="微软雅黑" panose="020B0503020204020204" pitchFamily="34" charset="-122"/>
              </a:rPr>
              <a:t>关联处理机</a:t>
            </a:r>
          </a:p>
          <a:p>
            <a:pPr lvl="1" eaLnBrk="1" hangingPunct="1">
              <a:lnSpc>
                <a:spcPct val="150000"/>
              </a:lnSpc>
              <a:spcBef>
                <a:spcPct val="10000"/>
              </a:spcBef>
              <a:buFontTx/>
              <a:buNone/>
            </a:pPr>
            <a:r>
              <a:rPr lang="zh-CN" altLang="en-US" dirty="0" smtClean="0">
                <a:latin typeface="微软雅黑" panose="020B0503020204020204" pitchFamily="34" charset="-122"/>
                <a:ea typeface="微软雅黑" panose="020B0503020204020204" pitchFamily="34" charset="-122"/>
              </a:rPr>
              <a:t>超标量处理机</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超流水线处理机</a:t>
            </a:r>
            <a:r>
              <a:rPr lang="en-US" altLang="zh-CN" dirty="0" smtClean="0">
                <a:latin typeface="微软雅黑" panose="020B0503020204020204" pitchFamily="34" charset="-122"/>
                <a:ea typeface="微软雅黑" panose="020B0503020204020204" pitchFamily="34" charset="-122"/>
              </a:rPr>
              <a:t>, VLIW</a:t>
            </a:r>
            <a:r>
              <a:rPr lang="zh-CN" altLang="en-US" dirty="0" smtClean="0">
                <a:latin typeface="微软雅黑" panose="020B0503020204020204" pitchFamily="34" charset="-122"/>
                <a:ea typeface="微软雅黑" panose="020B0503020204020204" pitchFamily="34" charset="-122"/>
              </a:rPr>
              <a:t>处理机</a:t>
            </a:r>
          </a:p>
          <a:p>
            <a:pPr lvl="1" eaLnBrk="1" hangingPunct="1">
              <a:lnSpc>
                <a:spcPct val="150000"/>
              </a:lnSpc>
              <a:spcBef>
                <a:spcPct val="10000"/>
              </a:spcBef>
              <a:buFontTx/>
              <a:buNone/>
            </a:pPr>
            <a:r>
              <a:rPr lang="en-US" altLang="zh-CN" dirty="0" smtClean="0">
                <a:latin typeface="微软雅黑" panose="020B0503020204020204" pitchFamily="34" charset="-122"/>
                <a:ea typeface="微软雅黑" panose="020B0503020204020204" pitchFamily="34" charset="-122"/>
              </a:rPr>
              <a:t>SMP(</a:t>
            </a:r>
            <a:r>
              <a:rPr lang="zh-CN" altLang="en-US" dirty="0" smtClean="0">
                <a:latin typeface="微软雅黑" panose="020B0503020204020204" pitchFamily="34" charset="-122"/>
                <a:ea typeface="微软雅黑" panose="020B0503020204020204" pitchFamily="34" charset="-122"/>
              </a:rPr>
              <a:t>对称多处理机</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MPP(</a:t>
            </a:r>
            <a:r>
              <a:rPr lang="zh-CN" altLang="en-US" dirty="0" smtClean="0">
                <a:latin typeface="微软雅黑" panose="020B0503020204020204" pitchFamily="34" charset="-122"/>
                <a:ea typeface="微软雅黑" panose="020B0503020204020204" pitchFamily="34" charset="-122"/>
              </a:rPr>
              <a:t>大规模并行处理机</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、机群</a:t>
            </a:r>
            <a:r>
              <a:rPr lang="en-US" altLang="zh-CN" dirty="0" smtClean="0">
                <a:latin typeface="微软雅黑" panose="020B0503020204020204" pitchFamily="34" charset="-122"/>
                <a:ea typeface="微软雅黑" panose="020B0503020204020204" pitchFamily="34" charset="-122"/>
              </a:rPr>
              <a:t>(Cluster)</a:t>
            </a:r>
            <a:r>
              <a:rPr lang="zh-CN" altLang="en-US" dirty="0" smtClean="0">
                <a:latin typeface="微软雅黑" panose="020B0503020204020204" pitchFamily="34" charset="-122"/>
                <a:ea typeface="微软雅黑" panose="020B0503020204020204" pitchFamily="34" charset="-122"/>
              </a:rPr>
              <a:t>系统等</a:t>
            </a:r>
          </a:p>
        </p:txBody>
      </p:sp>
      <p:sp>
        <p:nvSpPr>
          <p:cNvPr id="13619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619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F27DD4E-1AA3-44BD-91C5-B0C42D05DD8B}" type="slidenum">
              <a:rPr lang="en-US" altLang="zh-CN" sz="1200" smtClean="0"/>
              <a:pPr>
                <a:spcBef>
                  <a:spcPct val="0"/>
                </a:spcBef>
                <a:buFontTx/>
                <a:buNone/>
              </a:pPr>
              <a:t>73</a:t>
            </a:fld>
            <a:endParaRPr lang="en-US" altLang="zh-CN" sz="1200" smtClean="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6DEF947-441C-4F6B-B46F-A36837D357BD}" type="datetime1">
              <a:rPr lang="zh-CN" altLang="en-US" sz="1200" smtClean="0"/>
              <a:pPr>
                <a:spcBef>
                  <a:spcPct val="0"/>
                </a:spcBef>
                <a:buFontTx/>
                <a:buNone/>
              </a:pPr>
              <a:t>2021/9/4</a:t>
            </a:fld>
            <a:endParaRPr lang="en-US" altLang="zh-CN" sz="1200" smtClean="0"/>
          </a:p>
        </p:txBody>
      </p:sp>
      <p:sp>
        <p:nvSpPr>
          <p:cNvPr id="316419" name="Rectangle 2"/>
          <p:cNvSpPr>
            <a:spLocks noGrp="1" noChangeArrowheads="1"/>
          </p:cNvSpPr>
          <p:nvPr>
            <p:ph type="body" idx="1"/>
          </p:nvPr>
        </p:nvSpPr>
        <p:spPr>
          <a:xfrm>
            <a:off x="609600" y="1773510"/>
            <a:ext cx="7924800" cy="1871514"/>
          </a:xfrm>
          <a:gradFill rotWithShape="0">
            <a:gsLst>
              <a:gs pos="0">
                <a:srgbClr val="FFFFFF"/>
              </a:gs>
              <a:gs pos="50000">
                <a:srgbClr val="C8F0EC"/>
              </a:gs>
              <a:gs pos="100000">
                <a:srgbClr val="FFFFFF"/>
              </a:gs>
            </a:gsLst>
            <a:lin ang="18900000" scaled="1"/>
          </a:gradFill>
        </p:spPr>
        <p:txBody>
          <a:bodyPr/>
          <a:lstStyle/>
          <a:p>
            <a:pPr eaLnBrk="1" hangingPunct="1">
              <a:lnSpc>
                <a:spcPct val="90000"/>
              </a:lnSpc>
              <a:buFontTx/>
              <a:buNone/>
            </a:pPr>
            <a:r>
              <a:rPr lang="zh-CN" altLang="en-US" sz="2400" dirty="0" smtClean="0">
                <a:solidFill>
                  <a:srgbClr val="0070C0"/>
                </a:solidFill>
                <a:latin typeface="隶书" panose="02010509060101010101" pitchFamily="49" charset="-122"/>
                <a:ea typeface="隶书" panose="02010509060101010101" pitchFamily="49" charset="-122"/>
              </a:rPr>
              <a:t>并行性概念</a:t>
            </a:r>
            <a:r>
              <a:rPr lang="zh-CN" altLang="en-US" sz="2400" dirty="0" smtClean="0">
                <a:latin typeface="隶书" panose="02010509060101010101" pitchFamily="49" charset="-122"/>
                <a:ea typeface="隶书" panose="02010509060101010101" pitchFamily="49" charset="-122"/>
              </a:rPr>
              <a:t>：在同一时刻或同一时间间隔内完成两种或两种以上工作，只要在时间上相互重叠，均存在并行性。</a:t>
            </a:r>
          </a:p>
          <a:p>
            <a:pPr eaLnBrk="1" hangingPunct="1">
              <a:lnSpc>
                <a:spcPct val="90000"/>
              </a:lnSpc>
              <a:buFontTx/>
              <a:buNone/>
            </a:pPr>
            <a:r>
              <a:rPr lang="zh-CN" altLang="en-US" sz="2400" dirty="0" smtClean="0">
                <a:solidFill>
                  <a:srgbClr val="0070C0"/>
                </a:solidFill>
                <a:latin typeface="隶书" panose="02010509060101010101" pitchFamily="49" charset="-122"/>
                <a:ea typeface="隶书" panose="02010509060101010101" pitchFamily="49" charset="-122"/>
              </a:rPr>
              <a:t>分类</a:t>
            </a:r>
            <a:r>
              <a:rPr lang="zh-CN" altLang="en-US" sz="2400" dirty="0" smtClean="0">
                <a:latin typeface="隶书" panose="02010509060101010101" pitchFamily="49" charset="-122"/>
                <a:ea typeface="隶书" panose="02010509060101010101" pitchFamily="49" charset="-122"/>
              </a:rPr>
              <a:t>：</a:t>
            </a:r>
          </a:p>
          <a:p>
            <a:pPr lvl="1" eaLnBrk="1" hangingPunct="1">
              <a:lnSpc>
                <a:spcPct val="90000"/>
              </a:lnSpc>
              <a:buFontTx/>
              <a:buNone/>
            </a:pPr>
            <a:r>
              <a:rPr lang="zh-CN" altLang="en-US" sz="2000" dirty="0" smtClean="0">
                <a:latin typeface="隶书" panose="02010509060101010101" pitchFamily="49" charset="-122"/>
                <a:ea typeface="隶书" panose="02010509060101010101" pitchFamily="49" charset="-122"/>
              </a:rPr>
              <a:t>同时性－－指两个或多个事情在同一时刻发生的并行性</a:t>
            </a:r>
          </a:p>
          <a:p>
            <a:pPr lvl="1" eaLnBrk="1" hangingPunct="1">
              <a:lnSpc>
                <a:spcPct val="90000"/>
              </a:lnSpc>
              <a:buFontTx/>
              <a:buNone/>
            </a:pPr>
            <a:r>
              <a:rPr lang="zh-CN" altLang="en-US" sz="2000" dirty="0" smtClean="0">
                <a:latin typeface="隶书" panose="02010509060101010101" pitchFamily="49" charset="-122"/>
                <a:ea typeface="隶书" panose="02010509060101010101" pitchFamily="49" charset="-122"/>
              </a:rPr>
              <a:t>并发性－－指两个或多个事情在同一时间间隔内发生的并行性</a:t>
            </a:r>
            <a:endParaRPr lang="en-US" altLang="zh-CN" sz="2000" dirty="0" smtClean="0">
              <a:latin typeface="隶书" panose="02010509060101010101" pitchFamily="49" charset="-122"/>
              <a:ea typeface="隶书" panose="02010509060101010101" pitchFamily="49" charset="-122"/>
            </a:endParaRPr>
          </a:p>
          <a:p>
            <a:pPr lvl="1" eaLnBrk="1" hangingPunct="1">
              <a:lnSpc>
                <a:spcPct val="90000"/>
              </a:lnSpc>
              <a:buFontTx/>
              <a:buNone/>
            </a:pPr>
            <a:endParaRPr lang="zh-CN" altLang="en-US" sz="2000" dirty="0" smtClean="0">
              <a:latin typeface="隶书" panose="02010509060101010101" pitchFamily="49" charset="-122"/>
              <a:ea typeface="隶书" panose="02010509060101010101" pitchFamily="49" charset="-122"/>
            </a:endParaRPr>
          </a:p>
          <a:p>
            <a:pPr eaLnBrk="1" hangingPunct="1">
              <a:lnSpc>
                <a:spcPct val="90000"/>
              </a:lnSpc>
            </a:pPr>
            <a:endParaRPr lang="zh-CN" altLang="en-US" sz="2400" dirty="0" smtClean="0">
              <a:latin typeface="黑体" panose="02010609060101010101" pitchFamily="49" charset="-122"/>
              <a:ea typeface="黑体" panose="02010609060101010101" pitchFamily="49" charset="-122"/>
            </a:endParaRPr>
          </a:p>
          <a:p>
            <a:pPr eaLnBrk="1" hangingPunct="1">
              <a:lnSpc>
                <a:spcPct val="90000"/>
              </a:lnSpc>
            </a:pPr>
            <a:endParaRPr lang="zh-CN" altLang="en-US" sz="2400" dirty="0" smtClean="0">
              <a:latin typeface="华文行楷" panose="02010800040101010101" pitchFamily="2" charset="-122"/>
              <a:ea typeface="华文行楷" panose="02010800040101010101" pitchFamily="2" charset="-122"/>
            </a:endParaRPr>
          </a:p>
        </p:txBody>
      </p:sp>
      <p:pic>
        <p:nvPicPr>
          <p:cNvPr id="316420" name="Picture 3" descr="TN_Ar127">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5756275"/>
            <a:ext cx="6858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21" name="WordArt 4"/>
          <p:cNvSpPr>
            <a:spLocks noChangeArrowheads="1" noChangeShapeType="1"/>
          </p:cNvSpPr>
          <p:nvPr/>
        </p:nvSpPr>
        <p:spPr bwMode="auto">
          <a:xfrm>
            <a:off x="2411760" y="980729"/>
            <a:ext cx="2808312" cy="69567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6600" kern="10" spc="960" dirty="0" smtClean="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并行性概念与分级</a:t>
            </a:r>
            <a:endParaRPr lang="zh-CN" altLang="en-US" sz="6600" kern="10" spc="960" dirty="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endParaRPr>
          </a:p>
        </p:txBody>
      </p:sp>
      <p:sp>
        <p:nvSpPr>
          <p:cNvPr id="316422" name="PPBand305"/>
          <p:cNvSpPr txBox="1">
            <a:spLocks noChangeArrowheads="1"/>
          </p:cNvSpPr>
          <p:nvPr/>
        </p:nvSpPr>
        <p:spPr bwMode="auto">
          <a:xfrm>
            <a:off x="250825" y="260350"/>
            <a:ext cx="838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200" b="1" dirty="0" smtClean="0">
                <a:solidFill>
                  <a:srgbClr val="FF3300"/>
                </a:solidFill>
                <a:ea typeface="黑体" panose="02010609060101010101" pitchFamily="49" charset="-122"/>
              </a:rPr>
              <a:t>补充：系统</a:t>
            </a:r>
            <a:r>
              <a:rPr lang="zh-CN" altLang="en-US" sz="3200" b="1" dirty="0">
                <a:solidFill>
                  <a:srgbClr val="FF3300"/>
                </a:solidFill>
                <a:ea typeface="黑体" panose="02010609060101010101" pitchFamily="49" charset="-122"/>
              </a:rPr>
              <a:t>结构中的</a:t>
            </a:r>
            <a:r>
              <a:rPr lang="zh-CN" altLang="en-US" sz="3200" b="1" dirty="0" smtClean="0">
                <a:solidFill>
                  <a:srgbClr val="FF3300"/>
                </a:solidFill>
                <a:ea typeface="黑体" panose="02010609060101010101" pitchFamily="49" charset="-122"/>
              </a:rPr>
              <a:t>并行性 </a:t>
            </a:r>
            <a:endParaRPr lang="zh-CN" altLang="en-US" b="1" dirty="0">
              <a:solidFill>
                <a:srgbClr val="CC3300"/>
              </a:solidFill>
            </a:endParaRPr>
          </a:p>
        </p:txBody>
      </p:sp>
      <p:sp>
        <p:nvSpPr>
          <p:cNvPr id="31642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1642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230CE19-A64A-4D72-BB03-100417853385}" type="slidenum">
              <a:rPr lang="en-US" altLang="zh-CN" sz="1200" smtClean="0"/>
              <a:pPr>
                <a:spcBef>
                  <a:spcPct val="0"/>
                </a:spcBef>
                <a:buFontTx/>
                <a:buNone/>
              </a:pPr>
              <a:t>74</a:t>
            </a:fld>
            <a:endParaRPr lang="en-US" altLang="zh-CN" sz="1200" smtClean="0"/>
          </a:p>
        </p:txBody>
      </p:sp>
      <p:sp>
        <p:nvSpPr>
          <p:cNvPr id="2" name="矩形 1"/>
          <p:cNvSpPr/>
          <p:nvPr/>
        </p:nvSpPr>
        <p:spPr>
          <a:xfrm>
            <a:off x="592560" y="3663613"/>
            <a:ext cx="7560840" cy="2677656"/>
          </a:xfrm>
          <a:prstGeom prst="rect">
            <a:avLst/>
          </a:prstGeom>
        </p:spPr>
        <p:txBody>
          <a:bodyPr wrap="square">
            <a:spAutoFit/>
          </a:bodyPr>
          <a:lstStyle/>
          <a:p>
            <a:pPr algn="ctr" eaLnBrk="1" hangingPunct="1">
              <a:buClr>
                <a:schemeClr val="folHlink"/>
              </a:buClr>
              <a:buSzPct val="60000"/>
            </a:pPr>
            <a:r>
              <a:rPr lang="zh-CN" altLang="en-US" kern="10" spc="880" dirty="0">
                <a:solidFill>
                  <a:srgbClr val="0070C0"/>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并行性等级</a:t>
            </a:r>
          </a:p>
          <a:p>
            <a:pPr algn="just" eaLnBrk="1" hangingPunct="1">
              <a:buClr>
                <a:schemeClr val="folHlink"/>
              </a:buClr>
              <a:buSzPct val="60000"/>
              <a:buFont typeface="Wingdings" panose="05000000000000000000" pitchFamily="2" charset="2"/>
              <a:buChar char="n"/>
            </a:pPr>
            <a:r>
              <a:rPr lang="zh-CN" altLang="en-US" dirty="0" smtClean="0">
                <a:solidFill>
                  <a:srgbClr val="002060"/>
                </a:solidFill>
                <a:latin typeface="隶书" panose="02010509060101010101" pitchFamily="49" charset="-122"/>
                <a:ea typeface="隶书" panose="02010509060101010101" pitchFamily="49" charset="-122"/>
              </a:rPr>
              <a:t>指令</a:t>
            </a:r>
            <a:r>
              <a:rPr lang="zh-CN" altLang="en-US" dirty="0">
                <a:solidFill>
                  <a:srgbClr val="002060"/>
                </a:solidFill>
                <a:latin typeface="隶书" panose="02010509060101010101" pitchFamily="49" charset="-122"/>
                <a:ea typeface="隶书" panose="02010509060101010101" pitchFamily="49" charset="-122"/>
              </a:rPr>
              <a:t>内部并行，即指令内部的微操作之间的并行</a:t>
            </a:r>
            <a:r>
              <a:rPr lang="zh-CN" altLang="en-US" dirty="0" smtClean="0">
                <a:solidFill>
                  <a:srgbClr val="002060"/>
                </a:solidFill>
                <a:latin typeface="隶书" panose="02010509060101010101" pitchFamily="49" charset="-122"/>
                <a:ea typeface="隶书" panose="02010509060101010101" pitchFamily="49" charset="-122"/>
              </a:rPr>
              <a:t>；</a:t>
            </a:r>
            <a:endParaRPr lang="zh-CN" altLang="en-US" dirty="0">
              <a:solidFill>
                <a:srgbClr val="002060"/>
              </a:solidFill>
              <a:latin typeface="隶书" panose="02010509060101010101" pitchFamily="49" charset="-122"/>
              <a:ea typeface="隶书" panose="02010509060101010101" pitchFamily="49" charset="-122"/>
            </a:endParaRPr>
          </a:p>
          <a:p>
            <a:pPr algn="just" eaLnBrk="1" hangingPunct="1">
              <a:buClr>
                <a:schemeClr val="folHlink"/>
              </a:buClr>
              <a:buSzPct val="60000"/>
              <a:buFont typeface="Wingdings" panose="05000000000000000000" pitchFamily="2" charset="2"/>
              <a:buChar char="n"/>
            </a:pPr>
            <a:r>
              <a:rPr lang="zh-CN" altLang="en-US" dirty="0">
                <a:solidFill>
                  <a:srgbClr val="002060"/>
                </a:solidFill>
                <a:latin typeface="隶书" panose="02010509060101010101" pitchFamily="49" charset="-122"/>
                <a:ea typeface="隶书" panose="02010509060101010101" pitchFamily="49" charset="-122"/>
              </a:rPr>
              <a:t>指令间并行，即并行执行两条或多条</a:t>
            </a:r>
            <a:r>
              <a:rPr lang="zh-CN" altLang="en-US" dirty="0" smtClean="0">
                <a:solidFill>
                  <a:srgbClr val="002060"/>
                </a:solidFill>
                <a:latin typeface="隶书" panose="02010509060101010101" pitchFamily="49" charset="-122"/>
                <a:ea typeface="隶书" panose="02010509060101010101" pitchFamily="49" charset="-122"/>
              </a:rPr>
              <a:t>指令；</a:t>
            </a:r>
            <a:endParaRPr lang="zh-CN" altLang="en-US" dirty="0">
              <a:solidFill>
                <a:srgbClr val="002060"/>
              </a:solidFill>
              <a:latin typeface="隶书" panose="02010509060101010101" pitchFamily="49" charset="-122"/>
              <a:ea typeface="隶书" panose="02010509060101010101" pitchFamily="49" charset="-122"/>
            </a:endParaRPr>
          </a:p>
          <a:p>
            <a:pPr algn="just" eaLnBrk="1" hangingPunct="1">
              <a:buClr>
                <a:schemeClr val="folHlink"/>
              </a:buClr>
              <a:buSzPct val="60000"/>
              <a:buFont typeface="Wingdings" panose="05000000000000000000" pitchFamily="2" charset="2"/>
              <a:buChar char="n"/>
            </a:pPr>
            <a:r>
              <a:rPr lang="zh-CN" altLang="en-US" dirty="0">
                <a:solidFill>
                  <a:srgbClr val="002060"/>
                </a:solidFill>
                <a:latin typeface="隶书" panose="02010509060101010101" pitchFamily="49" charset="-122"/>
                <a:ea typeface="隶书" panose="02010509060101010101" pitchFamily="49" charset="-122"/>
              </a:rPr>
              <a:t>任务级或过程级并行，即并行执行两个或多个过程或任务（程序段）（任务分解）；</a:t>
            </a:r>
          </a:p>
          <a:p>
            <a:pPr algn="just" eaLnBrk="1" hangingPunct="1">
              <a:buClr>
                <a:schemeClr val="folHlink"/>
              </a:buClr>
              <a:buSzPct val="60000"/>
              <a:buFont typeface="Wingdings" panose="05000000000000000000" pitchFamily="2" charset="2"/>
              <a:buChar char="n"/>
            </a:pPr>
            <a:r>
              <a:rPr lang="zh-CN" altLang="en-US" dirty="0">
                <a:solidFill>
                  <a:srgbClr val="002060"/>
                </a:solidFill>
                <a:latin typeface="隶书" panose="02010509060101010101" pitchFamily="49" charset="-122"/>
                <a:ea typeface="隶书" panose="02010509060101010101" pitchFamily="49" charset="-122"/>
              </a:rPr>
              <a:t>作业或程序级并行，即在多个作业或程序间的并行（并行算法）。 </a:t>
            </a:r>
          </a:p>
        </p:txBody>
      </p:sp>
    </p:spTree>
    <p:extLst>
      <p:ext uri="{BB962C8B-B14F-4D97-AF65-F5344CB8AC3E}">
        <p14:creationId xmlns:p14="http://schemas.microsoft.com/office/powerpoint/2010/main" val="9843289"/>
      </p:ext>
    </p:extLst>
  </p:cSld>
  <p:clrMapOvr>
    <a:masterClrMapping/>
  </p:clrMapOvr>
  <p:transition>
    <p:random/>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en-US" altLang="zh-CN" dirty="0" smtClean="0"/>
              <a:t>Parallelism</a:t>
            </a:r>
            <a:endParaRPr lang="en-AU" altLang="zh-CN" dirty="0" smtClean="0"/>
          </a:p>
        </p:txBody>
      </p:sp>
      <p:sp>
        <p:nvSpPr>
          <p:cNvPr id="319491" name="Rectangle 3"/>
          <p:cNvSpPr>
            <a:spLocks noGrp="1" noChangeArrowheads="1"/>
          </p:cNvSpPr>
          <p:nvPr>
            <p:ph type="body" idx="1"/>
          </p:nvPr>
        </p:nvSpPr>
        <p:spPr>
          <a:xfrm>
            <a:off x="685800" y="1628800"/>
            <a:ext cx="7772400" cy="4114800"/>
          </a:xfrm>
        </p:spPr>
        <p:txBody>
          <a:bodyPr/>
          <a:lstStyle/>
          <a:p>
            <a:pPr>
              <a:lnSpc>
                <a:spcPct val="90000"/>
              </a:lnSpc>
            </a:pPr>
            <a:r>
              <a:rPr lang="en-US" altLang="zh-CN" dirty="0" smtClean="0"/>
              <a:t>Classes of parallelism in information process:</a:t>
            </a:r>
          </a:p>
          <a:p>
            <a:pPr lvl="1" algn="just" eaLnBrk="1" hangingPunct="1">
              <a:defRPr/>
            </a:pPr>
            <a:r>
              <a:rPr lang="zh-CN" altLang="en-US" sz="2000" dirty="0">
                <a:latin typeface="微软雅黑" panose="020B0503020204020204" pitchFamily="34" charset="-122"/>
                <a:ea typeface="微软雅黑" panose="020B0503020204020204" pitchFamily="34" charset="-122"/>
              </a:rPr>
              <a:t>存储器操作并行（并行存储器系统、相联处理机）</a:t>
            </a:r>
          </a:p>
          <a:p>
            <a:pPr lvl="1" algn="just" eaLnBrk="1" hangingPunct="1">
              <a:defRPr/>
            </a:pPr>
            <a:r>
              <a:rPr lang="zh-CN" altLang="en-US" sz="2000" dirty="0">
                <a:latin typeface="微软雅黑" panose="020B0503020204020204" pitchFamily="34" charset="-122"/>
                <a:ea typeface="微软雅黑" panose="020B0503020204020204" pitchFamily="34" charset="-122"/>
              </a:rPr>
              <a:t>处理器操作步骤并行（流水线处理机）</a:t>
            </a:r>
          </a:p>
          <a:p>
            <a:pPr lvl="1" algn="just" eaLnBrk="1" hangingPunct="1">
              <a:defRPr/>
            </a:pPr>
            <a:r>
              <a:rPr lang="zh-CN" altLang="en-US" sz="2000" dirty="0">
                <a:latin typeface="微软雅黑" panose="020B0503020204020204" pitchFamily="34" charset="-122"/>
                <a:ea typeface="微软雅黑" panose="020B0503020204020204" pitchFamily="34" charset="-122"/>
              </a:rPr>
              <a:t>处理器操作并行（阵列处理机）</a:t>
            </a:r>
          </a:p>
          <a:p>
            <a:pPr lvl="1" algn="just" eaLnBrk="1" hangingPunct="1">
              <a:defRPr/>
            </a:pPr>
            <a:r>
              <a:rPr lang="zh-CN" altLang="en-US" sz="2000" dirty="0">
                <a:latin typeface="微软雅黑" panose="020B0503020204020204" pitchFamily="34" charset="-122"/>
                <a:ea typeface="微软雅黑" panose="020B0503020204020204" pitchFamily="34" charset="-122"/>
              </a:rPr>
              <a:t>指令、任务、作业并行 （多处理机）</a:t>
            </a:r>
          </a:p>
          <a:p>
            <a:pPr>
              <a:lnSpc>
                <a:spcPct val="90000"/>
              </a:lnSpc>
            </a:pPr>
            <a:r>
              <a:rPr lang="en-US" altLang="zh-CN" dirty="0" smtClean="0"/>
              <a:t>Classes of architectural parallelism:</a:t>
            </a:r>
          </a:p>
          <a:p>
            <a:pPr lvl="1">
              <a:lnSpc>
                <a:spcPct val="90000"/>
              </a:lnSpc>
            </a:pPr>
            <a:r>
              <a:rPr lang="en-US" altLang="zh-CN" dirty="0" smtClean="0"/>
              <a:t>Instruction-Level Parallelism (ILP)</a:t>
            </a:r>
          </a:p>
          <a:p>
            <a:pPr lvl="1">
              <a:lnSpc>
                <a:spcPct val="90000"/>
              </a:lnSpc>
            </a:pPr>
            <a:r>
              <a:rPr lang="en-US" altLang="zh-CN" dirty="0" smtClean="0"/>
              <a:t>Vector architectures/Graphic Processor Units (GPUs)</a:t>
            </a:r>
          </a:p>
          <a:p>
            <a:pPr lvl="1">
              <a:lnSpc>
                <a:spcPct val="90000"/>
              </a:lnSpc>
            </a:pPr>
            <a:r>
              <a:rPr lang="en-US" altLang="zh-CN" dirty="0" smtClean="0"/>
              <a:t>Thread-Level Parallelism</a:t>
            </a:r>
          </a:p>
          <a:p>
            <a:pPr lvl="1">
              <a:lnSpc>
                <a:spcPct val="90000"/>
              </a:lnSpc>
            </a:pPr>
            <a:r>
              <a:rPr lang="en-US" altLang="zh-CN" dirty="0" smtClean="0"/>
              <a:t>Request-Level Parallelism</a:t>
            </a:r>
          </a:p>
        </p:txBody>
      </p:sp>
      <p:sp>
        <p:nvSpPr>
          <p:cNvPr id="31949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94B5C49-DDD0-402B-A475-28324F075991}" type="datetime1">
              <a:rPr lang="zh-CN" altLang="en-US" sz="1200" smtClean="0"/>
              <a:pPr>
                <a:spcBef>
                  <a:spcPct val="0"/>
                </a:spcBef>
                <a:buFontTx/>
                <a:buNone/>
              </a:pPr>
              <a:t>2021/9/4</a:t>
            </a:fld>
            <a:endParaRPr lang="en-US" altLang="zh-CN" sz="1200" smtClean="0"/>
          </a:p>
        </p:txBody>
      </p:sp>
      <p:sp>
        <p:nvSpPr>
          <p:cNvPr id="31949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1949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4A76086-C609-49C1-9B70-E4A7F3C99075}" type="slidenum">
              <a:rPr lang="en-US" altLang="zh-CN" sz="1200" smtClean="0"/>
              <a:pPr>
                <a:spcBef>
                  <a:spcPct val="0"/>
                </a:spcBef>
                <a:buFontTx/>
                <a:buNone/>
              </a:pPr>
              <a:t>75</a:t>
            </a:fld>
            <a:endParaRPr lang="en-US" altLang="zh-CN" sz="1200" smtClean="0"/>
          </a:p>
        </p:txBody>
      </p:sp>
    </p:spTree>
    <p:extLst>
      <p:ext uri="{BB962C8B-B14F-4D97-AF65-F5344CB8AC3E}">
        <p14:creationId xmlns:p14="http://schemas.microsoft.com/office/powerpoint/2010/main" val="348108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42" name="Rectangle 4"/>
          <p:cNvSpPr>
            <a:spLocks noGrp="1" noChangeArrowheads="1"/>
          </p:cNvSpPr>
          <p:nvPr>
            <p:ph type="title"/>
          </p:nvPr>
        </p:nvSpPr>
        <p:spPr/>
        <p:txBody>
          <a:bodyPr/>
          <a:lstStyle/>
          <a:p>
            <a:r>
              <a:rPr lang="en-US" altLang="en-US" smtClean="0"/>
              <a:t>Architecture: Increase in Parallelism</a:t>
            </a:r>
          </a:p>
        </p:txBody>
      </p:sp>
      <p:sp>
        <p:nvSpPr>
          <p:cNvPr id="103427" name="Rectangle 5"/>
          <p:cNvSpPr>
            <a:spLocks noGrp="1" noChangeArrowheads="1"/>
          </p:cNvSpPr>
          <p:nvPr>
            <p:ph idx="1"/>
          </p:nvPr>
        </p:nvSpPr>
        <p:spPr/>
        <p:txBody>
          <a:bodyPr>
            <a:normAutofit fontScale="70000" lnSpcReduction="20000"/>
          </a:bodyPr>
          <a:lstStyle/>
          <a:p>
            <a:pPr>
              <a:defRPr/>
            </a:pPr>
            <a:r>
              <a:rPr lang="en-US" altLang="en-US" dirty="0" smtClean="0"/>
              <a:t>1985</a:t>
            </a:r>
            <a:r>
              <a:rPr lang="zh-CN" altLang="en-US" dirty="0" smtClean="0"/>
              <a:t>年以前位级</a:t>
            </a:r>
            <a:r>
              <a:rPr lang="en-US" altLang="zh-CN" dirty="0" smtClean="0"/>
              <a:t>(4-8-16</a:t>
            </a:r>
            <a:r>
              <a:rPr lang="zh-CN" altLang="en-US" dirty="0" smtClean="0"/>
              <a:t>位</a:t>
            </a:r>
            <a:r>
              <a:rPr lang="en-US" altLang="zh-CN" dirty="0" smtClean="0"/>
              <a:t>)</a:t>
            </a:r>
            <a:r>
              <a:rPr lang="zh-CN" altLang="en-US" dirty="0" smtClean="0"/>
              <a:t>并行（</a:t>
            </a:r>
            <a:r>
              <a:rPr lang="en-US" altLang="en-US" dirty="0" smtClean="0"/>
              <a:t>Bit level parallelism</a:t>
            </a:r>
            <a:r>
              <a:rPr lang="zh-CN" altLang="en-US" dirty="0" smtClean="0"/>
              <a:t>）</a:t>
            </a:r>
            <a:endParaRPr lang="en-US" altLang="en-US" dirty="0" smtClean="0"/>
          </a:p>
          <a:p>
            <a:pPr lvl="1">
              <a:defRPr/>
            </a:pPr>
            <a:r>
              <a:rPr lang="en-US" altLang="en-US" dirty="0" smtClean="0"/>
              <a:t>32-bit </a:t>
            </a:r>
            <a:r>
              <a:rPr lang="zh-CN" altLang="en-US" dirty="0" smtClean="0"/>
              <a:t>处理器后性能提升变慢</a:t>
            </a:r>
            <a:endParaRPr lang="en-US" altLang="en-US" dirty="0" smtClean="0"/>
          </a:p>
          <a:p>
            <a:pPr lvl="1">
              <a:defRPr/>
            </a:pPr>
            <a:r>
              <a:rPr lang="en-US" altLang="zh-CN" dirty="0" smtClean="0"/>
              <a:t>90</a:t>
            </a:r>
            <a:r>
              <a:rPr lang="zh-CN" altLang="en-US" dirty="0" smtClean="0"/>
              <a:t>年代采用</a:t>
            </a:r>
            <a:r>
              <a:rPr lang="en-US" altLang="en-US" dirty="0" smtClean="0"/>
              <a:t>64-bit </a:t>
            </a:r>
            <a:r>
              <a:rPr lang="zh-CN" altLang="en-US" dirty="0" smtClean="0"/>
              <a:t>、</a:t>
            </a:r>
            <a:r>
              <a:rPr lang="en-US" altLang="en-US" dirty="0" smtClean="0"/>
              <a:t>128-bit </a:t>
            </a:r>
            <a:r>
              <a:rPr lang="zh-CN" altLang="en-US" dirty="0" smtClean="0"/>
              <a:t>及更高位 通过向量处理提高性能</a:t>
            </a:r>
            <a:endParaRPr lang="en-US" altLang="en-US" dirty="0" smtClean="0"/>
          </a:p>
          <a:p>
            <a:pPr lvl="1">
              <a:defRPr/>
            </a:pPr>
            <a:r>
              <a:rPr lang="zh-CN" altLang="en-US" dirty="0" smtClean="0"/>
              <a:t>重大的拐点：</a:t>
            </a:r>
            <a:r>
              <a:rPr lang="en-US" altLang="zh-CN" dirty="0" smtClean="0"/>
              <a:t>32</a:t>
            </a:r>
            <a:r>
              <a:rPr lang="zh-CN" altLang="en-US" dirty="0" smtClean="0"/>
              <a:t>位处理器和缓存适合一个芯片</a:t>
            </a:r>
            <a:endParaRPr lang="en-US" altLang="en-US" dirty="0" smtClean="0"/>
          </a:p>
          <a:p>
            <a:pPr>
              <a:defRPr/>
            </a:pPr>
            <a:r>
              <a:rPr lang="en-US" altLang="en-US" dirty="0" smtClean="0"/>
              <a:t>80</a:t>
            </a:r>
            <a:r>
              <a:rPr lang="zh-CN" altLang="en-US" dirty="0" smtClean="0"/>
              <a:t>年代中到</a:t>
            </a:r>
            <a:r>
              <a:rPr lang="en-US" altLang="zh-CN" dirty="0" smtClean="0"/>
              <a:t>90</a:t>
            </a:r>
            <a:r>
              <a:rPr lang="zh-CN" altLang="en-US" dirty="0" smtClean="0"/>
              <a:t>年代后期主要发展指令级并行（</a:t>
            </a:r>
            <a:r>
              <a:rPr lang="en-US" altLang="en-US" dirty="0" smtClean="0"/>
              <a:t>Instruction Level Parallelism</a:t>
            </a:r>
            <a:r>
              <a:rPr lang="zh-CN" altLang="en-US" dirty="0" smtClean="0"/>
              <a:t>）</a:t>
            </a:r>
            <a:endParaRPr lang="en-US" altLang="en-US" dirty="0" smtClean="0"/>
          </a:p>
          <a:p>
            <a:pPr lvl="1">
              <a:defRPr/>
            </a:pPr>
            <a:r>
              <a:rPr lang="zh-CN" altLang="en-US" dirty="0" smtClean="0"/>
              <a:t>流水线、</a:t>
            </a:r>
            <a:r>
              <a:rPr lang="en-US" altLang="zh-CN" dirty="0" smtClean="0"/>
              <a:t>RISC</a:t>
            </a:r>
            <a:r>
              <a:rPr lang="zh-CN" altLang="en-US" dirty="0" smtClean="0"/>
              <a:t>、编译技术的进步</a:t>
            </a:r>
            <a:r>
              <a:rPr lang="en-US" altLang="zh-CN" dirty="0" smtClean="0">
                <a:sym typeface="Wingdings" pitchFamily="2" charset="2"/>
              </a:rPr>
              <a:t> </a:t>
            </a:r>
            <a:r>
              <a:rPr lang="zh-CN" altLang="en-US" dirty="0" smtClean="0">
                <a:sym typeface="Wingdings" pitchFamily="2" charset="2"/>
              </a:rPr>
              <a:t>挖掘指令级并行</a:t>
            </a:r>
            <a:endParaRPr lang="en-US" altLang="en-US" dirty="0" smtClean="0"/>
          </a:p>
          <a:p>
            <a:pPr lvl="1">
              <a:defRPr/>
            </a:pPr>
            <a:r>
              <a:rPr lang="zh-CN" altLang="en-US" dirty="0" smtClean="0"/>
              <a:t>片上</a:t>
            </a:r>
            <a:r>
              <a:rPr lang="en-US" altLang="zh-CN" dirty="0" smtClean="0"/>
              <a:t>cache</a:t>
            </a:r>
            <a:r>
              <a:rPr lang="zh-CN" altLang="en-US" dirty="0" smtClean="0"/>
              <a:t>及功能部件的增加</a:t>
            </a:r>
            <a:r>
              <a:rPr lang="en-US" altLang="zh-CN" dirty="0" smtClean="0"/>
              <a:t>-&gt; </a:t>
            </a:r>
            <a:r>
              <a:rPr lang="zh-CN" altLang="en-US" dirty="0" smtClean="0"/>
              <a:t>超标量执行</a:t>
            </a:r>
            <a:endParaRPr lang="en-US" altLang="en-US" dirty="0" smtClean="0"/>
          </a:p>
          <a:p>
            <a:pPr lvl="1">
              <a:defRPr/>
            </a:pPr>
            <a:r>
              <a:rPr lang="zh-CN" altLang="en-US" dirty="0" smtClean="0"/>
              <a:t>更精巧的技术</a:t>
            </a:r>
            <a:r>
              <a:rPr lang="en-US" altLang="en-US" dirty="0" smtClean="0"/>
              <a:t>: </a:t>
            </a:r>
            <a:r>
              <a:rPr lang="zh-CN" altLang="en-US" dirty="0" smtClean="0"/>
              <a:t>乱序执行和硬件投机执行</a:t>
            </a:r>
            <a:endParaRPr lang="en-US" altLang="en-US" dirty="0" smtClean="0"/>
          </a:p>
          <a:p>
            <a:pPr>
              <a:defRPr/>
            </a:pPr>
            <a:r>
              <a:rPr lang="zh-CN" altLang="en-US" dirty="0" smtClean="0"/>
              <a:t>现状：线程级并行和片上多处理器（</a:t>
            </a:r>
            <a:r>
              <a:rPr lang="en-US" altLang="en-US" dirty="0" smtClean="0"/>
              <a:t>thread level parallelism and chip multiprocessors</a:t>
            </a:r>
            <a:r>
              <a:rPr lang="zh-CN" altLang="en-US" dirty="0" smtClean="0"/>
              <a:t>）</a:t>
            </a:r>
            <a:endParaRPr lang="en-US" altLang="en-US" dirty="0" smtClean="0"/>
          </a:p>
          <a:p>
            <a:pPr lvl="1">
              <a:defRPr/>
            </a:pPr>
            <a:r>
              <a:rPr lang="zh-CN" altLang="en-US" dirty="0" smtClean="0"/>
              <a:t>线程级并行超越了指令集并行</a:t>
            </a:r>
            <a:endParaRPr lang="en-US" altLang="en-US" dirty="0" smtClean="0"/>
          </a:p>
          <a:p>
            <a:pPr lvl="1">
              <a:defRPr/>
            </a:pPr>
            <a:r>
              <a:rPr lang="zh-CN" altLang="en-US" dirty="0" smtClean="0"/>
              <a:t>在单个芯片中部署多个处理器及互联结构</a:t>
            </a:r>
            <a:endParaRPr lang="en-US" altLang="zh-CN" dirty="0" smtClean="0"/>
          </a:p>
          <a:p>
            <a:pPr lvl="1">
              <a:defRPr/>
            </a:pPr>
            <a:r>
              <a:rPr lang="zh-CN" altLang="en-US" dirty="0" smtClean="0"/>
              <a:t>在处理器芯片内多个线程并行执行</a:t>
            </a:r>
            <a:endParaRPr lang="en-US" altLang="en-US" dirty="0" smtClean="0"/>
          </a:p>
          <a:p>
            <a:pPr lvl="1">
              <a:defRPr/>
            </a:pPr>
            <a:endParaRPr lang="en-US" altLang="en-US" dirty="0" smtClean="0"/>
          </a:p>
        </p:txBody>
      </p:sp>
      <p:sp>
        <p:nvSpPr>
          <p:cNvPr id="317444" name="日期占位符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D7F2579-2DAE-4CA3-AAB9-79D3B6E7F633}" type="datetime1">
              <a:rPr lang="zh-CN" altLang="en-US" sz="1200" smtClean="0"/>
              <a:pPr>
                <a:spcBef>
                  <a:spcPct val="0"/>
                </a:spcBef>
                <a:buFontTx/>
                <a:buNone/>
              </a:pPr>
              <a:t>2021/9/4</a:t>
            </a:fld>
            <a:endParaRPr lang="en-US" altLang="zh-CN" sz="1200" smtClean="0"/>
          </a:p>
        </p:txBody>
      </p:sp>
      <p:sp>
        <p:nvSpPr>
          <p:cNvPr id="31744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1744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523FA0CA-9EFD-4495-9E06-00AD7299DF02}" type="slidenum">
              <a:rPr lang="en-US" altLang="zh-CN" sz="1200" smtClean="0"/>
              <a:pPr>
                <a:spcBef>
                  <a:spcPct val="0"/>
                </a:spcBef>
                <a:buFontTx/>
                <a:buNone/>
              </a:pPr>
              <a:t>76</a:t>
            </a:fld>
            <a:endParaRPr lang="en-US" altLang="zh-CN" sz="1200" smtClean="0"/>
          </a:p>
        </p:txBody>
      </p:sp>
    </p:spTree>
    <p:extLst>
      <p:ext uri="{BB962C8B-B14F-4D97-AF65-F5344CB8AC3E}">
        <p14:creationId xmlns:p14="http://schemas.microsoft.com/office/powerpoint/2010/main" val="419849039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DEFDA0-2FB7-4409-9B48-ABEAA25CB780}" type="datetime1">
              <a:rPr lang="zh-CN" altLang="en-US" sz="1200" smtClean="0"/>
              <a:pPr>
                <a:spcBef>
                  <a:spcPct val="0"/>
                </a:spcBef>
                <a:buFontTx/>
                <a:buNone/>
              </a:pPr>
              <a:t>2021/9/4</a:t>
            </a:fld>
            <a:endParaRPr lang="en-US" altLang="zh-CN" sz="1200" smtClean="0"/>
          </a:p>
        </p:txBody>
      </p:sp>
      <p:sp>
        <p:nvSpPr>
          <p:cNvPr id="322563" name="Rectangle 2"/>
          <p:cNvSpPr>
            <a:spLocks noChangeArrowheads="1"/>
          </p:cNvSpPr>
          <p:nvPr/>
        </p:nvSpPr>
        <p:spPr bwMode="auto">
          <a:xfrm>
            <a:off x="419100" y="1495847"/>
            <a:ext cx="85455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buFontTx/>
              <a:buNone/>
            </a:pPr>
            <a:r>
              <a:rPr lang="en-US" altLang="zh-CN" dirty="0" smtClean="0">
                <a:ea typeface="黑体" panose="02010609060101010101" pitchFamily="49" charset="-122"/>
              </a:rPr>
              <a:t> </a:t>
            </a:r>
            <a:r>
              <a:rPr lang="zh-CN" altLang="en-US" dirty="0">
                <a:solidFill>
                  <a:srgbClr val="00B050"/>
                </a:solidFill>
                <a:latin typeface="Arial" panose="020B0604020202020204" pitchFamily="34" charset="0"/>
                <a:ea typeface="黑体" panose="02010609060101010101" pitchFamily="49" charset="-122"/>
              </a:rPr>
              <a:t>时间重叠</a:t>
            </a:r>
            <a:r>
              <a:rPr lang="zh-CN" altLang="en-US" dirty="0">
                <a:solidFill>
                  <a:srgbClr val="00B050"/>
                </a:solidFill>
                <a:latin typeface="Arial" panose="020B0604020202020204" pitchFamily="34" charset="0"/>
              </a:rPr>
              <a:t>（</a:t>
            </a:r>
            <a:r>
              <a:rPr lang="en-US" altLang="zh-CN" dirty="0">
                <a:solidFill>
                  <a:srgbClr val="00B050"/>
                </a:solidFill>
              </a:rPr>
              <a:t>time-interleaving</a:t>
            </a:r>
            <a:r>
              <a:rPr lang="zh-CN" altLang="en-US" dirty="0">
                <a:solidFill>
                  <a:srgbClr val="00B050"/>
                </a:solidFill>
                <a:latin typeface="Arial" panose="020B0604020202020204" pitchFamily="34" charset="0"/>
              </a:rPr>
              <a:t>）</a:t>
            </a:r>
          </a:p>
          <a:p>
            <a:pPr algn="just" eaLnBrk="1" hangingPunct="1">
              <a:buFontTx/>
              <a:buNone/>
            </a:pPr>
            <a:r>
              <a:rPr lang="zh-CN" altLang="en-US" dirty="0"/>
              <a:t>  </a:t>
            </a:r>
            <a:r>
              <a:rPr lang="zh-CN" altLang="en-US" dirty="0">
                <a:latin typeface="Arial" panose="020B0604020202020204" pitchFamily="34" charset="0"/>
                <a:ea typeface="隶书" panose="02010509060101010101" pitchFamily="49" charset="-122"/>
              </a:rPr>
              <a:t>并行性概念中引入时间因素，即多个处理过程在时间上相互错开，轮流重叠使用同一套硬件的各个部件，以加快部件的周转而提高速度</a:t>
            </a:r>
            <a:r>
              <a:rPr lang="zh-CN" altLang="en-US" dirty="0" smtClean="0">
                <a:latin typeface="Arial" panose="020B0604020202020204" pitchFamily="34" charset="0"/>
                <a:ea typeface="隶书" panose="02010509060101010101" pitchFamily="49" charset="-122"/>
              </a:rPr>
              <a:t>。</a:t>
            </a:r>
            <a:endParaRPr lang="en-US" altLang="zh-CN" dirty="0" smtClean="0">
              <a:latin typeface="Arial" panose="020B0604020202020204" pitchFamily="34" charset="0"/>
              <a:ea typeface="隶书" panose="02010509060101010101" pitchFamily="49" charset="-122"/>
            </a:endParaRPr>
          </a:p>
          <a:p>
            <a:pPr algn="just" eaLnBrk="1" hangingPunct="1">
              <a:buFontTx/>
              <a:buNone/>
            </a:pPr>
            <a:r>
              <a:rPr lang="zh-CN" altLang="en-US" dirty="0">
                <a:solidFill>
                  <a:srgbClr val="00B050"/>
                </a:solidFill>
                <a:latin typeface="Arial" panose="020B0604020202020204" pitchFamily="34" charset="0"/>
                <a:ea typeface="黑体" panose="02010609060101010101" pitchFamily="49" charset="-122"/>
              </a:rPr>
              <a:t>资源重复</a:t>
            </a:r>
            <a:r>
              <a:rPr lang="zh-CN" altLang="en-US" dirty="0">
                <a:solidFill>
                  <a:srgbClr val="00B050"/>
                </a:solidFill>
                <a:latin typeface="Arial" panose="020B0604020202020204" pitchFamily="34" charset="0"/>
              </a:rPr>
              <a:t>（</a:t>
            </a:r>
            <a:r>
              <a:rPr lang="en-US" altLang="zh-CN" dirty="0">
                <a:solidFill>
                  <a:srgbClr val="00B050"/>
                </a:solidFill>
              </a:rPr>
              <a:t>resource-replication</a:t>
            </a:r>
            <a:r>
              <a:rPr lang="zh-CN" altLang="en-US" dirty="0">
                <a:solidFill>
                  <a:srgbClr val="00B050"/>
                </a:solidFill>
                <a:latin typeface="Arial" panose="020B0604020202020204" pitchFamily="34" charset="0"/>
              </a:rPr>
              <a:t>）</a:t>
            </a:r>
          </a:p>
          <a:p>
            <a:pPr algn="just" eaLnBrk="1" hangingPunct="1">
              <a:buFontTx/>
              <a:buNone/>
            </a:pPr>
            <a:r>
              <a:rPr lang="zh-CN" altLang="en-US" dirty="0">
                <a:latin typeface="隶书" panose="02010509060101010101" pitchFamily="49" charset="-122"/>
                <a:ea typeface="隶书" panose="02010509060101010101" pitchFamily="49" charset="-122"/>
              </a:rPr>
              <a:t>并行性概念中引入空间因素，根据以数量取胜原则，重复设置硬件资源以大幅度提高计算机系统的性能</a:t>
            </a:r>
            <a:r>
              <a:rPr lang="zh-CN" altLang="en-US" dirty="0" smtClean="0">
                <a:latin typeface="隶书" panose="02010509060101010101" pitchFamily="49" charset="-122"/>
                <a:ea typeface="隶书" panose="02010509060101010101" pitchFamily="49" charset="-122"/>
              </a:rPr>
              <a:t>。</a:t>
            </a:r>
            <a:endParaRPr lang="en-US" altLang="zh-CN" dirty="0" smtClean="0">
              <a:latin typeface="隶书" panose="02010509060101010101" pitchFamily="49" charset="-122"/>
              <a:ea typeface="隶书" panose="02010509060101010101" pitchFamily="49" charset="-122"/>
            </a:endParaRPr>
          </a:p>
          <a:p>
            <a:pPr algn="just" eaLnBrk="1" hangingPunct="1">
              <a:buFontTx/>
              <a:buNone/>
            </a:pPr>
            <a:r>
              <a:rPr lang="zh-CN" altLang="en-US" dirty="0">
                <a:solidFill>
                  <a:srgbClr val="00B050"/>
                </a:solidFill>
                <a:latin typeface="Arial" panose="020B0604020202020204" pitchFamily="34" charset="0"/>
                <a:ea typeface="黑体" panose="02010609060101010101" pitchFamily="49" charset="-122"/>
              </a:rPr>
              <a:t>资源共享</a:t>
            </a:r>
            <a:r>
              <a:rPr lang="zh-CN" altLang="en-US" dirty="0">
                <a:solidFill>
                  <a:srgbClr val="00B050"/>
                </a:solidFill>
                <a:latin typeface="Arial" panose="020B0604020202020204" pitchFamily="34" charset="0"/>
              </a:rPr>
              <a:t>（</a:t>
            </a:r>
            <a:r>
              <a:rPr lang="en-US" altLang="zh-CN" dirty="0">
                <a:solidFill>
                  <a:srgbClr val="00B050"/>
                </a:solidFill>
              </a:rPr>
              <a:t>resource-sharing</a:t>
            </a:r>
            <a:r>
              <a:rPr lang="zh-CN" altLang="en-US" dirty="0">
                <a:solidFill>
                  <a:srgbClr val="00B050"/>
                </a:solidFill>
                <a:latin typeface="Arial" panose="020B0604020202020204" pitchFamily="34" charset="0"/>
              </a:rPr>
              <a:t>）</a:t>
            </a:r>
          </a:p>
          <a:p>
            <a:pPr algn="just" eaLnBrk="1" hangingPunct="1">
              <a:buFontTx/>
              <a:buNone/>
            </a:pPr>
            <a:r>
              <a:rPr lang="zh-CN" altLang="en-US" dirty="0">
                <a:latin typeface="Arial" panose="020B0604020202020204" pitchFamily="34" charset="0"/>
                <a:ea typeface="隶书" panose="02010509060101010101" pitchFamily="49" charset="-122"/>
              </a:rPr>
              <a:t>利用软件方法，使多个用户分时使用同一个计算机系统。例如多道程序、分时系统就是资源共享的产物。</a:t>
            </a:r>
            <a:endParaRPr lang="zh-CN" altLang="en-US" dirty="0">
              <a:latin typeface="隶书" panose="02010509060101010101" pitchFamily="49" charset="-122"/>
              <a:ea typeface="隶书" panose="02010509060101010101" pitchFamily="49" charset="-122"/>
            </a:endParaRPr>
          </a:p>
          <a:p>
            <a:pPr algn="just" eaLnBrk="1" hangingPunct="1">
              <a:buFontTx/>
              <a:buNone/>
            </a:pPr>
            <a:endParaRPr lang="zh-CN" altLang="en-US" dirty="0"/>
          </a:p>
        </p:txBody>
      </p:sp>
      <p:sp>
        <p:nvSpPr>
          <p:cNvPr id="322564" name="WordArt 3"/>
          <p:cNvSpPr>
            <a:spLocks noChangeArrowheads="1" noChangeShapeType="1"/>
          </p:cNvSpPr>
          <p:nvPr/>
        </p:nvSpPr>
        <p:spPr bwMode="auto">
          <a:xfrm>
            <a:off x="1762125" y="476672"/>
            <a:ext cx="4638675" cy="838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400" kern="10" spc="880" dirty="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提高并行性的技术途径</a:t>
            </a:r>
          </a:p>
        </p:txBody>
      </p:sp>
      <p:sp>
        <p:nvSpPr>
          <p:cNvPr id="32256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2256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5ADA5D0-2EB9-4E44-BD5A-34F74E027A9A}" type="slidenum">
              <a:rPr lang="en-US" altLang="zh-CN" sz="1200" smtClean="0"/>
              <a:pPr>
                <a:spcBef>
                  <a:spcPct val="0"/>
                </a:spcBef>
                <a:buFontTx/>
                <a:buNone/>
              </a:pPr>
              <a:t>77</a:t>
            </a:fld>
            <a:endParaRPr lang="en-US" altLang="zh-CN" sz="1200" smtClean="0"/>
          </a:p>
        </p:txBody>
      </p:sp>
    </p:spTree>
    <p:extLst>
      <p:ext uri="{BB962C8B-B14F-4D97-AF65-F5344CB8AC3E}">
        <p14:creationId xmlns:p14="http://schemas.microsoft.com/office/powerpoint/2010/main" val="146872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2563"/>
                                        </p:tgtEl>
                                        <p:attrNameLst>
                                          <p:attrName>style.visibility</p:attrName>
                                        </p:attrNameLst>
                                      </p:cBhvr>
                                      <p:to>
                                        <p:strVal val="visible"/>
                                      </p:to>
                                    </p:set>
                                    <p:anim calcmode="lin" valueType="num">
                                      <p:cBhvr additive="base">
                                        <p:cTn id="7" dur="500" fill="hold"/>
                                        <p:tgtEl>
                                          <p:spTgt spid="322563"/>
                                        </p:tgtEl>
                                        <p:attrNameLst>
                                          <p:attrName>ppt_x</p:attrName>
                                        </p:attrNameLst>
                                      </p:cBhvr>
                                      <p:tavLst>
                                        <p:tav tm="0">
                                          <p:val>
                                            <p:strVal val="#ppt_x"/>
                                          </p:val>
                                        </p:tav>
                                        <p:tav tm="100000">
                                          <p:val>
                                            <p:strVal val="#ppt_x"/>
                                          </p:val>
                                        </p:tav>
                                      </p:tavLst>
                                    </p:anim>
                                    <p:anim calcmode="lin" valueType="num">
                                      <p:cBhvr additive="base">
                                        <p:cTn id="8" dur="500" fill="hold"/>
                                        <p:tgtEl>
                                          <p:spTgt spid="322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A2DFC89-9B01-4EA5-BB02-DF7FCC96A1AE}" type="datetime1">
              <a:rPr lang="zh-CN" altLang="en-US" sz="1200" smtClean="0"/>
              <a:pPr>
                <a:spcBef>
                  <a:spcPct val="0"/>
                </a:spcBef>
                <a:buFontTx/>
                <a:buNone/>
              </a:pPr>
              <a:t>2021/9/4</a:t>
            </a:fld>
            <a:endParaRPr lang="en-US" altLang="zh-CN" sz="1200" smtClean="0"/>
          </a:p>
        </p:txBody>
      </p:sp>
      <p:sp>
        <p:nvSpPr>
          <p:cNvPr id="336899" name="Rectangle 2"/>
          <p:cNvSpPr>
            <a:spLocks noGrp="1" noChangeArrowheads="1"/>
          </p:cNvSpPr>
          <p:nvPr>
            <p:ph type="body" idx="1"/>
          </p:nvPr>
        </p:nvSpPr>
        <p:spPr>
          <a:xfrm>
            <a:off x="539552" y="1484784"/>
            <a:ext cx="8294340" cy="4114800"/>
          </a:xfrm>
        </p:spPr>
        <p:txBody>
          <a:bodyPr/>
          <a:lstStyle/>
          <a:p>
            <a:pPr eaLnBrk="1" hangingPunct="1">
              <a:lnSpc>
                <a:spcPct val="90000"/>
              </a:lnSpc>
            </a:pPr>
            <a:r>
              <a:rPr lang="zh-CN" altLang="en-US" dirty="0" smtClean="0">
                <a:solidFill>
                  <a:schemeClr val="accent2"/>
                </a:solidFill>
                <a:ea typeface="隶书" panose="02010509060101010101" pitchFamily="49" charset="-122"/>
              </a:rPr>
              <a:t>耦合度</a:t>
            </a:r>
            <a:r>
              <a:rPr lang="zh-CN" altLang="en-US" dirty="0" smtClean="0">
                <a:ea typeface="隶书" panose="02010509060101010101" pitchFamily="49" charset="-122"/>
              </a:rPr>
              <a:t>是反映多机系统中各机器之间物理连接的紧密程度和交互作用能力的强弱 </a:t>
            </a:r>
          </a:p>
          <a:p>
            <a:pPr eaLnBrk="1" hangingPunct="1">
              <a:lnSpc>
                <a:spcPct val="90000"/>
              </a:lnSpc>
            </a:pPr>
            <a:r>
              <a:rPr lang="zh-CN" altLang="en-US" dirty="0" smtClean="0">
                <a:solidFill>
                  <a:schemeClr val="accent2"/>
                </a:solidFill>
                <a:ea typeface="隶书" panose="02010509060101010101" pitchFamily="49" charset="-122"/>
              </a:rPr>
              <a:t>最低耦合</a:t>
            </a:r>
            <a:r>
              <a:rPr lang="zh-CN" altLang="en-US" dirty="0" smtClean="0">
                <a:ea typeface="隶书" panose="02010509060101010101" pitchFamily="49" charset="-122"/>
              </a:rPr>
              <a:t>：仅通过</a:t>
            </a:r>
            <a:r>
              <a:rPr lang="zh-CN" altLang="en-US" dirty="0" smtClean="0">
                <a:solidFill>
                  <a:schemeClr val="accent2"/>
                </a:solidFill>
                <a:ea typeface="隶书" panose="02010509060101010101" pitchFamily="49" charset="-122"/>
              </a:rPr>
              <a:t>中间存储介质</a:t>
            </a:r>
            <a:r>
              <a:rPr lang="zh-CN" altLang="en-US" dirty="0" smtClean="0">
                <a:ea typeface="隶书" panose="02010509060101010101" pitchFamily="49" charset="-122"/>
              </a:rPr>
              <a:t>互相通信，除此之外，各机器间并无物理连接，也无共享的联机硬件资源 。例如：磁带</a:t>
            </a:r>
          </a:p>
          <a:p>
            <a:pPr eaLnBrk="1" hangingPunct="1">
              <a:lnSpc>
                <a:spcPct val="90000"/>
              </a:lnSpc>
            </a:pPr>
            <a:r>
              <a:rPr lang="zh-CN" altLang="en-US" dirty="0" smtClean="0">
                <a:solidFill>
                  <a:schemeClr val="accent2"/>
                </a:solidFill>
                <a:ea typeface="隶书" panose="02010509060101010101" pitchFamily="49" charset="-122"/>
              </a:rPr>
              <a:t>松散耦合</a:t>
            </a:r>
            <a:r>
              <a:rPr lang="zh-CN" altLang="en-US" dirty="0" smtClean="0">
                <a:ea typeface="隶书" panose="02010509060101010101" pitchFamily="49" charset="-122"/>
              </a:rPr>
              <a:t>（间接耦合）：机器之间是通过</a:t>
            </a:r>
            <a:r>
              <a:rPr lang="zh-CN" altLang="en-US" dirty="0" smtClean="0">
                <a:solidFill>
                  <a:schemeClr val="accent2"/>
                </a:solidFill>
                <a:ea typeface="隶书" panose="02010509060101010101" pitchFamily="49" charset="-122"/>
              </a:rPr>
              <a:t>通道或通信线路</a:t>
            </a:r>
            <a:r>
              <a:rPr lang="zh-CN" altLang="en-US" dirty="0" smtClean="0">
                <a:ea typeface="隶书" panose="02010509060101010101" pitchFamily="49" charset="-122"/>
              </a:rPr>
              <a:t>实现互联，共享某些外围设备。特点：通信频带较低</a:t>
            </a:r>
          </a:p>
          <a:p>
            <a:pPr eaLnBrk="1" hangingPunct="1">
              <a:lnSpc>
                <a:spcPct val="90000"/>
              </a:lnSpc>
            </a:pPr>
            <a:r>
              <a:rPr lang="zh-CN" altLang="en-US" dirty="0" smtClean="0">
                <a:solidFill>
                  <a:schemeClr val="accent2"/>
                </a:solidFill>
                <a:ea typeface="隶书" panose="02010509060101010101" pitchFamily="49" charset="-122"/>
              </a:rPr>
              <a:t>紧密耦合</a:t>
            </a:r>
            <a:r>
              <a:rPr lang="zh-CN" altLang="en-US" dirty="0" smtClean="0">
                <a:ea typeface="隶书" panose="02010509060101010101" pitchFamily="49" charset="-122"/>
              </a:rPr>
              <a:t>（直接耦合）：通过</a:t>
            </a:r>
            <a:r>
              <a:rPr lang="zh-CN" altLang="en-US" dirty="0" smtClean="0">
                <a:solidFill>
                  <a:schemeClr val="accent2"/>
                </a:solidFill>
                <a:ea typeface="隶书" panose="02010509060101010101" pitchFamily="49" charset="-122"/>
              </a:rPr>
              <a:t>总线或高速开关</a:t>
            </a:r>
            <a:r>
              <a:rPr lang="zh-CN" altLang="en-US" dirty="0" smtClean="0">
                <a:ea typeface="隶书" panose="02010509060101010101" pitchFamily="49" charset="-122"/>
              </a:rPr>
              <a:t>实现互连，共享主存储器，机器间通信频率高，信息传输率和吞吐量大。</a:t>
            </a:r>
            <a:endParaRPr lang="zh-CN" altLang="en-US" dirty="0" smtClean="0"/>
          </a:p>
        </p:txBody>
      </p:sp>
      <p:sp>
        <p:nvSpPr>
          <p:cNvPr id="336900" name="WordArt 3"/>
          <p:cNvSpPr>
            <a:spLocks noChangeArrowheads="1" noChangeShapeType="1"/>
          </p:cNvSpPr>
          <p:nvPr/>
        </p:nvSpPr>
        <p:spPr bwMode="auto">
          <a:xfrm>
            <a:off x="2339752" y="548680"/>
            <a:ext cx="4267200" cy="6381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800" kern="10" spc="960" dirty="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并行处理</a:t>
            </a:r>
            <a:r>
              <a:rPr lang="zh-CN" altLang="en-US" sz="4800" kern="10" spc="960" dirty="0" smtClean="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的耦合</a:t>
            </a:r>
            <a:endParaRPr lang="zh-CN" altLang="en-US" sz="4800" kern="10" spc="960" dirty="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endParaRPr>
          </a:p>
        </p:txBody>
      </p:sp>
      <p:sp>
        <p:nvSpPr>
          <p:cNvPr id="336901"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3690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60E527A-E1F1-44CB-8B71-CB3C362981B8}" type="slidenum">
              <a:rPr lang="en-US" altLang="zh-CN" sz="1200" smtClean="0"/>
              <a:pPr>
                <a:spcBef>
                  <a:spcPct val="0"/>
                </a:spcBef>
                <a:buFontTx/>
                <a:buNone/>
              </a:pPr>
              <a:t>78</a:t>
            </a:fld>
            <a:endParaRPr lang="en-US" altLang="zh-CN" sz="1200" smtClean="0"/>
          </a:p>
        </p:txBody>
      </p:sp>
    </p:spTree>
    <p:extLst>
      <p:ext uri="{BB962C8B-B14F-4D97-AF65-F5344CB8AC3E}">
        <p14:creationId xmlns:p14="http://schemas.microsoft.com/office/powerpoint/2010/main" val="1419296280"/>
      </p:ext>
    </p:extLst>
  </p:cSld>
  <p:clrMapOvr>
    <a:masterClrMapping/>
  </p:clrMapOvr>
  <p:transition>
    <p:random/>
    <p:sndAc>
      <p:stSnd>
        <p:snd r:embed="rId2" name="chimes.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946" name="Object 2"/>
          <p:cNvGraphicFramePr>
            <a:graphicFrameLocks noChangeAspect="1"/>
          </p:cNvGraphicFramePr>
          <p:nvPr/>
        </p:nvGraphicFramePr>
        <p:xfrm>
          <a:off x="1835150" y="1484313"/>
          <a:ext cx="6486525" cy="4745037"/>
        </p:xfrm>
        <a:graphic>
          <a:graphicData uri="http://schemas.openxmlformats.org/presentationml/2006/ole">
            <mc:AlternateContent xmlns:mc="http://schemas.openxmlformats.org/markup-compatibility/2006">
              <mc:Choice xmlns:v="urn:schemas-microsoft-com:vml" Requires="v">
                <p:oleObj spid="_x0000_s342029" r:id="rId3" imgW="4859929" imgH="3586742" progId="Visio.Drawing.11">
                  <p:embed/>
                </p:oleObj>
              </mc:Choice>
              <mc:Fallback>
                <p:oleObj r:id="rId3" imgW="4859929" imgH="358674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484313"/>
                        <a:ext cx="6486525"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947" name="Rectangle 4"/>
          <p:cNvSpPr>
            <a:spLocks noGrp="1"/>
          </p:cNvSpPr>
          <p:nvPr>
            <p:ph type="title" idx="4294967295"/>
          </p:nvPr>
        </p:nvSpPr>
        <p:spPr>
          <a:xfrm>
            <a:off x="755576" y="246063"/>
            <a:ext cx="7772400" cy="1143000"/>
          </a:xfrm>
        </p:spPr>
        <p:txBody>
          <a:bodyPr/>
          <a:lstStyle/>
          <a:p>
            <a:r>
              <a:rPr lang="zh-CN" altLang="en-US" dirty="0" smtClean="0"/>
              <a:t>多机系统的耦合度</a:t>
            </a:r>
          </a:p>
        </p:txBody>
      </p:sp>
      <p:sp>
        <p:nvSpPr>
          <p:cNvPr id="33894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ADFD183-840C-4687-821C-06250D993439}" type="datetime1">
              <a:rPr lang="zh-CN" altLang="en-US" sz="1200" smtClean="0"/>
              <a:pPr>
                <a:spcBef>
                  <a:spcPct val="0"/>
                </a:spcBef>
                <a:buFontTx/>
                <a:buNone/>
              </a:pPr>
              <a:t>2021/9/4</a:t>
            </a:fld>
            <a:endParaRPr lang="en-US" altLang="zh-CN" sz="1200" smtClean="0"/>
          </a:p>
        </p:txBody>
      </p:sp>
      <p:sp>
        <p:nvSpPr>
          <p:cNvPr id="33894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3895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A7B1455-63E6-41DB-BAFB-89CF259D724B}" type="slidenum">
              <a:rPr lang="en-US" altLang="zh-CN" sz="1200" smtClean="0"/>
              <a:pPr>
                <a:spcBef>
                  <a:spcPct val="0"/>
                </a:spcBef>
                <a:buFontTx/>
                <a:buNone/>
              </a:pPr>
              <a:t>79</a:t>
            </a:fld>
            <a:endParaRPr lang="en-US" altLang="zh-CN" sz="1200" smtClean="0"/>
          </a:p>
        </p:txBody>
      </p:sp>
    </p:spTree>
    <p:extLst>
      <p:ext uri="{BB962C8B-B14F-4D97-AF65-F5344CB8AC3E}">
        <p14:creationId xmlns:p14="http://schemas.microsoft.com/office/powerpoint/2010/main" val="228364713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115888"/>
            <a:ext cx="9091613" cy="1143000"/>
          </a:xfrm>
        </p:spPr>
        <p:txBody>
          <a:bodyPr/>
          <a:lstStyle/>
          <a:p>
            <a:r>
              <a:rPr lang="en-US" altLang="zh-CN" smtClean="0"/>
              <a:t>Frequency development of processors</a:t>
            </a:r>
          </a:p>
        </p:txBody>
      </p:sp>
      <p:sp>
        <p:nvSpPr>
          <p:cNvPr id="2457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15FA475-CCC0-43B7-BAC9-1309B342E7D1}" type="datetime1">
              <a:rPr lang="zh-CN" altLang="en-US" sz="1200" smtClean="0"/>
              <a:pPr>
                <a:spcBef>
                  <a:spcPct val="0"/>
                </a:spcBef>
                <a:buFontTx/>
                <a:buNone/>
              </a:pPr>
              <a:t>2021/9/4</a:t>
            </a:fld>
            <a:endParaRPr lang="en-US" altLang="zh-CN" sz="1200" smtClean="0"/>
          </a:p>
        </p:txBody>
      </p:sp>
      <p:pic>
        <p:nvPicPr>
          <p:cNvPr id="24580" name="Picture 4" descr="f01-11-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998538"/>
            <a:ext cx="8305800"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4582"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8584A88-B2A8-4C41-B96E-E311A333D329}" type="slidenum">
              <a:rPr lang="en-US" altLang="zh-CN" sz="1200" smtClean="0"/>
              <a:pPr>
                <a:spcBef>
                  <a:spcPct val="0"/>
                </a:spcBef>
                <a:buFontTx/>
                <a:buNone/>
              </a:pPr>
              <a:t>8</a:t>
            </a:fld>
            <a:endParaRPr lang="en-US" altLang="zh-CN" sz="1200" smtClean="0"/>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970" name="Object 2"/>
          <p:cNvGraphicFramePr>
            <a:graphicFrameLocks noChangeAspect="1"/>
          </p:cNvGraphicFramePr>
          <p:nvPr/>
        </p:nvGraphicFramePr>
        <p:xfrm>
          <a:off x="1908175" y="1412875"/>
          <a:ext cx="6551613" cy="4841875"/>
        </p:xfrm>
        <a:graphic>
          <a:graphicData uri="http://schemas.openxmlformats.org/presentationml/2006/ole">
            <mc:AlternateContent xmlns:mc="http://schemas.openxmlformats.org/markup-compatibility/2006">
              <mc:Choice xmlns:v="urn:schemas-microsoft-com:vml" Requires="v">
                <p:oleObj spid="_x0000_s343053" r:id="rId4" imgW="4873426" imgH="3968024" progId="Visio.Drawing.11">
                  <p:embed/>
                </p:oleObj>
              </mc:Choice>
              <mc:Fallback>
                <p:oleObj r:id="rId4" imgW="4873426" imgH="396802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412875"/>
                        <a:ext cx="6551613"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4"/>
          <p:cNvSpPr>
            <a:spLocks noGrp="1"/>
          </p:cNvSpPr>
          <p:nvPr>
            <p:ph type="title" idx="4294967295"/>
          </p:nvPr>
        </p:nvSpPr>
        <p:spPr>
          <a:xfrm>
            <a:off x="685800" y="269875"/>
            <a:ext cx="7772400" cy="1143000"/>
          </a:xfrm>
        </p:spPr>
        <p:txBody>
          <a:bodyPr/>
          <a:lstStyle/>
          <a:p>
            <a:pPr>
              <a:defRPr/>
            </a:pPr>
            <a:r>
              <a:rPr lang="en-US" altLang="zh-CN" dirty="0" smtClean="0">
                <a:effectLst>
                  <a:outerShdw blurRad="38100" dist="38100" dir="2700000" algn="tl">
                    <a:srgbClr val="C0C0C0"/>
                  </a:outerShdw>
                </a:effectLst>
              </a:rPr>
              <a:t>MIMD</a:t>
            </a:r>
            <a:r>
              <a:rPr lang="zh-CN" altLang="en-US" dirty="0" smtClean="0">
                <a:effectLst>
                  <a:outerShdw blurRad="38100" dist="38100" dir="2700000" algn="tl">
                    <a:srgbClr val="C0C0C0"/>
                  </a:outerShdw>
                </a:effectLst>
              </a:rPr>
              <a:t>的分类</a:t>
            </a:r>
          </a:p>
        </p:txBody>
      </p:sp>
      <p:sp>
        <p:nvSpPr>
          <p:cNvPr id="33997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1F80FDC-1496-43FF-BD6F-162669B29B22}" type="datetime1">
              <a:rPr lang="zh-CN" altLang="en-US" sz="1200" smtClean="0"/>
              <a:pPr>
                <a:spcBef>
                  <a:spcPct val="0"/>
                </a:spcBef>
                <a:buFontTx/>
                <a:buNone/>
              </a:pPr>
              <a:t>2021/9/4</a:t>
            </a:fld>
            <a:endParaRPr lang="en-US" altLang="zh-CN" sz="1200" smtClean="0"/>
          </a:p>
        </p:txBody>
      </p:sp>
      <p:sp>
        <p:nvSpPr>
          <p:cNvPr id="33997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3997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D230A40-AA5A-475F-98BB-EF54B2FE9BB3}" type="slidenum">
              <a:rPr lang="en-US" altLang="zh-CN" sz="1200" smtClean="0"/>
              <a:pPr>
                <a:spcBef>
                  <a:spcPct val="0"/>
                </a:spcBef>
                <a:buFontTx/>
                <a:buNone/>
              </a:pPr>
              <a:t>80</a:t>
            </a:fld>
            <a:endParaRPr lang="en-US" altLang="zh-CN" sz="1200" smtClean="0"/>
          </a:p>
        </p:txBody>
      </p:sp>
    </p:spTree>
    <p:extLst>
      <p:ext uri="{BB962C8B-B14F-4D97-AF65-F5344CB8AC3E}">
        <p14:creationId xmlns:p14="http://schemas.microsoft.com/office/powerpoint/2010/main" val="3223985442"/>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53AD9D-7A3B-4B48-A66B-97F89B3237BC}" type="datetime1">
              <a:rPr lang="zh-CN" altLang="en-US" sz="1200" smtClean="0"/>
              <a:pPr>
                <a:spcBef>
                  <a:spcPct val="0"/>
                </a:spcBef>
                <a:buFontTx/>
                <a:buNone/>
              </a:pPr>
              <a:t>2021/9/4</a:t>
            </a:fld>
            <a:endParaRPr lang="en-US" altLang="zh-CN" sz="1200" smtClean="0"/>
          </a:p>
        </p:txBody>
      </p:sp>
      <p:sp>
        <p:nvSpPr>
          <p:cNvPr id="344067" name="Rectangle 2"/>
          <p:cNvSpPr>
            <a:spLocks noChangeArrowheads="1"/>
          </p:cNvSpPr>
          <p:nvPr/>
        </p:nvSpPr>
        <p:spPr bwMode="auto">
          <a:xfrm>
            <a:off x="827584" y="1734331"/>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Char char="n"/>
            </a:pPr>
            <a:r>
              <a:rPr lang="zh-CN" altLang="en-US" dirty="0">
                <a:solidFill>
                  <a:schemeClr val="accent2"/>
                </a:solidFill>
                <a:latin typeface="隶书" panose="02010509060101010101" pitchFamily="49" charset="-122"/>
                <a:ea typeface="隶书" panose="02010509060101010101" pitchFamily="49" charset="-122"/>
              </a:rPr>
              <a:t>同构型多处理机</a:t>
            </a:r>
            <a:r>
              <a:rPr lang="zh-CN" altLang="en-US" dirty="0">
                <a:latin typeface="隶书" panose="02010509060101010101" pitchFamily="49" charset="-122"/>
                <a:ea typeface="隶书" panose="02010509060101010101" pitchFamily="49" charset="-122"/>
              </a:rPr>
              <a:t>是把一道程序（作业）分解为若干相互独立的程序段或任务，分别有各个处理机并行执行。</a:t>
            </a:r>
          </a:p>
          <a:p>
            <a:pPr eaLnBrk="1" hangingPunct="1">
              <a:buClr>
                <a:schemeClr val="folHlink"/>
              </a:buClr>
              <a:buSzPct val="60000"/>
              <a:buFont typeface="Wingdings" panose="05000000000000000000" pitchFamily="2" charset="2"/>
              <a:buChar char="n"/>
            </a:pPr>
            <a:r>
              <a:rPr lang="zh-CN" altLang="en-US" dirty="0">
                <a:solidFill>
                  <a:schemeClr val="accent2"/>
                </a:solidFill>
                <a:latin typeface="隶书" panose="02010509060101010101" pitchFamily="49" charset="-122"/>
                <a:ea typeface="隶书" panose="02010509060101010101" pitchFamily="49" charset="-122"/>
              </a:rPr>
              <a:t>异构型多处理机</a:t>
            </a:r>
            <a:r>
              <a:rPr lang="zh-CN" altLang="en-US" dirty="0">
                <a:latin typeface="隶书" panose="02010509060101010101" pitchFamily="49" charset="-122"/>
                <a:ea typeface="隶书" panose="02010509060101010101" pitchFamily="49" charset="-122"/>
              </a:rPr>
              <a:t>是将作业分解成串行执行的若干个任务，分别有不同功能的处理机分工完成，依靠流水作业的原理，对多个作业重叠地进行处理。</a:t>
            </a:r>
          </a:p>
          <a:p>
            <a:pPr eaLnBrk="1" hangingPunct="1">
              <a:buClr>
                <a:schemeClr val="folHlink"/>
              </a:buClr>
              <a:buSzPct val="60000"/>
              <a:buFont typeface="Wingdings" panose="05000000000000000000" pitchFamily="2" charset="2"/>
              <a:buChar char="n"/>
            </a:pPr>
            <a:r>
              <a:rPr lang="zh-CN" altLang="en-US" dirty="0">
                <a:solidFill>
                  <a:schemeClr val="accent2"/>
                </a:solidFill>
                <a:latin typeface="隶书" panose="02010509060101010101" pitchFamily="49" charset="-122"/>
                <a:ea typeface="隶书" panose="02010509060101010101" pitchFamily="49" charset="-122"/>
              </a:rPr>
              <a:t>分布处理系统</a:t>
            </a:r>
            <a:r>
              <a:rPr lang="zh-CN" altLang="en-US" dirty="0">
                <a:latin typeface="隶书" panose="02010509060101010101" pitchFamily="49" charset="-122"/>
                <a:ea typeface="隶书" panose="02010509060101010101" pitchFamily="49" charset="-122"/>
              </a:rPr>
              <a:t>各处理机尽量完成本地作业，当其资源和能力不够时才与其他处理机协同。</a:t>
            </a:r>
            <a:r>
              <a:rPr lang="zh-CN" altLang="en-US" sz="3200" dirty="0">
                <a:latin typeface="隶书" panose="02010509060101010101" pitchFamily="49" charset="-122"/>
                <a:ea typeface="隶书" panose="02010509060101010101" pitchFamily="49" charset="-122"/>
              </a:rPr>
              <a:t> </a:t>
            </a:r>
          </a:p>
        </p:txBody>
      </p:sp>
      <p:sp>
        <p:nvSpPr>
          <p:cNvPr id="344068" name="WordArt 3"/>
          <p:cNvSpPr>
            <a:spLocks noChangeArrowheads="1" noChangeShapeType="1"/>
          </p:cNvSpPr>
          <p:nvPr/>
        </p:nvSpPr>
        <p:spPr bwMode="auto">
          <a:xfrm>
            <a:off x="2051720" y="620688"/>
            <a:ext cx="4267200" cy="6381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800" kern="10" spc="960" dirty="0" smtClean="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rPr>
              <a:t>多机系统</a:t>
            </a:r>
            <a:endParaRPr lang="zh-CN" altLang="en-US" sz="4800" kern="10" spc="960" dirty="0">
              <a:solidFill>
                <a:srgbClr val="FF66FF"/>
              </a:solidFill>
              <a:effectLst>
                <a:outerShdw dist="45791" dir="3378596" algn="ctr" rotWithShape="0">
                  <a:srgbClr val="4D4D4D"/>
                </a:outerShdw>
              </a:effectLst>
              <a:latin typeface="华文行楷" panose="02010800040101010101" pitchFamily="2" charset="-122"/>
              <a:ea typeface="华文行楷" panose="02010800040101010101" pitchFamily="2" charset="-122"/>
            </a:endParaRPr>
          </a:p>
        </p:txBody>
      </p:sp>
      <p:sp>
        <p:nvSpPr>
          <p:cNvPr id="34406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34407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B5ADE0C-7588-4C90-A56E-9E3D72740ECB}" type="slidenum">
              <a:rPr lang="en-US" altLang="zh-CN" sz="1200" smtClean="0"/>
              <a:pPr>
                <a:spcBef>
                  <a:spcPct val="0"/>
                </a:spcBef>
                <a:buFontTx/>
                <a:buNone/>
              </a:pPr>
              <a:t>81</a:t>
            </a:fld>
            <a:endParaRPr lang="en-US" altLang="zh-CN" sz="1200" smtClean="0"/>
          </a:p>
        </p:txBody>
      </p:sp>
    </p:spTree>
    <p:extLst>
      <p:ext uri="{BB962C8B-B14F-4D97-AF65-F5344CB8AC3E}">
        <p14:creationId xmlns:p14="http://schemas.microsoft.com/office/powerpoint/2010/main" val="29686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4067"/>
                                        </p:tgtEl>
                                        <p:attrNameLst>
                                          <p:attrName>style.visibility</p:attrName>
                                        </p:attrNameLst>
                                      </p:cBhvr>
                                      <p:to>
                                        <p:strVal val="visible"/>
                                      </p:to>
                                    </p:set>
                                    <p:anim calcmode="lin" valueType="num">
                                      <p:cBhvr additive="base">
                                        <p:cTn id="7" dur="500" fill="hold"/>
                                        <p:tgtEl>
                                          <p:spTgt spid="344067"/>
                                        </p:tgtEl>
                                        <p:attrNameLst>
                                          <p:attrName>ppt_x</p:attrName>
                                        </p:attrNameLst>
                                      </p:cBhvr>
                                      <p:tavLst>
                                        <p:tav tm="0">
                                          <p:val>
                                            <p:strVal val="#ppt_x"/>
                                          </p:val>
                                        </p:tav>
                                        <p:tav tm="100000">
                                          <p:val>
                                            <p:strVal val="#ppt_x"/>
                                          </p:val>
                                        </p:tav>
                                      </p:tavLst>
                                    </p:anim>
                                    <p:anim calcmode="lin" valueType="num">
                                      <p:cBhvr additive="base">
                                        <p:cTn id="8" dur="500" fill="hold"/>
                                        <p:tgtEl>
                                          <p:spTgt spid="344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746F869-DA63-4DBA-9123-089B75930117}" type="datetime1">
              <a:rPr lang="zh-CN" altLang="en-US" sz="1200" smtClean="0"/>
              <a:pPr>
                <a:spcBef>
                  <a:spcPct val="0"/>
                </a:spcBef>
                <a:buFontTx/>
                <a:buNone/>
              </a:pPr>
              <a:t>2021/9/4</a:t>
            </a:fld>
            <a:endParaRPr lang="en-US" altLang="zh-CN" sz="1200" smtClean="0"/>
          </a:p>
        </p:txBody>
      </p:sp>
      <p:sp>
        <p:nvSpPr>
          <p:cNvPr id="137219" name="Rectangle 2"/>
          <p:cNvSpPr>
            <a:spLocks noGrp="1" noChangeArrowheads="1"/>
          </p:cNvSpPr>
          <p:nvPr>
            <p:ph type="subTitle" idx="1"/>
          </p:nvPr>
        </p:nvSpPr>
        <p:spPr>
          <a:xfrm>
            <a:off x="611560" y="457200"/>
            <a:ext cx="8382000" cy="5943600"/>
          </a:xfrm>
        </p:spPr>
        <p:txBody>
          <a:bodyPr/>
          <a:lstStyle/>
          <a:p>
            <a:pPr algn="l" eaLnBrk="1" hangingPunct="1"/>
            <a:r>
              <a:rPr lang="en-US" altLang="zh-CN" b="1" dirty="0" smtClean="0">
                <a:solidFill>
                  <a:srgbClr val="800000"/>
                </a:solidFill>
                <a:latin typeface="微软雅黑" panose="020B0503020204020204" pitchFamily="34" charset="-122"/>
                <a:ea typeface="微软雅黑" panose="020B0503020204020204" pitchFamily="34" charset="-122"/>
              </a:rPr>
              <a:t>5) </a:t>
            </a:r>
            <a:r>
              <a:rPr lang="zh-CN" altLang="en-US" b="1" dirty="0" smtClean="0">
                <a:solidFill>
                  <a:srgbClr val="800000"/>
                </a:solidFill>
                <a:latin typeface="微软雅黑" panose="020B0503020204020204" pitchFamily="34" charset="-122"/>
                <a:ea typeface="微软雅黑" panose="020B0503020204020204" pitchFamily="34" charset="-122"/>
              </a:rPr>
              <a:t>按所使用的器件划分</a:t>
            </a:r>
          </a:p>
          <a:p>
            <a:pPr algn="l" eaLnBrk="1" hangingPunct="1"/>
            <a:r>
              <a:rPr lang="zh-CN" altLang="en-US" b="1" dirty="0" smtClean="0">
                <a:solidFill>
                  <a:srgbClr val="FF00FF"/>
                </a:solidFill>
                <a:latin typeface="微软雅黑" panose="020B0503020204020204" pitchFamily="34" charset="-122"/>
                <a:ea typeface="微软雅黑" panose="020B0503020204020204" pitchFamily="34" charset="-122"/>
              </a:rPr>
              <a:t>  </a:t>
            </a:r>
            <a:r>
              <a:rPr lang="zh-CN" altLang="en-US" sz="2400" b="1" dirty="0" smtClean="0">
                <a:solidFill>
                  <a:srgbClr val="FF00FF"/>
                </a:solidFill>
                <a:latin typeface="微软雅黑" panose="020B0503020204020204" pitchFamily="34" charset="-122"/>
                <a:ea typeface="微软雅黑" panose="020B0503020204020204" pitchFamily="34" charset="-122"/>
              </a:rPr>
              <a:t>按使用的器件划分计算机系统的时代</a:t>
            </a:r>
          </a:p>
          <a:p>
            <a:pPr algn="l" eaLnBrk="1" hangingPunct="1"/>
            <a:r>
              <a:rPr lang="zh-CN" altLang="en-US" sz="2400"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sym typeface="Symbol" panose="05050102010706020507" pitchFamily="18" charset="2"/>
              </a:rPr>
              <a:t> </a:t>
            </a:r>
            <a:r>
              <a:rPr lang="zh-CN" altLang="en-US" sz="2400" b="1" dirty="0" smtClean="0">
                <a:solidFill>
                  <a:srgbClr val="FF0000"/>
                </a:solidFill>
                <a:latin typeface="微软雅黑" panose="020B0503020204020204" pitchFamily="34" charset="-122"/>
                <a:ea typeface="微软雅黑" panose="020B0503020204020204" pitchFamily="34" charset="-122"/>
              </a:rPr>
              <a:t>第一代：</a:t>
            </a:r>
            <a:r>
              <a:rPr lang="zh-CN" altLang="en-US" sz="2400" b="1" dirty="0" smtClean="0">
                <a:latin typeface="微软雅黑" panose="020B0503020204020204" pitchFamily="34" charset="-122"/>
                <a:ea typeface="微软雅黑" panose="020B0503020204020204" pitchFamily="34" charset="-122"/>
              </a:rPr>
              <a:t>电子管</a:t>
            </a:r>
            <a:r>
              <a:rPr lang="en-US" altLang="zh-CN" sz="2400" dirty="0" smtClean="0">
                <a:latin typeface="微软雅黑" panose="020B0503020204020204" pitchFamily="34" charset="-122"/>
                <a:ea typeface="微软雅黑" panose="020B0503020204020204" pitchFamily="34" charset="-122"/>
              </a:rPr>
              <a:t>(Valve)</a:t>
            </a:r>
            <a:r>
              <a:rPr lang="zh-CN" altLang="en-US" sz="2400" b="1" dirty="0" smtClean="0">
                <a:latin typeface="微软雅黑" panose="020B0503020204020204" pitchFamily="34" charset="-122"/>
                <a:ea typeface="微软雅黑" panose="020B0503020204020204" pitchFamily="34" charset="-122"/>
              </a:rPr>
              <a:t>计算机</a:t>
            </a:r>
            <a:endParaRPr lang="zh-CN" altLang="en-US" sz="2400" dirty="0" smtClean="0">
              <a:latin typeface="微软雅黑" panose="020B0503020204020204" pitchFamily="34" charset="-122"/>
              <a:ea typeface="微软雅黑" panose="020B0503020204020204" pitchFamily="34" charset="-122"/>
            </a:endParaRPr>
          </a:p>
          <a:p>
            <a:pPr algn="l" eaLnBrk="1" hangingPunct="1"/>
            <a:r>
              <a:rPr lang="zh-CN" altLang="en-US" sz="2400"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第二代：</a:t>
            </a:r>
            <a:r>
              <a:rPr lang="zh-CN" altLang="en-US" sz="2400" b="1" dirty="0" smtClean="0">
                <a:latin typeface="微软雅黑" panose="020B0503020204020204" pitchFamily="34" charset="-122"/>
                <a:ea typeface="微软雅黑" panose="020B0503020204020204" pitchFamily="34" charset="-122"/>
              </a:rPr>
              <a:t>晶体管</a:t>
            </a:r>
            <a:r>
              <a:rPr lang="en-US" altLang="zh-CN" sz="2400" dirty="0" smtClean="0">
                <a:latin typeface="微软雅黑" panose="020B0503020204020204" pitchFamily="34" charset="-122"/>
                <a:ea typeface="微软雅黑" panose="020B0503020204020204" pitchFamily="34" charset="-122"/>
              </a:rPr>
              <a:t>(Transistor)</a:t>
            </a:r>
            <a:r>
              <a:rPr lang="zh-CN" altLang="en-US" sz="2400" b="1" dirty="0" smtClean="0">
                <a:latin typeface="微软雅黑" panose="020B0503020204020204" pitchFamily="34" charset="-122"/>
                <a:ea typeface="微软雅黑" panose="020B0503020204020204" pitchFamily="34" charset="-122"/>
              </a:rPr>
              <a:t>计算机</a:t>
            </a:r>
            <a:endParaRPr lang="zh-CN" altLang="en-US" sz="2400" dirty="0" smtClean="0">
              <a:latin typeface="微软雅黑" panose="020B0503020204020204" pitchFamily="34" charset="-122"/>
              <a:ea typeface="微软雅黑" panose="020B0503020204020204" pitchFamily="34" charset="-122"/>
            </a:endParaRPr>
          </a:p>
          <a:p>
            <a:pPr algn="l" eaLnBrk="1" hangingPunct="1"/>
            <a:r>
              <a:rPr lang="zh-CN" altLang="en-US" sz="2400"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第三代：</a:t>
            </a:r>
            <a:r>
              <a:rPr lang="zh-CN" altLang="en-US" sz="2400" b="1" dirty="0" smtClean="0">
                <a:latin typeface="微软雅黑" panose="020B0503020204020204" pitchFamily="34" charset="-122"/>
                <a:ea typeface="微软雅黑" panose="020B0503020204020204" pitchFamily="34" charset="-122"/>
              </a:rPr>
              <a:t>集成电路</a:t>
            </a:r>
            <a:r>
              <a:rPr lang="en-US" altLang="zh-CN" sz="2400" dirty="0" smtClean="0">
                <a:latin typeface="微软雅黑" panose="020B0503020204020204" pitchFamily="34" charset="-122"/>
                <a:ea typeface="微软雅黑" panose="020B0503020204020204" pitchFamily="34" charset="-122"/>
              </a:rPr>
              <a:t>(LSI)</a:t>
            </a:r>
            <a:r>
              <a:rPr lang="zh-CN" altLang="en-US" sz="2400" b="1" dirty="0" smtClean="0">
                <a:latin typeface="微软雅黑" panose="020B0503020204020204" pitchFamily="34" charset="-122"/>
                <a:ea typeface="微软雅黑" panose="020B0503020204020204" pitchFamily="34" charset="-122"/>
              </a:rPr>
              <a:t>计算机</a:t>
            </a:r>
            <a:endParaRPr lang="zh-CN" altLang="en-US" sz="2400" dirty="0" smtClean="0">
              <a:latin typeface="微软雅黑" panose="020B0503020204020204" pitchFamily="34" charset="-122"/>
              <a:ea typeface="微软雅黑" panose="020B0503020204020204" pitchFamily="34" charset="-122"/>
            </a:endParaRPr>
          </a:p>
          <a:p>
            <a:pPr algn="l" eaLnBrk="1" hangingPunct="1"/>
            <a:r>
              <a:rPr lang="zh-CN" altLang="en-US" sz="2400" dirty="0" smtClean="0">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第四代：</a:t>
            </a:r>
            <a:r>
              <a:rPr lang="zh-CN" altLang="en-US" sz="2400" b="1" dirty="0" smtClean="0">
                <a:latin typeface="微软雅黑" panose="020B0503020204020204" pitchFamily="34" charset="-122"/>
                <a:ea typeface="微软雅黑" panose="020B0503020204020204" pitchFamily="34" charset="-122"/>
              </a:rPr>
              <a:t>大规模集成电路</a:t>
            </a:r>
            <a:r>
              <a:rPr lang="en-US" altLang="zh-CN" sz="2400" dirty="0" smtClean="0">
                <a:latin typeface="微软雅黑" panose="020B0503020204020204" pitchFamily="34" charset="-122"/>
                <a:ea typeface="微软雅黑" panose="020B0503020204020204" pitchFamily="34" charset="-122"/>
              </a:rPr>
              <a:t>(VLSI)</a:t>
            </a:r>
            <a:r>
              <a:rPr lang="zh-CN" altLang="en-US" sz="2400" b="1" dirty="0" smtClean="0">
                <a:latin typeface="微软雅黑" panose="020B0503020204020204" pitchFamily="34" charset="-122"/>
                <a:ea typeface="微软雅黑" panose="020B0503020204020204" pitchFamily="34" charset="-122"/>
              </a:rPr>
              <a:t>计算机</a:t>
            </a:r>
            <a:endParaRPr lang="zh-CN" altLang="en-US" sz="2400" dirty="0" smtClean="0">
              <a:latin typeface="微软雅黑" panose="020B0503020204020204" pitchFamily="34" charset="-122"/>
              <a:ea typeface="微软雅黑" panose="020B0503020204020204" pitchFamily="34" charset="-122"/>
            </a:endParaRPr>
          </a:p>
          <a:p>
            <a:pPr algn="l" eaLnBrk="1" hangingPunct="1"/>
            <a:r>
              <a:rPr lang="zh-CN" altLang="en-US" sz="2400" dirty="0" smtClean="0">
                <a:latin typeface="微软雅黑" panose="020B0503020204020204" pitchFamily="34" charset="-122"/>
                <a:ea typeface="微软雅黑" panose="020B0503020204020204" pitchFamily="34" charset="-122"/>
              </a:rPr>
              <a:t>   第五代：</a:t>
            </a:r>
            <a:r>
              <a:rPr lang="zh-CN" altLang="en-US" sz="2400" b="1" dirty="0" smtClean="0">
                <a:latin typeface="微软雅黑" panose="020B0503020204020204" pitchFamily="34" charset="-122"/>
                <a:ea typeface="微软雅黑" panose="020B0503020204020204" pitchFamily="34" charset="-122"/>
              </a:rPr>
              <a:t>智能计算机</a:t>
            </a:r>
            <a:r>
              <a:rPr lang="zh-CN" altLang="en-US" sz="2400" dirty="0" smtClean="0">
                <a:latin typeface="微软雅黑" panose="020B0503020204020204" pitchFamily="34" charset="-122"/>
                <a:ea typeface="微软雅黑" panose="020B0503020204020204" pitchFamily="34" charset="-122"/>
              </a:rPr>
              <a:t>？</a:t>
            </a:r>
          </a:p>
          <a:p>
            <a:pPr lvl="1" algn="l" eaLnBrk="1" hangingPunct="1"/>
            <a:r>
              <a:rPr lang="zh-CN" altLang="en-US" sz="2000" dirty="0" smtClean="0">
                <a:latin typeface="微软雅黑" panose="020B0503020204020204" pitchFamily="34" charset="-122"/>
                <a:ea typeface="微软雅黑" panose="020B0503020204020204" pitchFamily="34" charset="-122"/>
              </a:rPr>
              <a:t>  目前的绝大部分计算机系统是</a:t>
            </a:r>
            <a:r>
              <a:rPr lang="en-US" altLang="zh-CN" sz="2000" dirty="0" smtClean="0">
                <a:latin typeface="微软雅黑" panose="020B0503020204020204" pitchFamily="34" charset="-122"/>
                <a:ea typeface="微软雅黑" panose="020B0503020204020204" pitchFamily="34" charset="-122"/>
              </a:rPr>
              <a:t>VLSI</a:t>
            </a:r>
            <a:r>
              <a:rPr lang="zh-CN" altLang="en-US" sz="2000" dirty="0" smtClean="0">
                <a:latin typeface="微软雅黑" panose="020B0503020204020204" pitchFamily="34" charset="-122"/>
                <a:ea typeface="微软雅黑" panose="020B0503020204020204" pitchFamily="34" charset="-122"/>
              </a:rPr>
              <a:t>计算机</a:t>
            </a:r>
          </a:p>
          <a:p>
            <a:pPr lvl="1" algn="l" eaLnBrk="1" hangingPunct="1"/>
            <a:r>
              <a:rPr lang="zh-CN" altLang="en-US" sz="2000" b="1" dirty="0" smtClean="0">
                <a:solidFill>
                  <a:srgbClr val="FF3300"/>
                </a:solidFill>
                <a:latin typeface="微软雅黑" panose="020B0503020204020204" pitchFamily="34" charset="-122"/>
                <a:ea typeface="微软雅黑" panose="020B0503020204020204" pitchFamily="34" charset="-122"/>
              </a:rPr>
              <a:t>  公认的第五代计算机什么时候诞生？</a:t>
            </a:r>
          </a:p>
          <a:p>
            <a:pPr lvl="1" algn="l" eaLnBrk="1" hangingPunct="1"/>
            <a:r>
              <a:rPr lang="zh-CN" altLang="en-US" sz="2000" b="1" dirty="0" smtClean="0">
                <a:solidFill>
                  <a:srgbClr val="FF3300"/>
                </a:solidFill>
                <a:latin typeface="微软雅黑" panose="020B0503020204020204" pitchFamily="34" charset="-122"/>
                <a:ea typeface="微软雅黑" panose="020B0503020204020204" pitchFamily="34" charset="-122"/>
              </a:rPr>
              <a:t>  第五代计算机以什么作为标志来划分？</a:t>
            </a:r>
          </a:p>
        </p:txBody>
      </p:sp>
      <p:sp>
        <p:nvSpPr>
          <p:cNvPr id="13722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722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7C3BC2A3-A4D6-46FE-83B2-7F2C501694CC}" type="slidenum">
              <a:rPr lang="en-US" altLang="zh-CN" sz="1200" smtClean="0"/>
              <a:pPr>
                <a:spcBef>
                  <a:spcPct val="0"/>
                </a:spcBef>
                <a:buFontTx/>
                <a:buNone/>
              </a:pPr>
              <a:t>82</a:t>
            </a:fld>
            <a:endParaRPr lang="en-US" altLang="zh-CN" sz="12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19">
                                            <p:txEl>
                                              <p:pRg st="7" end="7"/>
                                            </p:txEl>
                                          </p:spTgt>
                                        </p:tgtEl>
                                        <p:attrNameLst>
                                          <p:attrName>style.visibility</p:attrName>
                                        </p:attrNameLst>
                                      </p:cBhvr>
                                      <p:to>
                                        <p:strVal val="visible"/>
                                      </p:to>
                                    </p:set>
                                    <p:anim calcmode="lin" valueType="num">
                                      <p:cBhvr additive="base">
                                        <p:cTn id="7" dur="500" fill="hold"/>
                                        <p:tgtEl>
                                          <p:spTgt spid="13721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7219">
                                            <p:txEl>
                                              <p:pRg st="8" end="8"/>
                                            </p:txEl>
                                          </p:spTgt>
                                        </p:tgtEl>
                                        <p:attrNameLst>
                                          <p:attrName>style.visibility</p:attrName>
                                        </p:attrNameLst>
                                      </p:cBhvr>
                                      <p:to>
                                        <p:strVal val="visible"/>
                                      </p:to>
                                    </p:set>
                                    <p:anim calcmode="lin" valueType="num">
                                      <p:cBhvr additive="base">
                                        <p:cTn id="11" dur="500" fill="hold"/>
                                        <p:tgtEl>
                                          <p:spTgt spid="13721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721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7219">
                                            <p:txEl>
                                              <p:pRg st="9" end="9"/>
                                            </p:txEl>
                                          </p:spTgt>
                                        </p:tgtEl>
                                        <p:attrNameLst>
                                          <p:attrName>style.visibility</p:attrName>
                                        </p:attrNameLst>
                                      </p:cBhvr>
                                      <p:to>
                                        <p:strVal val="visible"/>
                                      </p:to>
                                    </p:set>
                                    <p:anim calcmode="lin" valueType="num">
                                      <p:cBhvr additive="base">
                                        <p:cTn id="15" dur="500" fill="hold"/>
                                        <p:tgtEl>
                                          <p:spTgt spid="137219">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721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242" name="Group 2"/>
          <p:cNvGrpSpPr>
            <a:grpSpLocks/>
          </p:cNvGrpSpPr>
          <p:nvPr/>
        </p:nvGrpSpPr>
        <p:grpSpPr bwMode="auto">
          <a:xfrm>
            <a:off x="0" y="1228725"/>
            <a:ext cx="9144000" cy="5373688"/>
            <a:chOff x="-3" y="-3"/>
            <a:chExt cx="3281" cy="3078"/>
          </a:xfrm>
        </p:grpSpPr>
        <p:grpSp>
          <p:nvGrpSpPr>
            <p:cNvPr id="138247" name="Group 3"/>
            <p:cNvGrpSpPr>
              <a:grpSpLocks/>
            </p:cNvGrpSpPr>
            <p:nvPr/>
          </p:nvGrpSpPr>
          <p:grpSpPr bwMode="auto">
            <a:xfrm>
              <a:off x="0" y="0"/>
              <a:ext cx="3275" cy="3072"/>
              <a:chOff x="0" y="0"/>
              <a:chExt cx="3275" cy="3072"/>
            </a:xfrm>
          </p:grpSpPr>
          <p:grpSp>
            <p:nvGrpSpPr>
              <p:cNvPr id="138249" name="Group 4"/>
              <p:cNvGrpSpPr>
                <a:grpSpLocks/>
              </p:cNvGrpSpPr>
              <p:nvPr/>
            </p:nvGrpSpPr>
            <p:grpSpPr bwMode="auto">
              <a:xfrm>
                <a:off x="0" y="0"/>
                <a:ext cx="640" cy="576"/>
                <a:chOff x="0" y="0"/>
                <a:chExt cx="640" cy="576"/>
              </a:xfrm>
            </p:grpSpPr>
            <p:sp>
              <p:nvSpPr>
                <p:cNvPr id="138322" name="Rectangle 5"/>
                <p:cNvSpPr>
                  <a:spLocks noChangeArrowheads="1"/>
                </p:cNvSpPr>
                <p:nvPr/>
              </p:nvSpPr>
              <p:spPr bwMode="auto">
                <a:xfrm>
                  <a:off x="4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fontAlgn="ctr">
                    <a:spcBef>
                      <a:spcPct val="0"/>
                    </a:spcBef>
                    <a:buFontTx/>
                    <a:buNone/>
                  </a:pPr>
                  <a:r>
                    <a:rPr lang="zh-CN" altLang="en-US" sz="1200">
                      <a:latin typeface="微软雅黑" panose="020B0503020204020204" pitchFamily="34" charset="-122"/>
                      <a:ea typeface="微软雅黑" panose="020B0503020204020204" pitchFamily="34" charset="-122"/>
                    </a:rPr>
                    <a:t>第一代</a:t>
                  </a:r>
                </a:p>
                <a:p>
                  <a:pPr fontAlgn="ctr">
                    <a:spcBef>
                      <a:spcPct val="0"/>
                    </a:spcBef>
                    <a:buFontTx/>
                    <a:buNone/>
                  </a:pPr>
                  <a:r>
                    <a:rPr lang="en-US" altLang="zh-CN" sz="1200">
                      <a:latin typeface="微软雅黑" panose="020B0503020204020204" pitchFamily="34" charset="-122"/>
                      <a:ea typeface="微软雅黑" panose="020B0503020204020204" pitchFamily="34" charset="-122"/>
                    </a:rPr>
                    <a:t>1945~1954</a:t>
                  </a:r>
                </a:p>
                <a:p>
                  <a:pPr>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23" name="Rectangle 6"/>
                <p:cNvSpPr>
                  <a:spLocks noChangeArrowheads="1"/>
                </p:cNvSpPr>
                <p:nvPr/>
              </p:nvSpPr>
              <p:spPr bwMode="auto">
                <a:xfrm>
                  <a:off x="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0" name="Group 7"/>
              <p:cNvGrpSpPr>
                <a:grpSpLocks/>
              </p:cNvGrpSpPr>
              <p:nvPr/>
            </p:nvGrpSpPr>
            <p:grpSpPr bwMode="auto">
              <a:xfrm>
                <a:off x="640" y="0"/>
                <a:ext cx="640" cy="576"/>
                <a:chOff x="640" y="0"/>
                <a:chExt cx="640" cy="576"/>
              </a:xfrm>
            </p:grpSpPr>
            <p:sp>
              <p:nvSpPr>
                <p:cNvPr id="138320" name="Rectangle 8"/>
                <p:cNvSpPr>
                  <a:spLocks noChangeArrowheads="1"/>
                </p:cNvSpPr>
                <p:nvPr/>
              </p:nvSpPr>
              <p:spPr bwMode="auto">
                <a:xfrm>
                  <a:off x="68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电子管</a:t>
                  </a:r>
                </a:p>
                <a:p>
                  <a:pPr>
                    <a:spcBef>
                      <a:spcPct val="0"/>
                    </a:spcBef>
                    <a:buFontTx/>
                    <a:buNone/>
                  </a:pPr>
                  <a:r>
                    <a:rPr lang="zh-CN" altLang="en-US" sz="1800" dirty="0">
                      <a:latin typeface="微软雅黑" panose="020B0503020204020204" pitchFamily="34" charset="-122"/>
                      <a:ea typeface="微软雅黑" panose="020B0503020204020204" pitchFamily="34" charset="-122"/>
                    </a:rPr>
                    <a:t>继电器</a:t>
                  </a:r>
                </a:p>
                <a:p>
                  <a:pPr>
                    <a:spcBef>
                      <a:spcPct val="0"/>
                    </a:spcBef>
                    <a:buFontTx/>
                    <a:buNone/>
                  </a:pPr>
                  <a:endParaRPr lang="en-US" altLang="zh-CN" sz="1800" dirty="0">
                    <a:latin typeface="微软雅黑" panose="020B0503020204020204" pitchFamily="34" charset="-122"/>
                    <a:ea typeface="微软雅黑" panose="020B0503020204020204" pitchFamily="34" charset="-122"/>
                  </a:endParaRPr>
                </a:p>
              </p:txBody>
            </p:sp>
            <p:sp>
              <p:nvSpPr>
                <p:cNvPr id="138321" name="Rectangle 9"/>
                <p:cNvSpPr>
                  <a:spLocks noChangeArrowheads="1"/>
                </p:cNvSpPr>
                <p:nvPr/>
              </p:nvSpPr>
              <p:spPr bwMode="auto">
                <a:xfrm>
                  <a:off x="64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1" name="Group 10"/>
              <p:cNvGrpSpPr>
                <a:grpSpLocks/>
              </p:cNvGrpSpPr>
              <p:nvPr/>
            </p:nvGrpSpPr>
            <p:grpSpPr bwMode="auto">
              <a:xfrm>
                <a:off x="1280" y="0"/>
                <a:ext cx="640" cy="576"/>
                <a:chOff x="1280" y="0"/>
                <a:chExt cx="640" cy="576"/>
              </a:xfrm>
            </p:grpSpPr>
            <p:sp>
              <p:nvSpPr>
                <p:cNvPr id="138318" name="Rectangle 11"/>
                <p:cNvSpPr>
                  <a:spLocks noChangeArrowheads="1"/>
                </p:cNvSpPr>
                <p:nvPr/>
              </p:nvSpPr>
              <p:spPr bwMode="auto">
                <a:xfrm>
                  <a:off x="1283" y="0"/>
                  <a:ext cx="5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a:latin typeface="微软雅黑" panose="020B0503020204020204" pitchFamily="34" charset="-122"/>
                      <a:ea typeface="微软雅黑" panose="020B0503020204020204" pitchFamily="34" charset="-122"/>
                    </a:rPr>
                    <a:t>存储程序计算机</a:t>
                  </a:r>
                </a:p>
                <a:p>
                  <a:pPr algn="just">
                    <a:spcBef>
                      <a:spcPct val="0"/>
                    </a:spcBef>
                    <a:buFontTx/>
                    <a:buNone/>
                  </a:pPr>
                  <a:r>
                    <a:rPr lang="zh-CN" altLang="en-US" sz="1600">
                      <a:latin typeface="微软雅黑" panose="020B0503020204020204" pitchFamily="34" charset="-122"/>
                      <a:ea typeface="微软雅黑" panose="020B0503020204020204" pitchFamily="34" charset="-122"/>
                    </a:rPr>
                    <a:t>程序控制</a:t>
                  </a:r>
                  <a:r>
                    <a:rPr lang="en-US" altLang="zh-CN" sz="1600">
                      <a:latin typeface="微软雅黑" panose="020B0503020204020204" pitchFamily="34" charset="-122"/>
                      <a:ea typeface="微软雅黑" panose="020B0503020204020204" pitchFamily="34" charset="-122"/>
                    </a:rPr>
                    <a:t>I/O</a:t>
                  </a:r>
                </a:p>
                <a:p>
                  <a:pPr algn="just">
                    <a:spcBef>
                      <a:spcPct val="0"/>
                    </a:spcBef>
                    <a:buFontTx/>
                    <a:buNone/>
                  </a:pPr>
                  <a:endParaRPr lang="en-US" altLang="zh-CN" sz="1600">
                    <a:latin typeface="微软雅黑" panose="020B0503020204020204" pitchFamily="34" charset="-122"/>
                    <a:ea typeface="微软雅黑" panose="020B0503020204020204" pitchFamily="34" charset="-122"/>
                  </a:endParaRPr>
                </a:p>
              </p:txBody>
            </p:sp>
            <p:sp>
              <p:nvSpPr>
                <p:cNvPr id="138319" name="Rectangle 12"/>
                <p:cNvSpPr>
                  <a:spLocks noChangeArrowheads="1"/>
                </p:cNvSpPr>
                <p:nvPr/>
              </p:nvSpPr>
              <p:spPr bwMode="auto">
                <a:xfrm>
                  <a:off x="128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2" name="Group 13"/>
              <p:cNvGrpSpPr>
                <a:grpSpLocks/>
              </p:cNvGrpSpPr>
              <p:nvPr/>
            </p:nvGrpSpPr>
            <p:grpSpPr bwMode="auto">
              <a:xfrm>
                <a:off x="1920" y="0"/>
                <a:ext cx="640" cy="576"/>
                <a:chOff x="1920" y="0"/>
                <a:chExt cx="640" cy="576"/>
              </a:xfrm>
            </p:grpSpPr>
            <p:sp>
              <p:nvSpPr>
                <p:cNvPr id="138316" name="Rectangle 14"/>
                <p:cNvSpPr>
                  <a:spLocks noChangeArrowheads="1"/>
                </p:cNvSpPr>
                <p:nvPr/>
              </p:nvSpPr>
              <p:spPr bwMode="auto">
                <a:xfrm>
                  <a:off x="1963" y="0"/>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机器语言</a:t>
                  </a:r>
                </a:p>
                <a:p>
                  <a:pPr>
                    <a:spcBef>
                      <a:spcPct val="0"/>
                    </a:spcBef>
                    <a:buFontTx/>
                    <a:buNone/>
                  </a:pPr>
                  <a:r>
                    <a:rPr lang="zh-CN" altLang="en-US" sz="1800">
                      <a:latin typeface="微软雅黑" panose="020B0503020204020204" pitchFamily="34" charset="-122"/>
                      <a:ea typeface="微软雅黑" panose="020B0503020204020204" pitchFamily="34" charset="-122"/>
                    </a:rPr>
                    <a:t>汇编语言</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17" name="Rectangle 15"/>
                <p:cNvSpPr>
                  <a:spLocks noChangeArrowheads="1"/>
                </p:cNvSpPr>
                <p:nvPr/>
              </p:nvSpPr>
              <p:spPr bwMode="auto">
                <a:xfrm>
                  <a:off x="1920" y="0"/>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3" name="Group 16"/>
              <p:cNvGrpSpPr>
                <a:grpSpLocks/>
              </p:cNvGrpSpPr>
              <p:nvPr/>
            </p:nvGrpSpPr>
            <p:grpSpPr bwMode="auto">
              <a:xfrm>
                <a:off x="2560" y="0"/>
                <a:ext cx="715" cy="576"/>
                <a:chOff x="2560" y="0"/>
                <a:chExt cx="715" cy="576"/>
              </a:xfrm>
            </p:grpSpPr>
            <p:sp>
              <p:nvSpPr>
                <p:cNvPr id="138314" name="Rectangle 17"/>
                <p:cNvSpPr>
                  <a:spLocks noChangeArrowheads="1"/>
                </p:cNvSpPr>
                <p:nvPr/>
              </p:nvSpPr>
              <p:spPr bwMode="auto">
                <a:xfrm>
                  <a:off x="2603" y="0"/>
                  <a:ext cx="629"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普林斯顿</a:t>
                  </a:r>
                  <a:r>
                    <a:rPr lang="en-US" altLang="zh-CN" sz="1800">
                      <a:latin typeface="微软雅黑" panose="020B0503020204020204" pitchFamily="34" charset="-122"/>
                      <a:ea typeface="微软雅黑" panose="020B0503020204020204" pitchFamily="34" charset="-122"/>
                    </a:rPr>
                    <a:t>ISA</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ENIAC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IBM701</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15" name="Rectangle 18"/>
                <p:cNvSpPr>
                  <a:spLocks noChangeArrowheads="1"/>
                </p:cNvSpPr>
                <p:nvPr/>
              </p:nvSpPr>
              <p:spPr bwMode="auto">
                <a:xfrm>
                  <a:off x="2560" y="0"/>
                  <a:ext cx="715"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4" name="Group 19"/>
              <p:cNvGrpSpPr>
                <a:grpSpLocks/>
              </p:cNvGrpSpPr>
              <p:nvPr/>
            </p:nvGrpSpPr>
            <p:grpSpPr bwMode="auto">
              <a:xfrm>
                <a:off x="0" y="576"/>
                <a:ext cx="640" cy="576"/>
                <a:chOff x="0" y="576"/>
                <a:chExt cx="640" cy="576"/>
              </a:xfrm>
            </p:grpSpPr>
            <p:sp>
              <p:nvSpPr>
                <p:cNvPr id="138312" name="Rectangle 20"/>
                <p:cNvSpPr>
                  <a:spLocks noChangeArrowheads="1"/>
                </p:cNvSpPr>
                <p:nvPr/>
              </p:nvSpPr>
              <p:spPr bwMode="auto">
                <a:xfrm>
                  <a:off x="43" y="576"/>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a:latin typeface="微软雅黑" panose="020B0503020204020204" pitchFamily="34" charset="-122"/>
                      <a:ea typeface="微软雅黑" panose="020B0503020204020204" pitchFamily="34" charset="-122"/>
                    </a:rPr>
                    <a:t>第二代</a:t>
                  </a:r>
                </a:p>
                <a:p>
                  <a:pPr>
                    <a:spcBef>
                      <a:spcPct val="0"/>
                    </a:spcBef>
                    <a:buFontTx/>
                    <a:buNone/>
                  </a:pPr>
                  <a:r>
                    <a:rPr lang="en-US" altLang="zh-CN" sz="1200">
                      <a:latin typeface="微软雅黑" panose="020B0503020204020204" pitchFamily="34" charset="-122"/>
                      <a:ea typeface="微软雅黑" panose="020B0503020204020204" pitchFamily="34" charset="-122"/>
                    </a:rPr>
                    <a:t>1955~1964</a:t>
                  </a:r>
                </a:p>
                <a:p>
                  <a:pPr>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13" name="Rectangle 21"/>
                <p:cNvSpPr>
                  <a:spLocks noChangeArrowheads="1"/>
                </p:cNvSpPr>
                <p:nvPr/>
              </p:nvSpPr>
              <p:spPr bwMode="auto">
                <a:xfrm>
                  <a:off x="0" y="57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5" name="Group 22"/>
              <p:cNvGrpSpPr>
                <a:grpSpLocks/>
              </p:cNvGrpSpPr>
              <p:nvPr/>
            </p:nvGrpSpPr>
            <p:grpSpPr bwMode="auto">
              <a:xfrm>
                <a:off x="640" y="576"/>
                <a:ext cx="640" cy="576"/>
                <a:chOff x="640" y="576"/>
                <a:chExt cx="640" cy="576"/>
              </a:xfrm>
            </p:grpSpPr>
            <p:sp>
              <p:nvSpPr>
                <p:cNvPr id="138310" name="Rectangle 23"/>
                <p:cNvSpPr>
                  <a:spLocks noChangeArrowheads="1"/>
                </p:cNvSpPr>
                <p:nvPr/>
              </p:nvSpPr>
              <p:spPr bwMode="auto">
                <a:xfrm>
                  <a:off x="646" y="652"/>
                  <a:ext cx="591"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晶体管、磁芯</a:t>
                  </a:r>
                </a:p>
                <a:p>
                  <a:pPr>
                    <a:spcBef>
                      <a:spcPct val="0"/>
                    </a:spcBef>
                    <a:buFontTx/>
                    <a:buNone/>
                  </a:pPr>
                  <a:r>
                    <a:rPr lang="zh-CN" altLang="en-US" sz="1800">
                      <a:latin typeface="微软雅黑" panose="020B0503020204020204" pitchFamily="34" charset="-122"/>
                      <a:ea typeface="微软雅黑" panose="020B0503020204020204" pitchFamily="34" charset="-122"/>
                    </a:rPr>
                    <a:t>印刷电路</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11" name="Rectangle 24"/>
                <p:cNvSpPr>
                  <a:spLocks noChangeArrowheads="1"/>
                </p:cNvSpPr>
                <p:nvPr/>
              </p:nvSpPr>
              <p:spPr bwMode="auto">
                <a:xfrm>
                  <a:off x="640" y="57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6" name="Group 25"/>
              <p:cNvGrpSpPr>
                <a:grpSpLocks/>
              </p:cNvGrpSpPr>
              <p:nvPr/>
            </p:nvGrpSpPr>
            <p:grpSpPr bwMode="auto">
              <a:xfrm>
                <a:off x="1280" y="576"/>
                <a:ext cx="640" cy="576"/>
                <a:chOff x="1280" y="576"/>
                <a:chExt cx="640" cy="576"/>
              </a:xfrm>
            </p:grpSpPr>
            <p:sp>
              <p:nvSpPr>
                <p:cNvPr id="138308" name="Rectangle 26"/>
                <p:cNvSpPr>
                  <a:spLocks noChangeArrowheads="1"/>
                </p:cNvSpPr>
                <p:nvPr/>
              </p:nvSpPr>
              <p:spPr bwMode="auto">
                <a:xfrm>
                  <a:off x="1283" y="576"/>
                  <a:ext cx="5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a:latin typeface="微软雅黑" panose="020B0503020204020204" pitchFamily="34" charset="-122"/>
                      <a:ea typeface="微软雅黑" panose="020B0503020204020204" pitchFamily="34" charset="-122"/>
                    </a:rPr>
                    <a:t>浮点数据表示、寻址技术、中断、</a:t>
                  </a:r>
                  <a:r>
                    <a:rPr lang="en-US" altLang="zh-CN" sz="1600">
                      <a:latin typeface="微软雅黑" panose="020B0503020204020204" pitchFamily="34" charset="-122"/>
                      <a:ea typeface="微软雅黑" panose="020B0503020204020204" pitchFamily="34" charset="-122"/>
                    </a:rPr>
                    <a:t>I/O</a:t>
                  </a:r>
                  <a:r>
                    <a:rPr lang="zh-CN" altLang="en-US" sz="1600">
                      <a:latin typeface="微软雅黑" panose="020B0503020204020204" pitchFamily="34" charset="-122"/>
                      <a:ea typeface="微软雅黑" panose="020B0503020204020204" pitchFamily="34" charset="-122"/>
                    </a:rPr>
                    <a:t>处理机</a:t>
                  </a:r>
                </a:p>
                <a:p>
                  <a:pPr algn="just">
                    <a:spcBef>
                      <a:spcPct val="0"/>
                    </a:spcBef>
                    <a:buFontTx/>
                    <a:buNone/>
                  </a:pPr>
                  <a:endParaRPr lang="en-US" altLang="zh-CN" sz="1600">
                    <a:latin typeface="微软雅黑" panose="020B0503020204020204" pitchFamily="34" charset="-122"/>
                    <a:ea typeface="微软雅黑" panose="020B0503020204020204" pitchFamily="34" charset="-122"/>
                  </a:endParaRPr>
                </a:p>
              </p:txBody>
            </p:sp>
            <p:sp>
              <p:nvSpPr>
                <p:cNvPr id="138309" name="Rectangle 27"/>
                <p:cNvSpPr>
                  <a:spLocks noChangeArrowheads="1"/>
                </p:cNvSpPr>
                <p:nvPr/>
              </p:nvSpPr>
              <p:spPr bwMode="auto">
                <a:xfrm>
                  <a:off x="1280" y="57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7" name="Group 28"/>
              <p:cNvGrpSpPr>
                <a:grpSpLocks/>
              </p:cNvGrpSpPr>
              <p:nvPr/>
            </p:nvGrpSpPr>
            <p:grpSpPr bwMode="auto">
              <a:xfrm>
                <a:off x="1920" y="576"/>
                <a:ext cx="640" cy="576"/>
                <a:chOff x="1920" y="576"/>
                <a:chExt cx="640" cy="576"/>
              </a:xfrm>
            </p:grpSpPr>
            <p:sp>
              <p:nvSpPr>
                <p:cNvPr id="138306" name="Rectangle 29"/>
                <p:cNvSpPr>
                  <a:spLocks noChangeArrowheads="1"/>
                </p:cNvSpPr>
                <p:nvPr/>
              </p:nvSpPr>
              <p:spPr bwMode="auto">
                <a:xfrm>
                  <a:off x="1963" y="576"/>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800">
                      <a:latin typeface="微软雅黑" panose="020B0503020204020204" pitchFamily="34" charset="-122"/>
                      <a:ea typeface="微软雅黑" panose="020B0503020204020204" pitchFamily="34" charset="-122"/>
                    </a:rPr>
                    <a:t>高级语言、编译、批处理监控程序</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07" name="Rectangle 30"/>
                <p:cNvSpPr>
                  <a:spLocks noChangeArrowheads="1"/>
                </p:cNvSpPr>
                <p:nvPr/>
              </p:nvSpPr>
              <p:spPr bwMode="auto">
                <a:xfrm>
                  <a:off x="1920" y="57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8" name="Group 31"/>
              <p:cNvGrpSpPr>
                <a:grpSpLocks/>
              </p:cNvGrpSpPr>
              <p:nvPr/>
            </p:nvGrpSpPr>
            <p:grpSpPr bwMode="auto">
              <a:xfrm>
                <a:off x="2560" y="576"/>
                <a:ext cx="715" cy="576"/>
                <a:chOff x="2560" y="576"/>
                <a:chExt cx="715" cy="576"/>
              </a:xfrm>
            </p:grpSpPr>
            <p:sp>
              <p:nvSpPr>
                <p:cNvPr id="138304" name="Rectangle 32"/>
                <p:cNvSpPr>
                  <a:spLocks noChangeArrowheads="1"/>
                </p:cNvSpPr>
                <p:nvPr/>
              </p:nvSpPr>
              <p:spPr bwMode="auto">
                <a:xfrm>
                  <a:off x="2603" y="576"/>
                  <a:ext cx="629"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latin typeface="微软雅黑" panose="020B0503020204020204" pitchFamily="34" charset="-122"/>
                      <a:ea typeface="微软雅黑" panose="020B0503020204020204" pitchFamily="34" charset="-122"/>
                    </a:rPr>
                    <a:t>Univac LARC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CDC 1604</a:t>
                  </a:r>
                </a:p>
                <a:p>
                  <a:pPr>
                    <a:spcBef>
                      <a:spcPct val="0"/>
                    </a:spcBef>
                    <a:buFontTx/>
                    <a:buNone/>
                  </a:pPr>
                  <a:r>
                    <a:rPr lang="en-US" altLang="zh-CN" sz="1800">
                      <a:latin typeface="微软雅黑" panose="020B0503020204020204" pitchFamily="34" charset="-122"/>
                      <a:ea typeface="微软雅黑" panose="020B0503020204020204" pitchFamily="34" charset="-122"/>
                    </a:rPr>
                    <a:t>IBM 7030</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05" name="Rectangle 33"/>
                <p:cNvSpPr>
                  <a:spLocks noChangeArrowheads="1"/>
                </p:cNvSpPr>
                <p:nvPr/>
              </p:nvSpPr>
              <p:spPr bwMode="auto">
                <a:xfrm>
                  <a:off x="2560" y="576"/>
                  <a:ext cx="715"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59" name="Group 34"/>
              <p:cNvGrpSpPr>
                <a:grpSpLocks/>
              </p:cNvGrpSpPr>
              <p:nvPr/>
            </p:nvGrpSpPr>
            <p:grpSpPr bwMode="auto">
              <a:xfrm>
                <a:off x="0" y="1152"/>
                <a:ext cx="640" cy="672"/>
                <a:chOff x="0" y="1152"/>
                <a:chExt cx="640" cy="672"/>
              </a:xfrm>
            </p:grpSpPr>
            <p:sp>
              <p:nvSpPr>
                <p:cNvPr id="138302" name="Rectangle 35"/>
                <p:cNvSpPr>
                  <a:spLocks noChangeArrowheads="1"/>
                </p:cNvSpPr>
                <p:nvPr/>
              </p:nvSpPr>
              <p:spPr bwMode="auto">
                <a:xfrm>
                  <a:off x="43" y="1152"/>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a:latin typeface="微软雅黑" panose="020B0503020204020204" pitchFamily="34" charset="-122"/>
                      <a:ea typeface="微软雅黑" panose="020B0503020204020204" pitchFamily="34" charset="-122"/>
                    </a:rPr>
                    <a:t>第三代</a:t>
                  </a:r>
                </a:p>
                <a:p>
                  <a:pPr>
                    <a:spcBef>
                      <a:spcPct val="0"/>
                    </a:spcBef>
                    <a:buFontTx/>
                    <a:buNone/>
                  </a:pPr>
                  <a:r>
                    <a:rPr lang="en-US" altLang="zh-CN" sz="1200">
                      <a:latin typeface="微软雅黑" panose="020B0503020204020204" pitchFamily="34" charset="-122"/>
                      <a:ea typeface="微软雅黑" panose="020B0503020204020204" pitchFamily="34" charset="-122"/>
                    </a:rPr>
                    <a:t>1965~1973</a:t>
                  </a:r>
                  <a:r>
                    <a:rPr lang="zh-CN" altLang="en-US" sz="1200">
                      <a:latin typeface="微软雅黑" panose="020B0503020204020204" pitchFamily="34" charset="-122"/>
                      <a:ea typeface="微软雅黑" panose="020B0503020204020204" pitchFamily="34" charset="-122"/>
                    </a:rPr>
                    <a:t>）</a:t>
                  </a:r>
                </a:p>
                <a:p>
                  <a:pPr>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03" name="Rectangle 36"/>
                <p:cNvSpPr>
                  <a:spLocks noChangeArrowheads="1"/>
                </p:cNvSpPr>
                <p:nvPr/>
              </p:nvSpPr>
              <p:spPr bwMode="auto">
                <a:xfrm>
                  <a:off x="0" y="1152"/>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0" name="Group 37"/>
              <p:cNvGrpSpPr>
                <a:grpSpLocks/>
              </p:cNvGrpSpPr>
              <p:nvPr/>
            </p:nvGrpSpPr>
            <p:grpSpPr bwMode="auto">
              <a:xfrm>
                <a:off x="640" y="1152"/>
                <a:ext cx="640" cy="709"/>
                <a:chOff x="640" y="1152"/>
                <a:chExt cx="640" cy="709"/>
              </a:xfrm>
            </p:grpSpPr>
            <p:sp>
              <p:nvSpPr>
                <p:cNvPr id="138300" name="Rectangle 38"/>
                <p:cNvSpPr>
                  <a:spLocks noChangeArrowheads="1"/>
                </p:cNvSpPr>
                <p:nvPr/>
              </p:nvSpPr>
              <p:spPr bwMode="auto">
                <a:xfrm>
                  <a:off x="677" y="1189"/>
                  <a:ext cx="5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800">
                      <a:latin typeface="微软雅黑" panose="020B0503020204020204" pitchFamily="34" charset="-122"/>
                      <a:ea typeface="微软雅黑" panose="020B0503020204020204" pitchFamily="34" charset="-122"/>
                    </a:rPr>
                    <a:t>多层印刷电路</a:t>
                  </a:r>
                </a:p>
                <a:p>
                  <a:pPr algn="just">
                    <a:spcBef>
                      <a:spcPct val="0"/>
                    </a:spcBef>
                    <a:buFontTx/>
                    <a:buNone/>
                  </a:pPr>
                  <a:r>
                    <a:rPr lang="zh-CN" altLang="en-US" sz="1800">
                      <a:latin typeface="微软雅黑" panose="020B0503020204020204" pitchFamily="34" charset="-122"/>
                      <a:ea typeface="微软雅黑" panose="020B0503020204020204" pitchFamily="34" charset="-122"/>
                    </a:rPr>
                    <a:t>微程序</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301" name="Rectangle 39"/>
                <p:cNvSpPr>
                  <a:spLocks noChangeArrowheads="1"/>
                </p:cNvSpPr>
                <p:nvPr/>
              </p:nvSpPr>
              <p:spPr bwMode="auto">
                <a:xfrm>
                  <a:off x="640" y="1152"/>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1" name="Group 40"/>
              <p:cNvGrpSpPr>
                <a:grpSpLocks/>
              </p:cNvGrpSpPr>
              <p:nvPr/>
            </p:nvGrpSpPr>
            <p:grpSpPr bwMode="auto">
              <a:xfrm>
                <a:off x="1280" y="1152"/>
                <a:ext cx="640" cy="672"/>
                <a:chOff x="1280" y="1152"/>
                <a:chExt cx="640" cy="672"/>
              </a:xfrm>
            </p:grpSpPr>
            <p:sp>
              <p:nvSpPr>
                <p:cNvPr id="138298" name="Rectangle 41"/>
                <p:cNvSpPr>
                  <a:spLocks noChangeArrowheads="1"/>
                </p:cNvSpPr>
                <p:nvPr/>
              </p:nvSpPr>
              <p:spPr bwMode="auto">
                <a:xfrm>
                  <a:off x="1323" y="1152"/>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a:latin typeface="微软雅黑" panose="020B0503020204020204" pitchFamily="34" charset="-122"/>
                      <a:ea typeface="微软雅黑" panose="020B0503020204020204" pitchFamily="34" charset="-122"/>
                    </a:rPr>
                    <a:t>流水线、</a:t>
                  </a:r>
                  <a:r>
                    <a:rPr lang="en-US" altLang="zh-CN" sz="1600">
                      <a:latin typeface="微软雅黑" panose="020B0503020204020204" pitchFamily="34" charset="-122"/>
                      <a:ea typeface="微软雅黑" panose="020B0503020204020204" pitchFamily="34" charset="-122"/>
                    </a:rPr>
                    <a:t>Cache</a:t>
                  </a:r>
                  <a:r>
                    <a:rPr lang="zh-CN" altLang="en-US" sz="1600">
                      <a:latin typeface="微软雅黑" panose="020B0503020204020204" pitchFamily="34" charset="-122"/>
                      <a:ea typeface="微软雅黑" panose="020B0503020204020204" pitchFamily="34" charset="-122"/>
                    </a:rPr>
                    <a:t>、先行处理、</a:t>
                  </a:r>
                </a:p>
                <a:p>
                  <a:pPr algn="just">
                    <a:spcBef>
                      <a:spcPct val="0"/>
                    </a:spcBef>
                    <a:buFontTx/>
                    <a:buNone/>
                  </a:pPr>
                  <a:r>
                    <a:rPr lang="zh-CN" altLang="en-US" sz="1600">
                      <a:latin typeface="微软雅黑" panose="020B0503020204020204" pitchFamily="34" charset="-122"/>
                      <a:ea typeface="微软雅黑" panose="020B0503020204020204" pitchFamily="34" charset="-122"/>
                    </a:rPr>
                    <a:t>系列机</a:t>
                  </a:r>
                </a:p>
                <a:p>
                  <a:pPr algn="just">
                    <a:spcBef>
                      <a:spcPct val="0"/>
                    </a:spcBef>
                    <a:buFontTx/>
                    <a:buNone/>
                  </a:pPr>
                  <a:endParaRPr lang="en-US" altLang="zh-CN" sz="1600">
                    <a:latin typeface="微软雅黑" panose="020B0503020204020204" pitchFamily="34" charset="-122"/>
                    <a:ea typeface="微软雅黑" panose="020B0503020204020204" pitchFamily="34" charset="-122"/>
                  </a:endParaRPr>
                </a:p>
              </p:txBody>
            </p:sp>
            <p:sp>
              <p:nvSpPr>
                <p:cNvPr id="138299" name="Rectangle 42"/>
                <p:cNvSpPr>
                  <a:spLocks noChangeArrowheads="1"/>
                </p:cNvSpPr>
                <p:nvPr/>
              </p:nvSpPr>
              <p:spPr bwMode="auto">
                <a:xfrm>
                  <a:off x="1280" y="1152"/>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2" name="Group 43"/>
              <p:cNvGrpSpPr>
                <a:grpSpLocks/>
              </p:cNvGrpSpPr>
              <p:nvPr/>
            </p:nvGrpSpPr>
            <p:grpSpPr bwMode="auto">
              <a:xfrm>
                <a:off x="1920" y="1152"/>
                <a:ext cx="640" cy="672"/>
                <a:chOff x="1920" y="1152"/>
                <a:chExt cx="640" cy="672"/>
              </a:xfrm>
            </p:grpSpPr>
            <p:sp>
              <p:nvSpPr>
                <p:cNvPr id="138296" name="Rectangle 44"/>
                <p:cNvSpPr>
                  <a:spLocks noChangeArrowheads="1"/>
                </p:cNvSpPr>
                <p:nvPr/>
              </p:nvSpPr>
              <p:spPr bwMode="auto">
                <a:xfrm>
                  <a:off x="1926" y="1152"/>
                  <a:ext cx="59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多道程序</a:t>
                  </a:r>
                </a:p>
                <a:p>
                  <a:pPr>
                    <a:spcBef>
                      <a:spcPct val="0"/>
                    </a:spcBef>
                    <a:buFontTx/>
                    <a:buNone/>
                  </a:pPr>
                  <a:r>
                    <a:rPr lang="zh-CN" altLang="en-US" sz="1800">
                      <a:latin typeface="微软雅黑" panose="020B0503020204020204" pitchFamily="34" charset="-122"/>
                      <a:ea typeface="微软雅黑" panose="020B0503020204020204" pitchFamily="34" charset="-122"/>
                    </a:rPr>
                    <a:t>分时操作系统</a:t>
                  </a:r>
                </a:p>
                <a:p>
                  <a:pPr>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297" name="Rectangle 45"/>
                <p:cNvSpPr>
                  <a:spLocks noChangeArrowheads="1"/>
                </p:cNvSpPr>
                <p:nvPr/>
              </p:nvSpPr>
              <p:spPr bwMode="auto">
                <a:xfrm>
                  <a:off x="1920" y="1152"/>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3" name="Group 46"/>
              <p:cNvGrpSpPr>
                <a:grpSpLocks/>
              </p:cNvGrpSpPr>
              <p:nvPr/>
            </p:nvGrpSpPr>
            <p:grpSpPr bwMode="auto">
              <a:xfrm>
                <a:off x="2560" y="1152"/>
                <a:ext cx="715" cy="672"/>
                <a:chOff x="2560" y="1152"/>
                <a:chExt cx="715" cy="672"/>
              </a:xfrm>
            </p:grpSpPr>
            <p:sp>
              <p:nvSpPr>
                <p:cNvPr id="138294" name="Rectangle 47"/>
                <p:cNvSpPr>
                  <a:spLocks noChangeArrowheads="1"/>
                </p:cNvSpPr>
                <p:nvPr/>
              </p:nvSpPr>
              <p:spPr bwMode="auto">
                <a:xfrm>
                  <a:off x="2603" y="1152"/>
                  <a:ext cx="62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latin typeface="微软雅黑" panose="020B0503020204020204" pitchFamily="34" charset="-122"/>
                      <a:ea typeface="微软雅黑" panose="020B0503020204020204" pitchFamily="34" charset="-122"/>
                    </a:rPr>
                    <a:t>IBM 360/370</a:t>
                  </a:r>
                </a:p>
                <a:p>
                  <a:pPr>
                    <a:spcBef>
                      <a:spcPct val="0"/>
                    </a:spcBef>
                    <a:buFontTx/>
                    <a:buNone/>
                  </a:pPr>
                  <a:r>
                    <a:rPr lang="en-US" altLang="zh-CN" sz="1800">
                      <a:latin typeface="微软雅黑" panose="020B0503020204020204" pitchFamily="34" charset="-122"/>
                      <a:ea typeface="微软雅黑" panose="020B0503020204020204" pitchFamily="34" charset="-122"/>
                    </a:rPr>
                    <a:t>CDC 6600/7600</a:t>
                  </a:r>
                </a:p>
                <a:p>
                  <a:pPr>
                    <a:spcBef>
                      <a:spcPct val="0"/>
                    </a:spcBef>
                    <a:buFontTx/>
                    <a:buNone/>
                  </a:pPr>
                  <a:r>
                    <a:rPr lang="en-US" altLang="zh-CN" sz="1800">
                      <a:latin typeface="微软雅黑" panose="020B0503020204020204" pitchFamily="34" charset="-122"/>
                      <a:ea typeface="微软雅黑" panose="020B0503020204020204" pitchFamily="34" charset="-122"/>
                    </a:rPr>
                    <a:t>DEC PDP-8</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295" name="Rectangle 48"/>
                <p:cNvSpPr>
                  <a:spLocks noChangeArrowheads="1"/>
                </p:cNvSpPr>
                <p:nvPr/>
              </p:nvSpPr>
              <p:spPr bwMode="auto">
                <a:xfrm>
                  <a:off x="2560" y="1152"/>
                  <a:ext cx="715"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4" name="Group 49"/>
              <p:cNvGrpSpPr>
                <a:grpSpLocks/>
              </p:cNvGrpSpPr>
              <p:nvPr/>
            </p:nvGrpSpPr>
            <p:grpSpPr bwMode="auto">
              <a:xfrm>
                <a:off x="0" y="1824"/>
                <a:ext cx="640" cy="672"/>
                <a:chOff x="0" y="1824"/>
                <a:chExt cx="640" cy="672"/>
              </a:xfrm>
            </p:grpSpPr>
            <p:sp>
              <p:nvSpPr>
                <p:cNvPr id="138292" name="Rectangle 50"/>
                <p:cNvSpPr>
                  <a:spLocks noChangeArrowheads="1"/>
                </p:cNvSpPr>
                <p:nvPr/>
              </p:nvSpPr>
              <p:spPr bwMode="auto">
                <a:xfrm>
                  <a:off x="43" y="1824"/>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a:latin typeface="微软雅黑" panose="020B0503020204020204" pitchFamily="34" charset="-122"/>
                      <a:ea typeface="微软雅黑" panose="020B0503020204020204" pitchFamily="34" charset="-122"/>
                    </a:rPr>
                    <a:t>第四代</a:t>
                  </a:r>
                </a:p>
                <a:p>
                  <a:pPr>
                    <a:spcBef>
                      <a:spcPct val="0"/>
                    </a:spcBef>
                    <a:buFontTx/>
                    <a:buNone/>
                  </a:pPr>
                  <a:r>
                    <a:rPr lang="en-US" altLang="zh-CN" sz="1200">
                      <a:latin typeface="微软雅黑" panose="020B0503020204020204" pitchFamily="34" charset="-122"/>
                      <a:ea typeface="微软雅黑" panose="020B0503020204020204" pitchFamily="34" charset="-122"/>
                    </a:rPr>
                    <a:t>1974~1990</a:t>
                  </a:r>
                </a:p>
                <a:p>
                  <a:pPr>
                    <a:spcBef>
                      <a:spcPct val="0"/>
                    </a:spcBef>
                    <a:buFontTx/>
                    <a:buNone/>
                  </a:pPr>
                  <a:endParaRPr lang="en-US" altLang="zh-CN" sz="1200">
                    <a:latin typeface="微软雅黑" panose="020B0503020204020204" pitchFamily="34" charset="-122"/>
                    <a:ea typeface="微软雅黑" panose="020B0503020204020204" pitchFamily="34" charset="-122"/>
                  </a:endParaRPr>
                </a:p>
              </p:txBody>
            </p:sp>
            <p:sp>
              <p:nvSpPr>
                <p:cNvPr id="138293" name="Rectangle 51"/>
                <p:cNvSpPr>
                  <a:spLocks noChangeArrowheads="1"/>
                </p:cNvSpPr>
                <p:nvPr/>
              </p:nvSpPr>
              <p:spPr bwMode="auto">
                <a:xfrm>
                  <a:off x="0" y="1824"/>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5" name="Group 52"/>
              <p:cNvGrpSpPr>
                <a:grpSpLocks/>
              </p:cNvGrpSpPr>
              <p:nvPr/>
            </p:nvGrpSpPr>
            <p:grpSpPr bwMode="auto">
              <a:xfrm>
                <a:off x="640" y="1824"/>
                <a:ext cx="640" cy="672"/>
                <a:chOff x="640" y="1824"/>
                <a:chExt cx="640" cy="672"/>
              </a:xfrm>
            </p:grpSpPr>
            <p:sp>
              <p:nvSpPr>
                <p:cNvPr id="138290" name="Rectangle 53"/>
                <p:cNvSpPr>
                  <a:spLocks noChangeArrowheads="1"/>
                </p:cNvSpPr>
                <p:nvPr/>
              </p:nvSpPr>
              <p:spPr bwMode="auto">
                <a:xfrm>
                  <a:off x="677" y="1824"/>
                  <a:ext cx="5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1800">
                      <a:latin typeface="微软雅黑" panose="020B0503020204020204" pitchFamily="34" charset="-122"/>
                      <a:ea typeface="微软雅黑" panose="020B0503020204020204" pitchFamily="34" charset="-122"/>
                    </a:rPr>
                    <a:t>LSI</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VLSI</a:t>
                  </a:r>
                </a:p>
                <a:p>
                  <a:pPr algn="just">
                    <a:spcBef>
                      <a:spcPct val="0"/>
                    </a:spcBef>
                    <a:buFontTx/>
                    <a:buNone/>
                  </a:pPr>
                  <a:r>
                    <a:rPr lang="zh-CN" altLang="en-US" sz="1800">
                      <a:latin typeface="微软雅黑" panose="020B0503020204020204" pitchFamily="34" charset="-122"/>
                      <a:ea typeface="微软雅黑" panose="020B0503020204020204" pitchFamily="34" charset="-122"/>
                    </a:rPr>
                    <a:t>半导体存储器</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291" name="Rectangle 54"/>
                <p:cNvSpPr>
                  <a:spLocks noChangeArrowheads="1"/>
                </p:cNvSpPr>
                <p:nvPr/>
              </p:nvSpPr>
              <p:spPr bwMode="auto">
                <a:xfrm>
                  <a:off x="640" y="1824"/>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6" name="Group 55"/>
              <p:cNvGrpSpPr>
                <a:grpSpLocks/>
              </p:cNvGrpSpPr>
              <p:nvPr/>
            </p:nvGrpSpPr>
            <p:grpSpPr bwMode="auto">
              <a:xfrm>
                <a:off x="1280" y="1824"/>
                <a:ext cx="640" cy="672"/>
                <a:chOff x="1280" y="1824"/>
                <a:chExt cx="640" cy="672"/>
              </a:xfrm>
            </p:grpSpPr>
            <p:sp>
              <p:nvSpPr>
                <p:cNvPr id="138288" name="Rectangle 56"/>
                <p:cNvSpPr>
                  <a:spLocks noChangeArrowheads="1"/>
                </p:cNvSpPr>
                <p:nvPr/>
              </p:nvSpPr>
              <p:spPr bwMode="auto">
                <a:xfrm>
                  <a:off x="1283" y="1824"/>
                  <a:ext cx="59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800">
                      <a:latin typeface="微软雅黑" panose="020B0503020204020204" pitchFamily="34" charset="-122"/>
                      <a:ea typeface="微软雅黑" panose="020B0503020204020204" pitchFamily="34" charset="-122"/>
                    </a:rPr>
                    <a:t>向量处理</a:t>
                  </a:r>
                </a:p>
                <a:p>
                  <a:pPr algn="just">
                    <a:spcBef>
                      <a:spcPct val="0"/>
                    </a:spcBef>
                    <a:buFontTx/>
                    <a:buNone/>
                  </a:pPr>
                  <a:r>
                    <a:rPr lang="zh-CN" altLang="en-US" sz="1800">
                      <a:latin typeface="微软雅黑" panose="020B0503020204020204" pitchFamily="34" charset="-122"/>
                      <a:ea typeface="微软雅黑" panose="020B0503020204020204" pitchFamily="34" charset="-122"/>
                    </a:rPr>
                    <a:t>分布式存储器</a:t>
                  </a:r>
                </a:p>
                <a:p>
                  <a:pPr algn="just">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289" name="Rectangle 57"/>
                <p:cNvSpPr>
                  <a:spLocks noChangeArrowheads="1"/>
                </p:cNvSpPr>
                <p:nvPr/>
              </p:nvSpPr>
              <p:spPr bwMode="auto">
                <a:xfrm>
                  <a:off x="1280" y="1824"/>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7" name="Group 58"/>
              <p:cNvGrpSpPr>
                <a:grpSpLocks/>
              </p:cNvGrpSpPr>
              <p:nvPr/>
            </p:nvGrpSpPr>
            <p:grpSpPr bwMode="auto">
              <a:xfrm>
                <a:off x="1920" y="1824"/>
                <a:ext cx="640" cy="672"/>
                <a:chOff x="1920" y="1824"/>
                <a:chExt cx="640" cy="672"/>
              </a:xfrm>
            </p:grpSpPr>
            <p:sp>
              <p:nvSpPr>
                <p:cNvPr id="138286" name="Rectangle 59"/>
                <p:cNvSpPr>
                  <a:spLocks noChangeArrowheads="1"/>
                </p:cNvSpPr>
                <p:nvPr/>
              </p:nvSpPr>
              <p:spPr bwMode="auto">
                <a:xfrm>
                  <a:off x="1963" y="1824"/>
                  <a:ext cx="55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并行和分布处理</a:t>
                  </a:r>
                </a:p>
                <a:p>
                  <a:pPr>
                    <a:spcBef>
                      <a:spcPct val="0"/>
                    </a:spcBef>
                    <a:buFontTx/>
                    <a:buNone/>
                  </a:pPr>
                  <a:endParaRPr lang="en-US" altLang="zh-CN" sz="1800" dirty="0">
                    <a:latin typeface="微软雅黑" panose="020B0503020204020204" pitchFamily="34" charset="-122"/>
                    <a:ea typeface="微软雅黑" panose="020B0503020204020204" pitchFamily="34" charset="-122"/>
                  </a:endParaRPr>
                </a:p>
              </p:txBody>
            </p:sp>
            <p:sp>
              <p:nvSpPr>
                <p:cNvPr id="138287" name="Rectangle 60"/>
                <p:cNvSpPr>
                  <a:spLocks noChangeArrowheads="1"/>
                </p:cNvSpPr>
                <p:nvPr/>
              </p:nvSpPr>
              <p:spPr bwMode="auto">
                <a:xfrm>
                  <a:off x="1920" y="1824"/>
                  <a:ext cx="640"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8" name="Group 61"/>
              <p:cNvGrpSpPr>
                <a:grpSpLocks/>
              </p:cNvGrpSpPr>
              <p:nvPr/>
            </p:nvGrpSpPr>
            <p:grpSpPr bwMode="auto">
              <a:xfrm>
                <a:off x="2560" y="1824"/>
                <a:ext cx="715" cy="672"/>
                <a:chOff x="2560" y="1824"/>
                <a:chExt cx="715" cy="672"/>
              </a:xfrm>
            </p:grpSpPr>
            <p:sp>
              <p:nvSpPr>
                <p:cNvPr id="138284" name="Rectangle 62"/>
                <p:cNvSpPr>
                  <a:spLocks noChangeArrowheads="1"/>
                </p:cNvSpPr>
                <p:nvPr/>
              </p:nvSpPr>
              <p:spPr bwMode="auto">
                <a:xfrm>
                  <a:off x="2603" y="1824"/>
                  <a:ext cx="62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a:latin typeface="微软雅黑" panose="020B0503020204020204" pitchFamily="34" charset="-122"/>
                      <a:ea typeface="微软雅黑" panose="020B0503020204020204" pitchFamily="34" charset="-122"/>
                    </a:rPr>
                    <a:t>Cray-1</a:t>
                  </a:r>
                  <a:r>
                    <a:rPr lang="zh-CN" altLang="en-US" sz="1200">
                      <a:latin typeface="微软雅黑" panose="020B0503020204020204" pitchFamily="34" charset="-122"/>
                      <a:ea typeface="微软雅黑" panose="020B0503020204020204" pitchFamily="34" charset="-122"/>
                    </a:rPr>
                    <a:t>、</a:t>
                  </a:r>
                  <a:r>
                    <a:rPr lang="en-US" altLang="zh-CN" sz="1200">
                      <a:latin typeface="微软雅黑" panose="020B0503020204020204" pitchFamily="34" charset="-122"/>
                      <a:ea typeface="微软雅黑" panose="020B0503020204020204" pitchFamily="34" charset="-122"/>
                    </a:rPr>
                    <a:t>IBM 3090</a:t>
                  </a:r>
                </a:p>
                <a:p>
                  <a:pPr>
                    <a:spcBef>
                      <a:spcPct val="0"/>
                    </a:spcBef>
                    <a:buFontTx/>
                    <a:buNone/>
                  </a:pPr>
                  <a:r>
                    <a:rPr lang="en-US" altLang="zh-CN" sz="1200">
                      <a:latin typeface="微软雅黑" panose="020B0503020204020204" pitchFamily="34" charset="-122"/>
                      <a:ea typeface="微软雅黑" panose="020B0503020204020204" pitchFamily="34" charset="-122"/>
                    </a:rPr>
                    <a:t>DEC VAX 9000</a:t>
                  </a:r>
                </a:p>
                <a:p>
                  <a:pPr>
                    <a:spcBef>
                      <a:spcPct val="0"/>
                    </a:spcBef>
                    <a:buFontTx/>
                    <a:buNone/>
                  </a:pPr>
                  <a:r>
                    <a:rPr lang="en-US" altLang="zh-CN" sz="1200">
                      <a:latin typeface="微软雅黑" panose="020B0503020204020204" pitchFamily="34" charset="-122"/>
                      <a:ea typeface="微软雅黑" panose="020B0503020204020204" pitchFamily="34" charset="-122"/>
                    </a:rPr>
                    <a:t>Convax-1</a:t>
                  </a:r>
                </a:p>
                <a:p>
                  <a:pPr>
                    <a:spcBef>
                      <a:spcPct val="0"/>
                    </a:spcBef>
                    <a:buFontTx/>
                    <a:buNone/>
                  </a:pPr>
                  <a:endParaRPr lang="en-US" altLang="zh-CN" sz="1200">
                    <a:latin typeface="微软雅黑" panose="020B0503020204020204" pitchFamily="34" charset="-122"/>
                    <a:ea typeface="微软雅黑" panose="020B0503020204020204" pitchFamily="34" charset="-122"/>
                  </a:endParaRPr>
                </a:p>
              </p:txBody>
            </p:sp>
            <p:sp>
              <p:nvSpPr>
                <p:cNvPr id="138285" name="Rectangle 63"/>
                <p:cNvSpPr>
                  <a:spLocks noChangeArrowheads="1"/>
                </p:cNvSpPr>
                <p:nvPr/>
              </p:nvSpPr>
              <p:spPr bwMode="auto">
                <a:xfrm>
                  <a:off x="2560" y="1824"/>
                  <a:ext cx="715"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69" name="Group 64"/>
              <p:cNvGrpSpPr>
                <a:grpSpLocks/>
              </p:cNvGrpSpPr>
              <p:nvPr/>
            </p:nvGrpSpPr>
            <p:grpSpPr bwMode="auto">
              <a:xfrm>
                <a:off x="0" y="2496"/>
                <a:ext cx="640" cy="576"/>
                <a:chOff x="0" y="2496"/>
                <a:chExt cx="640" cy="576"/>
              </a:xfrm>
            </p:grpSpPr>
            <p:sp>
              <p:nvSpPr>
                <p:cNvPr id="138282" name="Rectangle 65"/>
                <p:cNvSpPr>
                  <a:spLocks noChangeArrowheads="1"/>
                </p:cNvSpPr>
                <p:nvPr/>
              </p:nvSpPr>
              <p:spPr bwMode="auto">
                <a:xfrm>
                  <a:off x="43" y="2496"/>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a:latin typeface="微软雅黑" panose="020B0503020204020204" pitchFamily="34" charset="-122"/>
                      <a:ea typeface="微软雅黑" panose="020B0503020204020204" pitchFamily="34" charset="-122"/>
                    </a:rPr>
                    <a:t>第五代</a:t>
                  </a:r>
                </a:p>
                <a:p>
                  <a:pPr>
                    <a:spcBef>
                      <a:spcPct val="0"/>
                    </a:spcBef>
                    <a:buFontTx/>
                    <a:buNone/>
                  </a:pPr>
                  <a:r>
                    <a:rPr lang="en-US" altLang="zh-CN" sz="1200">
                      <a:latin typeface="微软雅黑" panose="020B0503020204020204" pitchFamily="34" charset="-122"/>
                      <a:ea typeface="微软雅黑" panose="020B0503020204020204" pitchFamily="34" charset="-122"/>
                    </a:rPr>
                    <a:t>1990~ </a:t>
                  </a:r>
                </a:p>
                <a:p>
                  <a:pPr>
                    <a:spcBef>
                      <a:spcPct val="0"/>
                    </a:spcBef>
                    <a:buFontTx/>
                    <a:buNone/>
                  </a:pPr>
                  <a:endParaRPr lang="en-US" altLang="zh-CN" sz="1800">
                    <a:latin typeface="微软雅黑" panose="020B0503020204020204" pitchFamily="34" charset="-122"/>
                    <a:ea typeface="微软雅黑" panose="020B0503020204020204" pitchFamily="34" charset="-122"/>
                  </a:endParaRPr>
                </a:p>
              </p:txBody>
            </p:sp>
            <p:sp>
              <p:nvSpPr>
                <p:cNvPr id="138283" name="Rectangle 66"/>
                <p:cNvSpPr>
                  <a:spLocks noChangeArrowheads="1"/>
                </p:cNvSpPr>
                <p:nvPr/>
              </p:nvSpPr>
              <p:spPr bwMode="auto">
                <a:xfrm>
                  <a:off x="0" y="249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70" name="Group 67"/>
              <p:cNvGrpSpPr>
                <a:grpSpLocks/>
              </p:cNvGrpSpPr>
              <p:nvPr/>
            </p:nvGrpSpPr>
            <p:grpSpPr bwMode="auto">
              <a:xfrm>
                <a:off x="640" y="2496"/>
                <a:ext cx="643" cy="576"/>
                <a:chOff x="640" y="2496"/>
                <a:chExt cx="643" cy="576"/>
              </a:xfrm>
            </p:grpSpPr>
            <p:sp>
              <p:nvSpPr>
                <p:cNvPr id="138280" name="Rectangle 68"/>
                <p:cNvSpPr>
                  <a:spLocks noChangeArrowheads="1"/>
                </p:cNvSpPr>
                <p:nvPr/>
              </p:nvSpPr>
              <p:spPr bwMode="auto">
                <a:xfrm>
                  <a:off x="643" y="2496"/>
                  <a:ext cx="6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a:latin typeface="微软雅黑" panose="020B0503020204020204" pitchFamily="34" charset="-122"/>
                      <a:ea typeface="微软雅黑" panose="020B0503020204020204" pitchFamily="34" charset="-122"/>
                    </a:rPr>
                    <a:t>高性能微处理器</a:t>
                  </a:r>
                </a:p>
                <a:p>
                  <a:pPr algn="just">
                    <a:spcBef>
                      <a:spcPct val="0"/>
                    </a:spcBef>
                    <a:buFontTx/>
                    <a:buNone/>
                  </a:pPr>
                  <a:r>
                    <a:rPr lang="zh-CN" altLang="en-US" sz="1600">
                      <a:latin typeface="微软雅黑" panose="020B0503020204020204" pitchFamily="34" charset="-122"/>
                      <a:ea typeface="微软雅黑" panose="020B0503020204020204" pitchFamily="34" charset="-122"/>
                    </a:rPr>
                    <a:t>高密度电路</a:t>
                  </a:r>
                  <a:endParaRPr lang="en-US" altLang="zh-CN" sz="1600">
                    <a:latin typeface="微软雅黑" panose="020B0503020204020204" pitchFamily="34" charset="-122"/>
                    <a:ea typeface="微软雅黑" panose="020B0503020204020204" pitchFamily="34" charset="-122"/>
                  </a:endParaRPr>
                </a:p>
                <a:p>
                  <a:pPr algn="just">
                    <a:spcBef>
                      <a:spcPct val="0"/>
                    </a:spcBef>
                    <a:buFontTx/>
                    <a:buNone/>
                  </a:pPr>
                  <a:r>
                    <a:rPr lang="zh-CN" altLang="en-US" sz="1600">
                      <a:latin typeface="微软雅黑" panose="020B0503020204020204" pitchFamily="34" charset="-122"/>
                      <a:ea typeface="微软雅黑" panose="020B0503020204020204" pitchFamily="34" charset="-122"/>
                    </a:rPr>
                    <a:t>具有人工智能的新一代计算机</a:t>
                  </a:r>
                </a:p>
                <a:p>
                  <a:pPr algn="just">
                    <a:spcBef>
                      <a:spcPct val="0"/>
                    </a:spcBef>
                    <a:buFontTx/>
                    <a:buNone/>
                  </a:pPr>
                  <a:endParaRPr lang="en-US" altLang="zh-CN" sz="1600">
                    <a:latin typeface="微软雅黑" panose="020B0503020204020204" pitchFamily="34" charset="-122"/>
                    <a:ea typeface="微软雅黑" panose="020B0503020204020204" pitchFamily="34" charset="-122"/>
                  </a:endParaRPr>
                </a:p>
              </p:txBody>
            </p:sp>
            <p:sp>
              <p:nvSpPr>
                <p:cNvPr id="138281" name="Rectangle 69"/>
                <p:cNvSpPr>
                  <a:spLocks noChangeArrowheads="1"/>
                </p:cNvSpPr>
                <p:nvPr/>
              </p:nvSpPr>
              <p:spPr bwMode="auto">
                <a:xfrm>
                  <a:off x="640" y="249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71" name="Group 70"/>
              <p:cNvGrpSpPr>
                <a:grpSpLocks/>
              </p:cNvGrpSpPr>
              <p:nvPr/>
            </p:nvGrpSpPr>
            <p:grpSpPr bwMode="auto">
              <a:xfrm>
                <a:off x="1277" y="2496"/>
                <a:ext cx="643" cy="576"/>
                <a:chOff x="1277" y="2496"/>
                <a:chExt cx="643" cy="576"/>
              </a:xfrm>
            </p:grpSpPr>
            <p:sp>
              <p:nvSpPr>
                <p:cNvPr id="138278" name="Rectangle 71"/>
                <p:cNvSpPr>
                  <a:spLocks noChangeArrowheads="1"/>
                </p:cNvSpPr>
                <p:nvPr/>
              </p:nvSpPr>
              <p:spPr bwMode="auto">
                <a:xfrm>
                  <a:off x="1277" y="2496"/>
                  <a:ext cx="60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en-US" sz="1600">
                      <a:latin typeface="微软雅黑" panose="020B0503020204020204" pitchFamily="34" charset="-122"/>
                      <a:ea typeface="微软雅黑" panose="020B0503020204020204" pitchFamily="34" charset="-122"/>
                    </a:rPr>
                    <a:t>超标量、超流水、</a:t>
                  </a:r>
                  <a:r>
                    <a:rPr lang="en-US" altLang="zh-CN" sz="1600">
                      <a:latin typeface="微软雅黑" panose="020B0503020204020204" pitchFamily="34" charset="-122"/>
                      <a:ea typeface="微软雅黑" panose="020B0503020204020204" pitchFamily="34" charset="-122"/>
                    </a:rPr>
                    <a:t>SMP</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MP</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MPP，。。。</a:t>
                  </a:r>
                </a:p>
                <a:p>
                  <a:pPr algn="just">
                    <a:spcBef>
                      <a:spcPct val="0"/>
                    </a:spcBef>
                    <a:buFontTx/>
                    <a:buNone/>
                  </a:pPr>
                  <a:endParaRPr lang="en-US" altLang="zh-CN" sz="1600">
                    <a:latin typeface="微软雅黑" panose="020B0503020204020204" pitchFamily="34" charset="-122"/>
                    <a:ea typeface="微软雅黑" panose="020B0503020204020204" pitchFamily="34" charset="-122"/>
                  </a:endParaRPr>
                </a:p>
              </p:txBody>
            </p:sp>
            <p:sp>
              <p:nvSpPr>
                <p:cNvPr id="138279" name="Rectangle 72"/>
                <p:cNvSpPr>
                  <a:spLocks noChangeArrowheads="1"/>
                </p:cNvSpPr>
                <p:nvPr/>
              </p:nvSpPr>
              <p:spPr bwMode="auto">
                <a:xfrm>
                  <a:off x="1280" y="249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72" name="Group 73"/>
              <p:cNvGrpSpPr>
                <a:grpSpLocks/>
              </p:cNvGrpSpPr>
              <p:nvPr/>
            </p:nvGrpSpPr>
            <p:grpSpPr bwMode="auto">
              <a:xfrm>
                <a:off x="1920" y="2496"/>
                <a:ext cx="640" cy="576"/>
                <a:chOff x="1920" y="2496"/>
                <a:chExt cx="640" cy="576"/>
              </a:xfrm>
            </p:grpSpPr>
            <p:sp>
              <p:nvSpPr>
                <p:cNvPr id="138276" name="Rectangle 74"/>
                <p:cNvSpPr>
                  <a:spLocks noChangeArrowheads="1"/>
                </p:cNvSpPr>
                <p:nvPr/>
              </p:nvSpPr>
              <p:spPr bwMode="auto">
                <a:xfrm>
                  <a:off x="1963" y="2496"/>
                  <a:ext cx="55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zh-CN" altLang="zh-CN" sz="1100"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在现在的智能社会中，计算机、网络、通信技术会三位一体化</a:t>
                  </a:r>
                  <a:r>
                    <a:rPr lang="zh-CN" altLang="zh-CN" sz="7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pPr algn="just">
                    <a:spcBef>
                      <a:spcPct val="0"/>
                    </a:spcBef>
                    <a:buFontTx/>
                    <a:buNone/>
                  </a:pPr>
                  <a:r>
                    <a:rPr lang="zh-CN" altLang="en-US" sz="1100" dirty="0">
                      <a:latin typeface="微软雅黑" panose="020B0503020204020204" pitchFamily="34" charset="-122"/>
                      <a:ea typeface="微软雅黑" panose="020B0503020204020204" pitchFamily="34" charset="-122"/>
                    </a:rPr>
                    <a:t>大规模、可扩展并行与分布处理，。。。</a:t>
                  </a:r>
                </a:p>
                <a:p>
                  <a:pPr algn="just">
                    <a:spcBef>
                      <a:spcPct val="0"/>
                    </a:spcBef>
                    <a:buFontTx/>
                    <a:buNone/>
                  </a:pPr>
                  <a:endParaRPr lang="en-US" altLang="zh-CN" sz="1100" dirty="0">
                    <a:latin typeface="微软雅黑" panose="020B0503020204020204" pitchFamily="34" charset="-122"/>
                    <a:ea typeface="微软雅黑" panose="020B0503020204020204" pitchFamily="34" charset="-122"/>
                  </a:endParaRPr>
                </a:p>
              </p:txBody>
            </p:sp>
            <p:sp>
              <p:nvSpPr>
                <p:cNvPr id="138277" name="Rectangle 75"/>
                <p:cNvSpPr>
                  <a:spLocks noChangeArrowheads="1"/>
                </p:cNvSpPr>
                <p:nvPr/>
              </p:nvSpPr>
              <p:spPr bwMode="auto">
                <a:xfrm>
                  <a:off x="1920" y="2496"/>
                  <a:ext cx="64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38273" name="Group 76"/>
              <p:cNvGrpSpPr>
                <a:grpSpLocks/>
              </p:cNvGrpSpPr>
              <p:nvPr/>
            </p:nvGrpSpPr>
            <p:grpSpPr bwMode="auto">
              <a:xfrm>
                <a:off x="2560" y="2496"/>
                <a:ext cx="715" cy="576"/>
                <a:chOff x="2560" y="2496"/>
                <a:chExt cx="715" cy="576"/>
              </a:xfrm>
            </p:grpSpPr>
            <p:sp>
              <p:nvSpPr>
                <p:cNvPr id="78880" name="Rectangle 77"/>
                <p:cNvSpPr>
                  <a:spLocks noChangeArrowheads="1"/>
                </p:cNvSpPr>
                <p:nvPr/>
              </p:nvSpPr>
              <p:spPr bwMode="auto">
                <a:xfrm>
                  <a:off x="2603" y="2496"/>
                  <a:ext cx="62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1100" dirty="0" smtClean="0">
                      <a:latin typeface="微软雅黑" panose="020B0503020204020204" pitchFamily="34" charset="-122"/>
                      <a:ea typeface="微软雅黑" panose="020B0503020204020204" pitchFamily="34" charset="-122"/>
                    </a:rPr>
                    <a:t>SGI Cray T3E</a:t>
                  </a:r>
                </a:p>
                <a:p>
                  <a:pPr>
                    <a:spcBef>
                      <a:spcPct val="0"/>
                    </a:spcBef>
                    <a:buFontTx/>
                    <a:buNone/>
                    <a:defRPr/>
                  </a:pPr>
                  <a:r>
                    <a:rPr lang="en-US" altLang="zh-CN" sz="900" dirty="0" smtClean="0">
                      <a:latin typeface="微软雅黑" panose="020B0503020204020204" pitchFamily="34" charset="-122"/>
                      <a:ea typeface="微软雅黑" panose="020B0503020204020204" pitchFamily="34" charset="-122"/>
                    </a:rPr>
                    <a:t>IBM（</a:t>
                  </a:r>
                  <a:r>
                    <a:rPr lang="zh-CN" altLang="zh-CN" sz="900" dirty="0" smtClean="0">
                      <a:solidFill>
                        <a:srgbClr val="333333"/>
                      </a:solidFill>
                      <a:latin typeface="微软雅黑" panose="020B0503020204020204" pitchFamily="34" charset="-122"/>
                      <a:ea typeface="微软雅黑" panose="020B0503020204020204" pitchFamily="34" charset="-122"/>
                      <a:cs typeface="Arial" panose="020B0604020202020204" pitchFamily="34" charset="0"/>
                    </a:rPr>
                    <a:t>模拟人脑神经元、突触功能以及其他脑功能的微芯片</a:t>
                  </a:r>
                  <a:r>
                    <a:rPr lang="zh-CN" altLang="zh-CN" sz="400" dirty="0" smtClean="0">
                      <a:latin typeface="微软雅黑" panose="020B0503020204020204" pitchFamily="34" charset="-122"/>
                      <a:ea typeface="微软雅黑" panose="020B0503020204020204" pitchFamily="34" charset="-122"/>
                    </a:rPr>
                    <a:t> </a:t>
                  </a:r>
                  <a:endParaRPr lang="zh-CN" altLang="zh-CN" sz="1400" dirty="0" smtClean="0">
                    <a:latin typeface="微软雅黑" panose="020B0503020204020204" pitchFamily="34" charset="-122"/>
                    <a:ea typeface="微软雅黑" panose="020B0503020204020204" pitchFamily="34" charset="-122"/>
                  </a:endParaRPr>
                </a:p>
                <a:p>
                  <a:pPr>
                    <a:spcBef>
                      <a:spcPct val="0"/>
                    </a:spcBef>
                    <a:buFontTx/>
                    <a:buNone/>
                    <a:defRPr/>
                  </a:pPr>
                  <a:r>
                    <a:rPr lang="en-US" altLang="zh-CN" sz="900" dirty="0" smtClean="0">
                      <a:latin typeface="微软雅黑" panose="020B0503020204020204" pitchFamily="34" charset="-122"/>
                      <a:ea typeface="微软雅黑" panose="020B0503020204020204" pitchFamily="34" charset="-122"/>
                    </a:rPr>
                    <a:t>）</a:t>
                  </a:r>
                  <a:r>
                    <a:rPr lang="zh-CN" altLang="en-US" sz="900" dirty="0" smtClean="0">
                      <a:latin typeface="微软雅黑" panose="020B0503020204020204" pitchFamily="34" charset="-122"/>
                      <a:ea typeface="微软雅黑" panose="020B0503020204020204" pitchFamily="34" charset="-122"/>
                    </a:rPr>
                    <a:t>、</a:t>
                  </a:r>
                  <a:r>
                    <a:rPr lang="en-US" altLang="zh-CN" sz="1050" dirty="0" smtClean="0">
                      <a:latin typeface="微软雅黑" panose="020B0503020204020204" pitchFamily="34" charset="-122"/>
                      <a:ea typeface="微软雅黑" panose="020B0503020204020204" pitchFamily="34" charset="-122"/>
                    </a:rPr>
                    <a:t>SP2</a:t>
                  </a:r>
                  <a:r>
                    <a:rPr lang="zh-CN" altLang="en-US" sz="1050" dirty="0" smtClean="0">
                      <a:latin typeface="微软雅黑" panose="020B0503020204020204" pitchFamily="34" charset="-122"/>
                      <a:ea typeface="微软雅黑" panose="020B0503020204020204" pitchFamily="34" charset="-122"/>
                    </a:rPr>
                    <a:t>、</a:t>
                  </a:r>
                  <a:r>
                    <a:rPr lang="en-US" altLang="zh-CN" sz="1050" dirty="0" smtClean="0">
                      <a:latin typeface="微软雅黑" panose="020B0503020204020204" pitchFamily="34" charset="-122"/>
                      <a:ea typeface="微软雅黑" panose="020B0503020204020204" pitchFamily="34" charset="-122"/>
                    </a:rPr>
                    <a:t>DEC</a:t>
                  </a:r>
                </a:p>
                <a:p>
                  <a:pPr>
                    <a:spcBef>
                      <a:spcPct val="0"/>
                    </a:spcBef>
                    <a:buFontTx/>
                    <a:buNone/>
                    <a:defRPr/>
                  </a:pPr>
                  <a:r>
                    <a:rPr lang="en-US" altLang="zh-CN" sz="1050" dirty="0" err="1" smtClean="0">
                      <a:latin typeface="微软雅黑" panose="020B0503020204020204" pitchFamily="34" charset="-122"/>
                      <a:ea typeface="微软雅黑" panose="020B0503020204020204" pitchFamily="34" charset="-122"/>
                    </a:rPr>
                    <a:t>AlphaServer</a:t>
                  </a:r>
                  <a:r>
                    <a:rPr lang="en-US" altLang="zh-CN" sz="1050" dirty="0" smtClean="0">
                      <a:latin typeface="微软雅黑" panose="020B0503020204020204" pitchFamily="34" charset="-122"/>
                      <a:ea typeface="微软雅黑" panose="020B0503020204020204" pitchFamily="34" charset="-122"/>
                    </a:rPr>
                    <a:t> 8400</a:t>
                  </a:r>
                </a:p>
                <a:p>
                  <a:pPr algn="just">
                    <a:spcBef>
                      <a:spcPct val="0"/>
                    </a:spcBef>
                    <a:buFontTx/>
                    <a:buNone/>
                    <a:defRPr/>
                  </a:pPr>
                  <a:endParaRPr lang="en-US" altLang="zh-CN" sz="900" dirty="0" smtClean="0">
                    <a:latin typeface="微软雅黑" panose="020B0503020204020204" pitchFamily="34" charset="-122"/>
                    <a:ea typeface="微软雅黑" panose="020B0503020204020204" pitchFamily="34" charset="-122"/>
                  </a:endParaRPr>
                </a:p>
              </p:txBody>
            </p:sp>
            <p:sp>
              <p:nvSpPr>
                <p:cNvPr id="138275" name="Rectangle 78"/>
                <p:cNvSpPr>
                  <a:spLocks noChangeArrowheads="1"/>
                </p:cNvSpPr>
                <p:nvPr/>
              </p:nvSpPr>
              <p:spPr bwMode="auto">
                <a:xfrm>
                  <a:off x="2560" y="2496"/>
                  <a:ext cx="715"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sp>
          <p:nvSpPr>
            <p:cNvPr id="138248" name="Rectangle 79"/>
            <p:cNvSpPr>
              <a:spLocks noChangeArrowheads="1"/>
            </p:cNvSpPr>
            <p:nvPr/>
          </p:nvSpPr>
          <p:spPr bwMode="auto">
            <a:xfrm>
              <a:off x="-3" y="-3"/>
              <a:ext cx="3281" cy="30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
        <p:nvSpPr>
          <p:cNvPr id="138243" name="Rectangle 81"/>
          <p:cNvSpPr>
            <a:spLocks noGrp="1"/>
          </p:cNvSpPr>
          <p:nvPr>
            <p:ph type="title" idx="4294967295"/>
          </p:nvPr>
        </p:nvSpPr>
        <p:spPr>
          <a:xfrm>
            <a:off x="685800" y="150813"/>
            <a:ext cx="7772400" cy="1143000"/>
          </a:xfrm>
        </p:spPr>
        <p:txBody>
          <a:bodyPr/>
          <a:lstStyle/>
          <a:p>
            <a:r>
              <a:rPr lang="zh-CN" altLang="en-US" dirty="0" smtClean="0">
                <a:solidFill>
                  <a:schemeClr val="tx1"/>
                </a:solidFill>
              </a:rPr>
              <a:t>五代计算机的特征表</a:t>
            </a:r>
          </a:p>
        </p:txBody>
      </p:sp>
      <p:sp>
        <p:nvSpPr>
          <p:cNvPr id="13824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07BB4F-F8E4-4AE0-93A5-12D1FB39C5B2}" type="datetime1">
              <a:rPr lang="zh-CN" altLang="en-US" sz="1200" smtClean="0"/>
              <a:pPr>
                <a:spcBef>
                  <a:spcPct val="0"/>
                </a:spcBef>
                <a:buFontTx/>
                <a:buNone/>
              </a:pPr>
              <a:t>2021/9/4</a:t>
            </a:fld>
            <a:endParaRPr lang="en-US" altLang="zh-CN" sz="1200" smtClean="0"/>
          </a:p>
        </p:txBody>
      </p:sp>
      <p:sp>
        <p:nvSpPr>
          <p:cNvPr id="13824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824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AE9FFEE-8DF6-47DF-8C92-44FF52E9811A}" type="slidenum">
              <a:rPr lang="en-US" altLang="zh-CN" sz="1200" smtClean="0"/>
              <a:pPr>
                <a:spcBef>
                  <a:spcPct val="0"/>
                </a:spcBef>
                <a:buFontTx/>
                <a:buNone/>
              </a:pPr>
              <a:t>83</a:t>
            </a:fld>
            <a:endParaRPr lang="en-US" altLang="zh-CN" sz="120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926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2420938"/>
            <a:ext cx="30099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Rectangle 11"/>
          <p:cNvSpPr>
            <a:spLocks noGrp="1" noChangeArrowheads="1"/>
          </p:cNvSpPr>
          <p:nvPr>
            <p:ph type="title"/>
          </p:nvPr>
        </p:nvSpPr>
        <p:spPr/>
        <p:txBody>
          <a:bodyPr>
            <a:normAutofit fontScale="90000"/>
          </a:bodyPr>
          <a:lstStyle/>
          <a:p>
            <a:pPr>
              <a:defRPr/>
            </a:pPr>
            <a:r>
              <a:rPr lang="en-US" altLang="en-US" smtClean="0"/>
              <a:t>Closer Look at Processor Technology</a:t>
            </a:r>
          </a:p>
        </p:txBody>
      </p:sp>
      <p:sp>
        <p:nvSpPr>
          <p:cNvPr id="100356" name="Rectangle 12"/>
          <p:cNvSpPr>
            <a:spLocks noGrp="1" noChangeArrowheads="1"/>
          </p:cNvSpPr>
          <p:nvPr>
            <p:ph idx="1"/>
          </p:nvPr>
        </p:nvSpPr>
        <p:spPr/>
        <p:txBody>
          <a:bodyPr>
            <a:normAutofit fontScale="77500" lnSpcReduction="20000"/>
          </a:bodyPr>
          <a:lstStyle/>
          <a:p>
            <a:pPr>
              <a:defRPr/>
            </a:pPr>
            <a:r>
              <a:rPr lang="zh-CN" altLang="en-US" dirty="0" smtClean="0"/>
              <a:t>特征尺寸不断减小（</a:t>
            </a:r>
            <a:r>
              <a:rPr lang="en-US" altLang="en-US" dirty="0" smtClean="0"/>
              <a:t>feature size </a:t>
            </a:r>
            <a:r>
              <a:rPr lang="zh-CN" altLang="en-US" dirty="0" smtClean="0"/>
              <a:t>），芯片集成度不断提高</a:t>
            </a:r>
            <a:endParaRPr lang="en-US" altLang="en-US" dirty="0" smtClean="0"/>
          </a:p>
          <a:p>
            <a:pPr lvl="1">
              <a:defRPr/>
            </a:pPr>
            <a:r>
              <a:rPr lang="zh-CN" altLang="en-US" dirty="0" smtClean="0"/>
              <a:t>电路的速度在不断提高</a:t>
            </a:r>
            <a:endParaRPr lang="en-US" altLang="en-US" dirty="0" smtClean="0"/>
          </a:p>
          <a:p>
            <a:pPr lvl="1">
              <a:defRPr/>
            </a:pPr>
            <a:r>
              <a:rPr lang="zh-CN" altLang="en-US" dirty="0" smtClean="0"/>
              <a:t>芯片的面积在不断增加</a:t>
            </a:r>
            <a:endParaRPr lang="en-US" altLang="zh-CN" dirty="0" smtClean="0"/>
          </a:p>
          <a:p>
            <a:pPr lvl="1">
              <a:defRPr/>
            </a:pPr>
            <a:r>
              <a:rPr lang="zh-CN" altLang="en-US" dirty="0" smtClean="0"/>
              <a:t>主频在提高</a:t>
            </a:r>
            <a:r>
              <a:rPr lang="en-US" altLang="en-US" dirty="0" smtClean="0"/>
              <a:t> ( </a:t>
            </a:r>
            <a:r>
              <a:rPr lang="zh-CN" altLang="en-US" dirty="0" smtClean="0"/>
              <a:t>功耗成为问题</a:t>
            </a:r>
            <a:r>
              <a:rPr lang="en-US" altLang="en-US" dirty="0" smtClean="0"/>
              <a:t>)</a:t>
            </a:r>
          </a:p>
          <a:p>
            <a:pPr lvl="1">
              <a:defRPr/>
            </a:pPr>
            <a:r>
              <a:rPr lang="zh-CN" altLang="en-US" dirty="0" smtClean="0"/>
              <a:t>单位面积的晶体管数量在增加</a:t>
            </a:r>
            <a:endParaRPr lang="en-US" altLang="en-US" dirty="0" smtClean="0"/>
          </a:p>
          <a:p>
            <a:pPr>
              <a:defRPr/>
            </a:pPr>
            <a:r>
              <a:rPr lang="zh-CN" altLang="en-US" dirty="0" smtClean="0"/>
              <a:t>性能每</a:t>
            </a:r>
            <a:r>
              <a:rPr lang="en-US" altLang="zh-CN" dirty="0" smtClean="0"/>
              <a:t>10</a:t>
            </a:r>
            <a:r>
              <a:rPr lang="zh-CN" altLang="en-US" dirty="0" smtClean="0"/>
              <a:t>年提高</a:t>
            </a:r>
            <a:r>
              <a:rPr lang="en-US" altLang="en-US" dirty="0" smtClean="0"/>
              <a:t>100</a:t>
            </a:r>
            <a:r>
              <a:rPr lang="zh-CN" altLang="en-US" dirty="0" smtClean="0"/>
              <a:t>倍</a:t>
            </a:r>
            <a:endParaRPr lang="en-US" altLang="en-US" dirty="0" smtClean="0"/>
          </a:p>
          <a:p>
            <a:pPr lvl="1">
              <a:defRPr/>
            </a:pPr>
            <a:r>
              <a:rPr lang="zh-CN" altLang="en-US" dirty="0" smtClean="0"/>
              <a:t>时钟频率提高了</a:t>
            </a:r>
            <a:r>
              <a:rPr lang="en-US" altLang="zh-CN" dirty="0" smtClean="0"/>
              <a:t>10</a:t>
            </a:r>
            <a:r>
              <a:rPr lang="zh-CN" altLang="en-US" dirty="0" smtClean="0"/>
              <a:t>倍</a:t>
            </a:r>
            <a:endParaRPr lang="en-US" altLang="en-US" dirty="0" smtClean="0"/>
          </a:p>
          <a:p>
            <a:pPr lvl="1">
              <a:defRPr/>
            </a:pPr>
            <a:r>
              <a:rPr lang="en-US" altLang="en-US" dirty="0" smtClean="0"/>
              <a:t>DRAM </a:t>
            </a:r>
            <a:r>
              <a:rPr lang="zh-CN" altLang="en-US" dirty="0" smtClean="0"/>
              <a:t>的密度每</a:t>
            </a:r>
            <a:r>
              <a:rPr lang="en-US" altLang="zh-CN" dirty="0" smtClean="0"/>
              <a:t>3</a:t>
            </a:r>
            <a:r>
              <a:rPr lang="zh-CN" altLang="en-US" dirty="0" smtClean="0"/>
              <a:t>年提高</a:t>
            </a:r>
            <a:r>
              <a:rPr lang="en-US" altLang="zh-CN" dirty="0" smtClean="0"/>
              <a:t>4</a:t>
            </a:r>
            <a:r>
              <a:rPr lang="zh-CN" altLang="en-US" dirty="0" smtClean="0"/>
              <a:t>倍</a:t>
            </a:r>
            <a:endParaRPr lang="en-US" altLang="en-US" dirty="0" smtClean="0"/>
          </a:p>
          <a:p>
            <a:pPr>
              <a:defRPr/>
            </a:pPr>
            <a:r>
              <a:rPr lang="zh-CN" altLang="en-US" dirty="0" smtClean="0"/>
              <a:t>如何使用这些晶体管</a:t>
            </a:r>
            <a:r>
              <a:rPr lang="en-US" altLang="en-US" dirty="0" smtClean="0"/>
              <a:t>?</a:t>
            </a:r>
          </a:p>
          <a:p>
            <a:pPr lvl="1">
              <a:defRPr/>
            </a:pPr>
            <a:r>
              <a:rPr lang="en-US" altLang="en-US" dirty="0" smtClean="0"/>
              <a:t>Parallelism in processing: </a:t>
            </a:r>
            <a:r>
              <a:rPr lang="zh-CN" altLang="en-US" dirty="0" smtClean="0"/>
              <a:t>有更多的功能部件</a:t>
            </a:r>
            <a:endParaRPr lang="en-US" altLang="en-US" dirty="0" smtClean="0"/>
          </a:p>
          <a:p>
            <a:pPr lvl="2">
              <a:defRPr/>
            </a:pPr>
            <a:r>
              <a:rPr lang="zh-CN" altLang="en-US" dirty="0" smtClean="0"/>
              <a:t>每个时钟周期并行多个操作降低了</a:t>
            </a:r>
            <a:r>
              <a:rPr lang="en-US" altLang="zh-CN" dirty="0" smtClean="0"/>
              <a:t>CPI</a:t>
            </a:r>
          </a:p>
          <a:p>
            <a:pPr lvl="1">
              <a:defRPr/>
            </a:pPr>
            <a:r>
              <a:rPr lang="en-US" altLang="en-US" dirty="0" smtClean="0"/>
              <a:t>Locality in data access: </a:t>
            </a:r>
            <a:r>
              <a:rPr lang="zh-CN" altLang="en-US" dirty="0" smtClean="0"/>
              <a:t>更大的</a:t>
            </a:r>
            <a:r>
              <a:rPr lang="en-US" altLang="zh-CN" dirty="0" smtClean="0"/>
              <a:t>Cache</a:t>
            </a:r>
            <a:endParaRPr lang="en-US" altLang="en-US" dirty="0" smtClean="0"/>
          </a:p>
          <a:p>
            <a:pPr lvl="2">
              <a:defRPr/>
            </a:pPr>
            <a:r>
              <a:rPr lang="zh-CN" altLang="en-US" dirty="0" smtClean="0"/>
              <a:t>降低了访存的延时从而降低了</a:t>
            </a:r>
            <a:r>
              <a:rPr lang="en-US" altLang="zh-CN" dirty="0" smtClean="0"/>
              <a:t>CPI</a:t>
            </a:r>
            <a:r>
              <a:rPr lang="zh-CN" altLang="en-US" dirty="0" smtClean="0"/>
              <a:t>，提高了处理器的利用率</a:t>
            </a:r>
            <a:endParaRPr lang="en-US" altLang="en-US" dirty="0" smtClean="0"/>
          </a:p>
        </p:txBody>
      </p:sp>
      <p:sp>
        <p:nvSpPr>
          <p:cNvPr id="139269" name="日期占位符 1"/>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933DE0E-3B20-4DF4-8FD3-B35EB17D8641}" type="datetime1">
              <a:rPr lang="zh-CN" altLang="en-US" sz="1200" smtClean="0"/>
              <a:pPr>
                <a:spcBef>
                  <a:spcPct val="0"/>
                </a:spcBef>
                <a:buFontTx/>
                <a:buNone/>
              </a:pPr>
              <a:t>2021/9/4</a:t>
            </a:fld>
            <a:endParaRPr lang="en-US" altLang="zh-CN" sz="1200" smtClean="0"/>
          </a:p>
        </p:txBody>
      </p:sp>
      <p:sp>
        <p:nvSpPr>
          <p:cNvPr id="13927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3927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DA189128-0E53-4839-8FEC-3522DFC74D40}" type="slidenum">
              <a:rPr lang="en-US" altLang="zh-CN" sz="1200" smtClean="0"/>
              <a:pPr>
                <a:spcBef>
                  <a:spcPct val="0"/>
                </a:spcBef>
                <a:buFontTx/>
                <a:buNone/>
              </a:pPr>
              <a:t>84</a:t>
            </a:fld>
            <a:endParaRPr lang="en-US" altLang="zh-CN" sz="1200" smtClean="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8816CAE-207F-4AD0-801D-95967FDF74BA}" type="datetime1">
              <a:rPr lang="zh-CN" altLang="en-US" sz="1200" smtClean="0"/>
              <a:pPr>
                <a:spcBef>
                  <a:spcPct val="0"/>
                </a:spcBef>
                <a:buFontTx/>
                <a:buNone/>
              </a:pPr>
              <a:t>2021/9/4</a:t>
            </a:fld>
            <a:endParaRPr lang="en-US" altLang="zh-CN" sz="1200" smtClean="0"/>
          </a:p>
        </p:txBody>
      </p:sp>
      <p:sp>
        <p:nvSpPr>
          <p:cNvPr id="145411" name="Rectangle 2"/>
          <p:cNvSpPr>
            <a:spLocks noGrp="1" noChangeArrowheads="1"/>
          </p:cNvSpPr>
          <p:nvPr>
            <p:ph type="body" idx="1"/>
          </p:nvPr>
        </p:nvSpPr>
        <p:spPr>
          <a:xfrm>
            <a:off x="203200" y="0"/>
            <a:ext cx="8785225" cy="6408738"/>
          </a:xfrm>
        </p:spPr>
        <p:txBody>
          <a:bodyPr/>
          <a:lstStyle/>
          <a:p>
            <a:pPr eaLnBrk="1" hangingPunct="1">
              <a:lnSpc>
                <a:spcPct val="90000"/>
              </a:lnSpc>
            </a:pPr>
            <a:endParaRPr lang="en-US" altLang="zh-CN" sz="240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90000"/>
              </a:lnSpc>
            </a:pPr>
            <a:r>
              <a:rPr lang="en-US" altLang="zh-CN" sz="2400" b="1" dirty="0" smtClean="0">
                <a:solidFill>
                  <a:schemeClr val="tx2"/>
                </a:solidFill>
                <a:latin typeface="微软雅黑" panose="020B0503020204020204" pitchFamily="34" charset="-122"/>
                <a:ea typeface="微软雅黑" panose="020B0503020204020204" pitchFamily="34" charset="-122"/>
              </a:rPr>
              <a:t>2  </a:t>
            </a:r>
            <a:r>
              <a:rPr lang="zh-CN" altLang="en-US" sz="2400" b="1" dirty="0" smtClean="0">
                <a:solidFill>
                  <a:srgbClr val="CC3300"/>
                </a:solidFill>
                <a:latin typeface="微软雅黑" panose="020B0503020204020204" pitchFamily="34" charset="-122"/>
                <a:ea typeface="微软雅黑" panose="020B0503020204020204" pitchFamily="34" charset="-122"/>
              </a:rPr>
              <a:t>按“流”分类：</a:t>
            </a:r>
            <a:r>
              <a:rPr lang="en-US" altLang="zh-CN" sz="2400" b="1" dirty="0" smtClean="0">
                <a:solidFill>
                  <a:schemeClr val="tx2"/>
                </a:solidFill>
                <a:latin typeface="微软雅黑" panose="020B0503020204020204" pitchFamily="34" charset="-122"/>
                <a:ea typeface="微软雅黑" panose="020B0503020204020204" pitchFamily="34" charset="-122"/>
              </a:rPr>
              <a:t>Flynn</a:t>
            </a:r>
            <a:r>
              <a:rPr lang="zh-CN" altLang="en-US" sz="2400" b="1" dirty="0" smtClean="0">
                <a:solidFill>
                  <a:schemeClr val="tx2"/>
                </a:solidFill>
                <a:latin typeface="微软雅黑" panose="020B0503020204020204" pitchFamily="34" charset="-122"/>
                <a:ea typeface="微软雅黑" panose="020B0503020204020204" pitchFamily="34" charset="-122"/>
              </a:rPr>
              <a:t>分类法</a:t>
            </a:r>
          </a:p>
          <a:p>
            <a:pPr eaLnBrk="1" hangingPunct="1">
              <a:lnSpc>
                <a:spcPct val="150000"/>
              </a:lnSpc>
              <a:spcBef>
                <a:spcPct val="0"/>
              </a:spcBef>
            </a:pPr>
            <a:r>
              <a:rPr lang="en-US" altLang="zh-CN" sz="2400" dirty="0" smtClean="0">
                <a:latin typeface="微软雅黑" panose="020B0503020204020204" pitchFamily="34" charset="-122"/>
                <a:ea typeface="微软雅黑" panose="020B0503020204020204" pitchFamily="34" charset="-122"/>
              </a:rPr>
              <a:t>1966</a:t>
            </a:r>
            <a:r>
              <a:rPr lang="zh-CN" altLang="en-US" sz="2400" dirty="0" smtClean="0">
                <a:latin typeface="微软雅黑" panose="020B0503020204020204" pitchFamily="34" charset="-122"/>
                <a:ea typeface="微软雅黑" panose="020B0503020204020204" pitchFamily="34" charset="-122"/>
              </a:rPr>
              <a:t>年由</a:t>
            </a:r>
            <a:r>
              <a:rPr lang="en-US" altLang="zh-CN" sz="2400" dirty="0" smtClean="0">
                <a:latin typeface="微软雅黑" panose="020B0503020204020204" pitchFamily="34" charset="-122"/>
                <a:ea typeface="微软雅黑" panose="020B0503020204020204" pitchFamily="34" charset="-122"/>
              </a:rPr>
              <a:t>Michael. J. Flynn</a:t>
            </a:r>
            <a:r>
              <a:rPr lang="zh-CN" altLang="en-US" sz="2400" dirty="0" smtClean="0">
                <a:latin typeface="微软雅黑" panose="020B0503020204020204" pitchFamily="34" charset="-122"/>
                <a:ea typeface="微软雅黑" panose="020B0503020204020204" pitchFamily="34" charset="-122"/>
              </a:rPr>
              <a:t>提出。三个重要概念：</a:t>
            </a:r>
          </a:p>
          <a:p>
            <a:pPr marL="0" indent="0" eaLnBrk="1" hangingPunct="1">
              <a:lnSpc>
                <a:spcPct val="150000"/>
              </a:lnSpc>
              <a:spcBef>
                <a:spcPct val="0"/>
              </a:spcBef>
              <a:buNone/>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）模型中的重要概念</a:t>
            </a:r>
          </a:p>
          <a:p>
            <a:pPr eaLnBrk="1" hangingPunct="1">
              <a:lnSpc>
                <a:spcPct val="150000"/>
              </a:lnSpc>
              <a:spcBef>
                <a:spcPct val="0"/>
              </a:spcBef>
            </a:pPr>
            <a:r>
              <a:rPr lang="zh-CN" altLang="en-US" sz="2400" dirty="0" smtClean="0">
                <a:solidFill>
                  <a:schemeClr val="tx2"/>
                </a:solidFill>
                <a:latin typeface="微软雅黑" panose="020B0503020204020204" pitchFamily="34" charset="-122"/>
                <a:ea typeface="微软雅黑" panose="020B0503020204020204" pitchFamily="34" charset="-122"/>
              </a:rPr>
              <a:t>指令流</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Instruction Stream</a:t>
            </a:r>
            <a:r>
              <a:rPr lang="zh-CN" altLang="en-US" sz="2400" dirty="0" smtClean="0">
                <a:latin typeface="微软雅黑" panose="020B0503020204020204" pitchFamily="34" charset="-122"/>
                <a:ea typeface="微软雅黑" panose="020B0503020204020204" pitchFamily="34" charset="-122"/>
              </a:rPr>
              <a:t>）：机器执行的</a:t>
            </a:r>
            <a:r>
              <a:rPr lang="zh-CN" altLang="en-US" sz="2400" b="1" dirty="0" smtClean="0">
                <a:latin typeface="微软雅黑" panose="020B0503020204020204" pitchFamily="34" charset="-122"/>
                <a:ea typeface="微软雅黑" panose="020B0503020204020204" pitchFamily="34" charset="-122"/>
              </a:rPr>
              <a:t>指令序列</a:t>
            </a:r>
            <a:r>
              <a:rPr lang="zh-CN" altLang="en-US" sz="2400" dirty="0" smtClean="0">
                <a:latin typeface="微软雅黑" panose="020B0503020204020204" pitchFamily="34" charset="-122"/>
                <a:ea typeface="微软雅黑" panose="020B0503020204020204" pitchFamily="34" charset="-122"/>
              </a:rPr>
              <a:t>；</a:t>
            </a:r>
          </a:p>
          <a:p>
            <a:pPr eaLnBrk="1" hangingPunct="1">
              <a:lnSpc>
                <a:spcPct val="150000"/>
              </a:lnSpc>
              <a:spcBef>
                <a:spcPct val="0"/>
              </a:spcBef>
            </a:pPr>
            <a:r>
              <a:rPr lang="zh-CN" altLang="en-US" sz="2400" dirty="0" smtClean="0">
                <a:solidFill>
                  <a:schemeClr val="tx2"/>
                </a:solidFill>
                <a:latin typeface="微软雅黑" panose="020B0503020204020204" pitchFamily="34" charset="-122"/>
                <a:ea typeface="微软雅黑" panose="020B0503020204020204" pitchFamily="34" charset="-122"/>
              </a:rPr>
              <a:t>数据流</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Data stream</a:t>
            </a:r>
            <a:r>
              <a:rPr lang="zh-CN" altLang="en-US" sz="2400" dirty="0" smtClean="0">
                <a:latin typeface="微软雅黑" panose="020B0503020204020204" pitchFamily="34" charset="-122"/>
                <a:ea typeface="微软雅黑" panose="020B0503020204020204" pitchFamily="34" charset="-122"/>
              </a:rPr>
              <a:t>）：由指令处理的</a:t>
            </a:r>
            <a:r>
              <a:rPr lang="zh-CN" altLang="en-US" sz="2400" b="1" dirty="0" smtClean="0">
                <a:latin typeface="微软雅黑" panose="020B0503020204020204" pitchFamily="34" charset="-122"/>
                <a:ea typeface="微软雅黑" panose="020B0503020204020204" pitchFamily="34" charset="-122"/>
              </a:rPr>
              <a:t>数据序列</a:t>
            </a:r>
            <a:r>
              <a:rPr lang="zh-CN" altLang="en-US" sz="2400" dirty="0" smtClean="0">
                <a:latin typeface="微软雅黑" panose="020B0503020204020204" pitchFamily="34" charset="-122"/>
                <a:ea typeface="微软雅黑" panose="020B0503020204020204" pitchFamily="34" charset="-122"/>
              </a:rPr>
              <a:t>；</a:t>
            </a:r>
          </a:p>
          <a:p>
            <a:pPr eaLnBrk="1" hangingPunct="1">
              <a:lnSpc>
                <a:spcPct val="150000"/>
              </a:lnSpc>
              <a:spcBef>
                <a:spcPct val="0"/>
              </a:spcBef>
            </a:pPr>
            <a:r>
              <a:rPr lang="zh-CN" altLang="en-US" sz="2400" dirty="0" smtClean="0">
                <a:solidFill>
                  <a:schemeClr val="tx2"/>
                </a:solidFill>
                <a:latin typeface="微软雅黑" panose="020B0503020204020204" pitchFamily="34" charset="-122"/>
                <a:ea typeface="微软雅黑" panose="020B0503020204020204" pitchFamily="34" charset="-122"/>
              </a:rPr>
              <a:t>多倍性</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Multiplicity</a:t>
            </a:r>
            <a:r>
              <a:rPr lang="zh-CN" altLang="en-US" sz="2400" dirty="0" smtClean="0">
                <a:latin typeface="微软雅黑" panose="020B0503020204020204" pitchFamily="34" charset="-122"/>
                <a:ea typeface="微软雅黑" panose="020B0503020204020204" pitchFamily="34" charset="-122"/>
              </a:rPr>
              <a:t>）：在系统最窄的部件上，处于</a:t>
            </a:r>
            <a:r>
              <a:rPr lang="zh-CN" altLang="en-US" sz="2400" b="1" dirty="0" smtClean="0">
                <a:latin typeface="微软雅黑" panose="020B0503020204020204" pitchFamily="34" charset="-122"/>
                <a:ea typeface="微软雅黑" panose="020B0503020204020204" pitchFamily="34" charset="-122"/>
              </a:rPr>
              <a:t>同一执行阶段的指令和数据的最大可能个数</a:t>
            </a:r>
            <a:r>
              <a:rPr lang="zh-CN" altLang="en-US" sz="2400" dirty="0" smtClean="0">
                <a:latin typeface="微软雅黑" panose="020B0503020204020204" pitchFamily="34" charset="-122"/>
                <a:ea typeface="微软雅黑" panose="020B0503020204020204" pitchFamily="34" charset="-122"/>
              </a:rPr>
              <a:t>。</a:t>
            </a:r>
          </a:p>
        </p:txBody>
      </p:sp>
      <p:sp>
        <p:nvSpPr>
          <p:cNvPr id="145412" name="矩形 1"/>
          <p:cNvSpPr>
            <a:spLocks noChangeArrowheads="1"/>
          </p:cNvSpPr>
          <p:nvPr/>
        </p:nvSpPr>
        <p:spPr bwMode="auto">
          <a:xfrm>
            <a:off x="203200" y="4214813"/>
            <a:ext cx="8101013" cy="223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）模型中的基本</a:t>
            </a:r>
            <a:r>
              <a:rPr lang="zh-CN" altLang="en-US" sz="2400" dirty="0" smtClean="0">
                <a:latin typeface="微软雅黑" panose="020B0503020204020204" pitchFamily="34" charset="-122"/>
                <a:ea typeface="微软雅黑" panose="020B0503020204020204" pitchFamily="34" charset="-122"/>
              </a:rPr>
              <a:t>模块</a:t>
            </a:r>
          </a:p>
          <a:p>
            <a:pPr eaLnBrk="1" hangingPunct="1">
              <a:lnSpc>
                <a:spcPct val="90000"/>
              </a:lnSpc>
              <a:spcBef>
                <a:spcPct val="0"/>
              </a:spcBef>
              <a:buFontTx/>
              <a:buNone/>
            </a:pPr>
            <a:endParaRPr lang="zh-CN" altLang="en-US" sz="2400" dirty="0" smtClean="0">
              <a:latin typeface="微软雅黑" panose="020B0503020204020204" pitchFamily="34" charset="-122"/>
              <a:ea typeface="微软雅黑" panose="020B0503020204020204" pitchFamily="34" charset="-122"/>
            </a:endParaRPr>
          </a:p>
          <a:p>
            <a:pPr lvl="1" eaLnBrk="1" hangingPunct="1">
              <a:lnSpc>
                <a:spcPts val="2300"/>
              </a:lnSpc>
              <a:spcBef>
                <a:spcPct val="0"/>
              </a:spcBef>
              <a:buFontTx/>
              <a:buNone/>
            </a:pPr>
            <a:r>
              <a:rPr lang="en-US" altLang="zh-CN" dirty="0" smtClean="0">
                <a:latin typeface="微软雅黑" panose="020B0503020204020204" pitchFamily="34" charset="-122"/>
                <a:ea typeface="微软雅黑" panose="020B0503020204020204" pitchFamily="34" charset="-122"/>
              </a:rPr>
              <a:t>MM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Memory Module</a:t>
            </a:r>
            <a:r>
              <a:rPr lang="zh-CN" altLang="en-US" dirty="0">
                <a:latin typeface="微软雅黑" panose="020B0503020204020204" pitchFamily="34" charset="-122"/>
                <a:ea typeface="微软雅黑" panose="020B0503020204020204" pitchFamily="34" charset="-122"/>
              </a:rPr>
              <a:t>）：内存模块。</a:t>
            </a:r>
          </a:p>
          <a:p>
            <a:pPr lvl="1" eaLnBrk="1" hangingPunct="1">
              <a:lnSpc>
                <a:spcPts val="2300"/>
              </a:lnSpc>
              <a:spcBef>
                <a:spcPct val="0"/>
              </a:spcBef>
              <a:buFontTx/>
              <a:buNone/>
            </a:pPr>
            <a:endParaRPr lang="zh-CN" altLang="en-US" dirty="0">
              <a:latin typeface="微软雅黑" panose="020B0503020204020204" pitchFamily="34" charset="-122"/>
              <a:ea typeface="微软雅黑" panose="020B0503020204020204" pitchFamily="34" charset="-122"/>
            </a:endParaRPr>
          </a:p>
          <a:p>
            <a:pPr lvl="1" eaLnBrk="1" hangingPunct="1">
              <a:lnSpc>
                <a:spcPts val="2300"/>
              </a:lnSpc>
              <a:spcBef>
                <a:spcPct val="0"/>
              </a:spcBef>
              <a:buFontTx/>
              <a:buNone/>
            </a:pPr>
            <a:r>
              <a:rPr lang="en-US" altLang="zh-CN" dirty="0">
                <a:latin typeface="微软雅黑" panose="020B0503020204020204" pitchFamily="34" charset="-122"/>
                <a:ea typeface="微软雅黑" panose="020B0503020204020204" pitchFamily="34" charset="-122"/>
              </a:rPr>
              <a:t>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Process Unit</a:t>
            </a:r>
            <a:r>
              <a:rPr lang="zh-CN" altLang="en-US" dirty="0">
                <a:latin typeface="微软雅黑" panose="020B0503020204020204" pitchFamily="34" charset="-122"/>
                <a:ea typeface="微软雅黑" panose="020B0503020204020204" pitchFamily="34" charset="-122"/>
              </a:rPr>
              <a:t>）：处理单元</a:t>
            </a:r>
          </a:p>
          <a:p>
            <a:pPr lvl="1" eaLnBrk="1" hangingPunct="1">
              <a:lnSpc>
                <a:spcPts val="2300"/>
              </a:lnSpc>
              <a:spcBef>
                <a:spcPct val="0"/>
              </a:spcBef>
              <a:buFontTx/>
              <a:buNone/>
            </a:pPr>
            <a:endParaRPr lang="zh-CN" altLang="en-US" dirty="0">
              <a:latin typeface="微软雅黑" panose="020B0503020204020204" pitchFamily="34" charset="-122"/>
              <a:ea typeface="微软雅黑" panose="020B0503020204020204" pitchFamily="34" charset="-122"/>
            </a:endParaRPr>
          </a:p>
          <a:p>
            <a:pPr lvl="1" eaLnBrk="1" hangingPunct="1">
              <a:lnSpc>
                <a:spcPts val="2300"/>
              </a:lnSpc>
              <a:spcBef>
                <a:spcPct val="0"/>
              </a:spcBef>
              <a:buFontTx/>
              <a:buNone/>
            </a:pPr>
            <a:r>
              <a:rPr lang="en-US" altLang="zh-CN" dirty="0">
                <a:latin typeface="微软雅黑" panose="020B0503020204020204" pitchFamily="34" charset="-122"/>
                <a:ea typeface="微软雅黑" panose="020B0503020204020204" pitchFamily="34" charset="-122"/>
              </a:rPr>
              <a:t>CU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Control Unit</a:t>
            </a:r>
            <a:r>
              <a:rPr lang="zh-CN" altLang="en-US" dirty="0">
                <a:latin typeface="微软雅黑" panose="020B0503020204020204" pitchFamily="34" charset="-122"/>
                <a:ea typeface="微软雅黑" panose="020B0503020204020204" pitchFamily="34" charset="-122"/>
              </a:rPr>
              <a:t>）：控制单元</a:t>
            </a:r>
          </a:p>
        </p:txBody>
      </p:sp>
      <p:sp>
        <p:nvSpPr>
          <p:cNvPr id="14541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5414"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F01EEE4-CB53-4AD5-9C9D-D33AB3C2BC19}" type="slidenum">
              <a:rPr lang="en-US" altLang="zh-CN" sz="1200" smtClean="0"/>
              <a:pPr>
                <a:spcBef>
                  <a:spcPct val="0"/>
                </a:spcBef>
                <a:buFontTx/>
                <a:buNone/>
              </a:pPr>
              <a:t>85</a:t>
            </a:fld>
            <a:endParaRPr lang="en-US" altLang="zh-CN" sz="12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1180FF4-E9BB-47B5-B5F4-9525665D8B0E}" type="datetime1">
              <a:rPr lang="zh-CN" altLang="en-US" sz="1200" smtClean="0"/>
              <a:pPr>
                <a:spcBef>
                  <a:spcPct val="0"/>
                </a:spcBef>
                <a:buFontTx/>
                <a:buNone/>
              </a:pPr>
              <a:t>2021/9/4</a:t>
            </a:fld>
            <a:endParaRPr lang="en-US" altLang="zh-CN" sz="1200" smtClean="0"/>
          </a:p>
        </p:txBody>
      </p:sp>
      <p:sp>
        <p:nvSpPr>
          <p:cNvPr id="147459" name="Rectangle 2"/>
          <p:cNvSpPr>
            <a:spLocks noGrp="1" noChangeArrowheads="1"/>
          </p:cNvSpPr>
          <p:nvPr>
            <p:ph type="body" idx="1"/>
          </p:nvPr>
        </p:nvSpPr>
        <p:spPr>
          <a:xfrm>
            <a:off x="179388" y="260350"/>
            <a:ext cx="8785225" cy="6408738"/>
          </a:xfrm>
        </p:spPr>
        <p:txBody>
          <a:bodyPr/>
          <a:lstStyle/>
          <a:p>
            <a:pPr eaLnBrk="1" hangingPunct="1"/>
            <a:r>
              <a:rPr lang="en-US" altLang="zh-CN" smtClean="0"/>
              <a:t>3</a:t>
            </a:r>
            <a:r>
              <a:rPr lang="zh-CN" altLang="en-US" smtClean="0"/>
              <a:t>）按照指令流和数据流的多寡，</a:t>
            </a:r>
            <a:r>
              <a:rPr lang="en-US" altLang="zh-CN" smtClean="0"/>
              <a:t>Flynn</a:t>
            </a:r>
            <a:r>
              <a:rPr lang="zh-CN" altLang="en-US" smtClean="0"/>
              <a:t>将计算机体系结构分成</a:t>
            </a:r>
            <a:r>
              <a:rPr lang="en-US" altLang="zh-CN" smtClean="0"/>
              <a:t>4</a:t>
            </a:r>
            <a:r>
              <a:rPr lang="zh-CN" altLang="en-US" smtClean="0"/>
              <a:t>种类型：</a:t>
            </a:r>
          </a:p>
          <a:p>
            <a:pPr eaLnBrk="1" hangingPunct="1"/>
            <a:endParaRPr lang="zh-CN" altLang="en-US" smtClean="0"/>
          </a:p>
          <a:p>
            <a:pPr eaLnBrk="1" hangingPunct="1"/>
            <a:r>
              <a:rPr lang="zh-CN" altLang="en-US" smtClean="0"/>
              <a:t>  ⑴ 单指令流单数据流（</a:t>
            </a:r>
            <a:r>
              <a:rPr lang="en-US" altLang="zh-CN" smtClean="0">
                <a:solidFill>
                  <a:schemeClr val="tx2"/>
                </a:solidFill>
              </a:rPr>
              <a:t>SISD</a:t>
            </a:r>
            <a:r>
              <a:rPr lang="en-US" altLang="zh-CN" smtClean="0"/>
              <a:t>——Single Instruction Single Data stream</a:t>
            </a:r>
            <a:r>
              <a:rPr lang="zh-CN" altLang="en-US" smtClean="0"/>
              <a:t>）</a:t>
            </a:r>
          </a:p>
          <a:p>
            <a:pPr eaLnBrk="1" hangingPunct="1"/>
            <a:endParaRPr lang="zh-CN" altLang="en-US" smtClean="0"/>
          </a:p>
        </p:txBody>
      </p:sp>
      <p:grpSp>
        <p:nvGrpSpPr>
          <p:cNvPr id="147460" name="Group 3"/>
          <p:cNvGrpSpPr>
            <a:grpSpLocks/>
          </p:cNvGrpSpPr>
          <p:nvPr/>
        </p:nvGrpSpPr>
        <p:grpSpPr bwMode="auto">
          <a:xfrm>
            <a:off x="2411413" y="3213100"/>
            <a:ext cx="2971800" cy="1143000"/>
            <a:chOff x="2700" y="10569"/>
            <a:chExt cx="2835" cy="1071"/>
          </a:xfrm>
        </p:grpSpPr>
        <p:grpSp>
          <p:nvGrpSpPr>
            <p:cNvPr id="147468" name="Group 4"/>
            <p:cNvGrpSpPr>
              <a:grpSpLocks/>
            </p:cNvGrpSpPr>
            <p:nvPr/>
          </p:nvGrpSpPr>
          <p:grpSpPr bwMode="auto">
            <a:xfrm>
              <a:off x="2700" y="10956"/>
              <a:ext cx="2700" cy="624"/>
              <a:chOff x="2700" y="10956"/>
              <a:chExt cx="2700" cy="624"/>
            </a:xfrm>
          </p:grpSpPr>
          <p:grpSp>
            <p:nvGrpSpPr>
              <p:cNvPr id="147476" name="Group 5"/>
              <p:cNvGrpSpPr>
                <a:grpSpLocks/>
              </p:cNvGrpSpPr>
              <p:nvPr/>
            </p:nvGrpSpPr>
            <p:grpSpPr bwMode="auto">
              <a:xfrm>
                <a:off x="2700" y="11268"/>
                <a:ext cx="2700" cy="312"/>
                <a:chOff x="2700" y="11268"/>
                <a:chExt cx="2700" cy="312"/>
              </a:xfrm>
            </p:grpSpPr>
            <p:sp>
              <p:nvSpPr>
                <p:cNvPr id="147483" name="Rectangle 6"/>
                <p:cNvSpPr>
                  <a:spLocks noChangeArrowheads="1"/>
                </p:cNvSpPr>
                <p:nvPr/>
              </p:nvSpPr>
              <p:spPr bwMode="auto">
                <a:xfrm>
                  <a:off x="2700" y="11268"/>
                  <a:ext cx="540" cy="312"/>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7484" name="Rectangle 7"/>
                <p:cNvSpPr>
                  <a:spLocks noChangeArrowheads="1"/>
                </p:cNvSpPr>
                <p:nvPr/>
              </p:nvSpPr>
              <p:spPr bwMode="auto">
                <a:xfrm>
                  <a:off x="3780" y="11268"/>
                  <a:ext cx="540" cy="312"/>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7485" name="Rectangle 8"/>
                <p:cNvSpPr>
                  <a:spLocks noChangeArrowheads="1"/>
                </p:cNvSpPr>
                <p:nvPr/>
              </p:nvSpPr>
              <p:spPr bwMode="auto">
                <a:xfrm>
                  <a:off x="4860" y="11268"/>
                  <a:ext cx="540" cy="312"/>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nvGrpSpPr>
              <p:cNvPr id="147477" name="Group 9"/>
              <p:cNvGrpSpPr>
                <a:grpSpLocks/>
              </p:cNvGrpSpPr>
              <p:nvPr/>
            </p:nvGrpSpPr>
            <p:grpSpPr bwMode="auto">
              <a:xfrm>
                <a:off x="2985" y="10956"/>
                <a:ext cx="2160" cy="468"/>
                <a:chOff x="2985" y="10956"/>
                <a:chExt cx="2160" cy="468"/>
              </a:xfrm>
            </p:grpSpPr>
            <p:sp>
              <p:nvSpPr>
                <p:cNvPr id="147478" name="Line 10"/>
                <p:cNvSpPr>
                  <a:spLocks noChangeShapeType="1"/>
                </p:cNvSpPr>
                <p:nvPr/>
              </p:nvSpPr>
              <p:spPr bwMode="auto">
                <a:xfrm>
                  <a:off x="3240" y="11424"/>
                  <a:ext cx="54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7479" name="Line 11"/>
                <p:cNvSpPr>
                  <a:spLocks noChangeShapeType="1"/>
                </p:cNvSpPr>
                <p:nvPr/>
              </p:nvSpPr>
              <p:spPr bwMode="auto">
                <a:xfrm>
                  <a:off x="4317" y="11424"/>
                  <a:ext cx="54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7480" name="Line 12"/>
                <p:cNvSpPr>
                  <a:spLocks noChangeShapeType="1"/>
                </p:cNvSpPr>
                <p:nvPr/>
              </p:nvSpPr>
              <p:spPr bwMode="auto">
                <a:xfrm flipV="1">
                  <a:off x="5145" y="10956"/>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1" name="Line 13"/>
                <p:cNvSpPr>
                  <a:spLocks noChangeShapeType="1"/>
                </p:cNvSpPr>
                <p:nvPr/>
              </p:nvSpPr>
              <p:spPr bwMode="auto">
                <a:xfrm flipH="1">
                  <a:off x="2985" y="10956"/>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2" name="Line 14"/>
                <p:cNvSpPr>
                  <a:spLocks noChangeShapeType="1"/>
                </p:cNvSpPr>
                <p:nvPr/>
              </p:nvSpPr>
              <p:spPr bwMode="auto">
                <a:xfrm>
                  <a:off x="2985" y="10956"/>
                  <a:ext cx="0" cy="312"/>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7469" name="Group 15"/>
            <p:cNvGrpSpPr>
              <a:grpSpLocks/>
            </p:cNvGrpSpPr>
            <p:nvPr/>
          </p:nvGrpSpPr>
          <p:grpSpPr bwMode="auto">
            <a:xfrm>
              <a:off x="2715" y="10569"/>
              <a:ext cx="2820" cy="1071"/>
              <a:chOff x="2715" y="10569"/>
              <a:chExt cx="2820" cy="1071"/>
            </a:xfrm>
          </p:grpSpPr>
          <p:sp>
            <p:nvSpPr>
              <p:cNvPr id="147470" name="Text Box 16"/>
              <p:cNvSpPr txBox="1">
                <a:spLocks noChangeArrowheads="1"/>
              </p:cNvSpPr>
              <p:nvPr/>
            </p:nvSpPr>
            <p:spPr bwMode="auto">
              <a:xfrm>
                <a:off x="2715" y="1117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a:solidFill>
                      <a:srgbClr val="FF0000"/>
                    </a:solidFill>
                  </a:rPr>
                  <a:t>CU</a:t>
                </a:r>
              </a:p>
            </p:txBody>
          </p:sp>
          <p:sp>
            <p:nvSpPr>
              <p:cNvPr id="147471" name="Text Box 17"/>
              <p:cNvSpPr txBox="1">
                <a:spLocks noChangeArrowheads="1"/>
              </p:cNvSpPr>
              <p:nvPr/>
            </p:nvSpPr>
            <p:spPr bwMode="auto">
              <a:xfrm>
                <a:off x="3780" y="1117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a:solidFill>
                      <a:srgbClr val="FF0000"/>
                    </a:solidFill>
                  </a:rPr>
                  <a:t>PU</a:t>
                </a:r>
              </a:p>
            </p:txBody>
          </p:sp>
          <p:sp>
            <p:nvSpPr>
              <p:cNvPr id="147472" name="Text Box 18"/>
              <p:cNvSpPr txBox="1">
                <a:spLocks noChangeArrowheads="1"/>
              </p:cNvSpPr>
              <p:nvPr/>
            </p:nvSpPr>
            <p:spPr bwMode="auto">
              <a:xfrm>
                <a:off x="4815" y="11172"/>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a:solidFill>
                      <a:srgbClr val="FF0000"/>
                    </a:solidFill>
                  </a:rPr>
                  <a:t>MM</a:t>
                </a:r>
              </a:p>
            </p:txBody>
          </p:sp>
          <p:sp>
            <p:nvSpPr>
              <p:cNvPr id="147473" name="Text Box 19"/>
              <p:cNvSpPr txBox="1">
                <a:spLocks noChangeArrowheads="1"/>
              </p:cNvSpPr>
              <p:nvPr/>
            </p:nvSpPr>
            <p:spPr bwMode="auto">
              <a:xfrm>
                <a:off x="3270" y="1105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IS</a:t>
                </a:r>
              </a:p>
            </p:txBody>
          </p:sp>
          <p:sp>
            <p:nvSpPr>
              <p:cNvPr id="147474" name="Text Box 20"/>
              <p:cNvSpPr txBox="1">
                <a:spLocks noChangeArrowheads="1"/>
              </p:cNvSpPr>
              <p:nvPr/>
            </p:nvSpPr>
            <p:spPr bwMode="auto">
              <a:xfrm>
                <a:off x="3825" y="1056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IS</a:t>
                </a:r>
              </a:p>
            </p:txBody>
          </p:sp>
          <p:sp>
            <p:nvSpPr>
              <p:cNvPr id="147475" name="Text Box 21"/>
              <p:cNvSpPr txBox="1">
                <a:spLocks noChangeArrowheads="1"/>
              </p:cNvSpPr>
              <p:nvPr/>
            </p:nvSpPr>
            <p:spPr bwMode="auto">
              <a:xfrm>
                <a:off x="4320" y="1105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DS</a:t>
                </a:r>
              </a:p>
            </p:txBody>
          </p:sp>
        </p:grpSp>
      </p:grpSp>
      <p:sp>
        <p:nvSpPr>
          <p:cNvPr id="147461" name="Text Box 22"/>
          <p:cNvSpPr txBox="1">
            <a:spLocks noChangeArrowheads="1"/>
          </p:cNvSpPr>
          <p:nvPr/>
        </p:nvSpPr>
        <p:spPr bwMode="auto">
          <a:xfrm>
            <a:off x="3348038" y="4724400"/>
            <a:ext cx="12192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a ) SISD</a:t>
            </a:r>
            <a:endParaRPr lang="en-US" altLang="zh-CN" sz="900"/>
          </a:p>
        </p:txBody>
      </p:sp>
      <p:sp>
        <p:nvSpPr>
          <p:cNvPr id="147462" name="Text Box 23"/>
          <p:cNvSpPr txBox="1">
            <a:spLocks noChangeArrowheads="1"/>
          </p:cNvSpPr>
          <p:nvPr/>
        </p:nvSpPr>
        <p:spPr bwMode="auto">
          <a:xfrm>
            <a:off x="1422400" y="5287963"/>
            <a:ext cx="43370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  Flynn</a:t>
            </a:r>
            <a:r>
              <a:rPr lang="zh-CN" altLang="en-US" sz="1800"/>
              <a:t>分类法各类结构的概念性框图</a:t>
            </a:r>
            <a:endParaRPr lang="zh-CN" altLang="en-US" sz="2400"/>
          </a:p>
          <a:p>
            <a:pPr eaLnBrk="1" hangingPunct="1">
              <a:spcBef>
                <a:spcPct val="0"/>
              </a:spcBef>
              <a:buFontTx/>
              <a:buNone/>
            </a:pPr>
            <a:endParaRPr lang="zh-CN" altLang="en-US" sz="2400"/>
          </a:p>
        </p:txBody>
      </p:sp>
      <p:sp>
        <p:nvSpPr>
          <p:cNvPr id="147463" name="Text Box 24"/>
          <p:cNvSpPr txBox="1">
            <a:spLocks noChangeArrowheads="1"/>
          </p:cNvSpPr>
          <p:nvPr/>
        </p:nvSpPr>
        <p:spPr bwMode="auto">
          <a:xfrm>
            <a:off x="381000" y="5907088"/>
            <a:ext cx="83248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CU</a:t>
            </a:r>
            <a:r>
              <a:rPr lang="zh-CN" altLang="en-US" sz="1800"/>
              <a:t>：控制部件； </a:t>
            </a:r>
            <a:r>
              <a:rPr lang="en-US" altLang="zh-CN" sz="1800"/>
              <a:t>PU</a:t>
            </a:r>
            <a:r>
              <a:rPr lang="zh-CN" altLang="en-US" sz="1800"/>
              <a:t>：处理部件； </a:t>
            </a:r>
            <a:r>
              <a:rPr lang="en-US" altLang="zh-CN" sz="1800"/>
              <a:t>MM</a:t>
            </a:r>
            <a:r>
              <a:rPr lang="zh-CN" altLang="en-US" sz="1800"/>
              <a:t>：存储器模块； </a:t>
            </a:r>
            <a:r>
              <a:rPr lang="en-US" altLang="zh-CN" sz="1800"/>
              <a:t>IS</a:t>
            </a:r>
            <a:r>
              <a:rPr lang="zh-CN" altLang="en-US" sz="1800"/>
              <a:t>：指令流； </a:t>
            </a:r>
            <a:r>
              <a:rPr lang="en-US" altLang="zh-CN" sz="1800"/>
              <a:t>DS</a:t>
            </a:r>
            <a:r>
              <a:rPr lang="zh-CN" altLang="en-US" sz="1800"/>
              <a:t>：数据流</a:t>
            </a:r>
            <a:endParaRPr lang="zh-CN" altLang="en-US" sz="2400"/>
          </a:p>
          <a:p>
            <a:pPr eaLnBrk="1" hangingPunct="1">
              <a:spcBef>
                <a:spcPct val="0"/>
              </a:spcBef>
              <a:buFontTx/>
              <a:buNone/>
            </a:pPr>
            <a:endParaRPr lang="zh-CN" altLang="en-US" sz="2400"/>
          </a:p>
        </p:txBody>
      </p:sp>
      <p:sp>
        <p:nvSpPr>
          <p:cNvPr id="2" name="矩形 1"/>
          <p:cNvSpPr>
            <a:spLocks noChangeArrowheads="1"/>
          </p:cNvSpPr>
          <p:nvPr/>
        </p:nvSpPr>
        <p:spPr bwMode="auto">
          <a:xfrm>
            <a:off x="5640388" y="2349500"/>
            <a:ext cx="332898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a:solidFill>
                  <a:srgbClr val="FF0000"/>
                </a:solidFill>
              </a:rPr>
              <a:t>一个</a:t>
            </a:r>
            <a:r>
              <a:rPr lang="en-US" altLang="zh-CN" sz="2000">
                <a:solidFill>
                  <a:srgbClr val="FF0000"/>
                </a:solidFill>
              </a:rPr>
              <a:t>CU</a:t>
            </a:r>
            <a:r>
              <a:rPr lang="zh-CN" altLang="en-US" sz="2000">
                <a:solidFill>
                  <a:srgbClr val="FF0000"/>
                </a:solidFill>
              </a:rPr>
              <a:t>从</a:t>
            </a:r>
            <a:r>
              <a:rPr lang="en-US" altLang="zh-CN" sz="2000">
                <a:solidFill>
                  <a:srgbClr val="FF0000"/>
                </a:solidFill>
              </a:rPr>
              <a:t>MM</a:t>
            </a:r>
            <a:r>
              <a:rPr lang="zh-CN" altLang="en-US" sz="2000">
                <a:solidFill>
                  <a:srgbClr val="FF0000"/>
                </a:solidFill>
              </a:rPr>
              <a:t>串行读取每一条指令，每一条指令串行的控制一个</a:t>
            </a:r>
            <a:r>
              <a:rPr lang="en-US" altLang="zh-CN" sz="2000">
                <a:solidFill>
                  <a:srgbClr val="FF0000"/>
                </a:solidFill>
              </a:rPr>
              <a:t>PU</a:t>
            </a:r>
            <a:r>
              <a:rPr lang="zh-CN" altLang="en-US" sz="2000">
                <a:solidFill>
                  <a:srgbClr val="FF0000"/>
                </a:solidFill>
              </a:rPr>
              <a:t>对</a:t>
            </a:r>
            <a:r>
              <a:rPr lang="en-US" altLang="zh-CN" sz="2000">
                <a:solidFill>
                  <a:srgbClr val="FF0000"/>
                </a:solidFill>
              </a:rPr>
              <a:t>MM</a:t>
            </a:r>
            <a:r>
              <a:rPr lang="zh-CN" altLang="en-US" sz="2000">
                <a:solidFill>
                  <a:srgbClr val="FF0000"/>
                </a:solidFill>
              </a:rPr>
              <a:t>串行的读取、写入数据。</a:t>
            </a:r>
          </a:p>
        </p:txBody>
      </p:sp>
      <p:sp>
        <p:nvSpPr>
          <p:cNvPr id="3" name="矩形 2"/>
          <p:cNvSpPr>
            <a:spLocks noChangeArrowheads="1"/>
          </p:cNvSpPr>
          <p:nvPr/>
        </p:nvSpPr>
        <p:spPr bwMode="auto">
          <a:xfrm>
            <a:off x="5711825" y="3716338"/>
            <a:ext cx="346868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accent2"/>
                </a:solidFill>
              </a:rPr>
              <a:t>模块间的操作均为串行的，只能通过在各模块（</a:t>
            </a:r>
            <a:r>
              <a:rPr lang="en-US" altLang="zh-CN" sz="2000" dirty="0">
                <a:solidFill>
                  <a:schemeClr val="accent2"/>
                </a:solidFill>
              </a:rPr>
              <a:t>CU</a:t>
            </a:r>
            <a:r>
              <a:rPr lang="zh-CN" altLang="en-US" sz="2000" dirty="0">
                <a:solidFill>
                  <a:schemeClr val="accent2"/>
                </a:solidFill>
              </a:rPr>
              <a:t>、</a:t>
            </a:r>
            <a:r>
              <a:rPr lang="en-US" altLang="zh-CN" sz="2000" dirty="0">
                <a:solidFill>
                  <a:schemeClr val="accent2"/>
                </a:solidFill>
              </a:rPr>
              <a:t>PU</a:t>
            </a:r>
            <a:r>
              <a:rPr lang="zh-CN" altLang="en-US" sz="2000" dirty="0">
                <a:solidFill>
                  <a:schemeClr val="accent2"/>
                </a:solidFill>
              </a:rPr>
              <a:t>、</a:t>
            </a:r>
            <a:r>
              <a:rPr lang="en-US" altLang="zh-CN" sz="2000" dirty="0">
                <a:solidFill>
                  <a:schemeClr val="accent2"/>
                </a:solidFill>
              </a:rPr>
              <a:t>MM</a:t>
            </a:r>
            <a:r>
              <a:rPr lang="zh-CN" altLang="en-US" sz="2000" dirty="0">
                <a:solidFill>
                  <a:schemeClr val="accent2"/>
                </a:solidFill>
              </a:rPr>
              <a:t>）内部建立流水线机制提高操作的并行程度，并行操作仅限于模块内部。</a:t>
            </a:r>
          </a:p>
          <a:p>
            <a:pPr eaLnBrk="1" hangingPunct="1">
              <a:spcBef>
                <a:spcPct val="0"/>
              </a:spcBef>
              <a:buFontTx/>
              <a:buNone/>
            </a:pPr>
            <a:r>
              <a:rPr lang="zh-CN" altLang="en-US" sz="2000" dirty="0">
                <a:solidFill>
                  <a:schemeClr val="accent2"/>
                </a:solidFill>
              </a:rPr>
              <a:t>例子：目前大多数的微型计算机。</a:t>
            </a:r>
          </a:p>
        </p:txBody>
      </p:sp>
      <p:sp>
        <p:nvSpPr>
          <p:cNvPr id="147466"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746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F55177D-292F-4F04-BD7A-4CAF6DC02E26}" type="slidenum">
              <a:rPr lang="en-US" altLang="zh-CN" sz="1200" smtClean="0"/>
              <a:pPr>
                <a:spcBef>
                  <a:spcPct val="0"/>
                </a:spcBef>
                <a:buFontTx/>
                <a:buNone/>
              </a:pPr>
              <a:t>86</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CB1A914-12A1-4F82-BA56-E4C74ED1814F}" type="datetime1">
              <a:rPr lang="zh-CN" altLang="en-US" sz="1200" smtClean="0"/>
              <a:pPr>
                <a:spcBef>
                  <a:spcPct val="0"/>
                </a:spcBef>
                <a:buFontTx/>
                <a:buNone/>
              </a:pPr>
              <a:t>2021/9/4</a:t>
            </a:fld>
            <a:endParaRPr lang="en-US" altLang="zh-CN" sz="1200" smtClean="0"/>
          </a:p>
        </p:txBody>
      </p:sp>
      <p:sp>
        <p:nvSpPr>
          <p:cNvPr id="148483" name="Rectangle 2"/>
          <p:cNvSpPr>
            <a:spLocks noGrp="1" noChangeArrowheads="1"/>
          </p:cNvSpPr>
          <p:nvPr>
            <p:ph type="body" idx="1"/>
          </p:nvPr>
        </p:nvSpPr>
        <p:spPr>
          <a:xfrm>
            <a:off x="179388" y="260350"/>
            <a:ext cx="8785225" cy="6337300"/>
          </a:xfrm>
        </p:spPr>
        <p:txBody>
          <a:bodyPr/>
          <a:lstStyle/>
          <a:p>
            <a:pPr eaLnBrk="1" hangingPunct="1"/>
            <a:r>
              <a:rPr lang="en-US" altLang="zh-CN" smtClean="0"/>
              <a:t> ⑵ </a:t>
            </a:r>
            <a:r>
              <a:rPr lang="zh-CN" altLang="en-US" smtClean="0"/>
              <a:t>单指令流多数据流（</a:t>
            </a:r>
            <a:r>
              <a:rPr lang="en-US" altLang="zh-CN" smtClean="0">
                <a:solidFill>
                  <a:schemeClr val="tx2"/>
                </a:solidFill>
              </a:rPr>
              <a:t>SIMD</a:t>
            </a:r>
            <a:r>
              <a:rPr lang="en-US" altLang="zh-CN" smtClean="0"/>
              <a:t>——Single Instruction Multiple Datastream</a:t>
            </a:r>
            <a:r>
              <a:rPr lang="zh-CN" altLang="en-US" smtClean="0"/>
              <a:t>）</a:t>
            </a:r>
          </a:p>
          <a:p>
            <a:pPr eaLnBrk="1" hangingPunct="1"/>
            <a:endParaRPr lang="zh-CN" altLang="en-US" smtClean="0"/>
          </a:p>
        </p:txBody>
      </p:sp>
      <p:grpSp>
        <p:nvGrpSpPr>
          <p:cNvPr id="148484" name="Group 3"/>
          <p:cNvGrpSpPr>
            <a:grpSpLocks/>
          </p:cNvGrpSpPr>
          <p:nvPr/>
        </p:nvGrpSpPr>
        <p:grpSpPr bwMode="auto">
          <a:xfrm>
            <a:off x="374650" y="1411288"/>
            <a:ext cx="4114800" cy="2286000"/>
            <a:chOff x="5940" y="9831"/>
            <a:chExt cx="3420" cy="2217"/>
          </a:xfrm>
        </p:grpSpPr>
        <p:grpSp>
          <p:nvGrpSpPr>
            <p:cNvPr id="148493" name="Group 4"/>
            <p:cNvGrpSpPr>
              <a:grpSpLocks/>
            </p:cNvGrpSpPr>
            <p:nvPr/>
          </p:nvGrpSpPr>
          <p:grpSpPr bwMode="auto">
            <a:xfrm>
              <a:off x="7395" y="10512"/>
              <a:ext cx="510" cy="1347"/>
              <a:chOff x="6660" y="10701"/>
              <a:chExt cx="510" cy="1347"/>
            </a:xfrm>
          </p:grpSpPr>
          <p:sp>
            <p:nvSpPr>
              <p:cNvPr id="148538" name="Rectangle 5"/>
              <p:cNvSpPr>
                <a:spLocks noChangeArrowheads="1"/>
              </p:cNvSpPr>
              <p:nvPr/>
            </p:nvSpPr>
            <p:spPr bwMode="auto">
              <a:xfrm>
                <a:off x="6660" y="10701"/>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39" name="Rectangle 6"/>
              <p:cNvSpPr>
                <a:spLocks noChangeArrowheads="1"/>
              </p:cNvSpPr>
              <p:nvPr/>
            </p:nvSpPr>
            <p:spPr bwMode="auto">
              <a:xfrm>
                <a:off x="6660" y="11169"/>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40" name="Rectangle 7"/>
              <p:cNvSpPr>
                <a:spLocks noChangeArrowheads="1"/>
              </p:cNvSpPr>
              <p:nvPr/>
            </p:nvSpPr>
            <p:spPr bwMode="auto">
              <a:xfrm>
                <a:off x="6660" y="11793"/>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nvGrpSpPr>
            <p:cNvPr id="148494" name="Group 8"/>
            <p:cNvGrpSpPr>
              <a:grpSpLocks/>
            </p:cNvGrpSpPr>
            <p:nvPr/>
          </p:nvGrpSpPr>
          <p:grpSpPr bwMode="auto">
            <a:xfrm>
              <a:off x="7935" y="10623"/>
              <a:ext cx="540" cy="1095"/>
              <a:chOff x="7200" y="10812"/>
              <a:chExt cx="540" cy="1095"/>
            </a:xfrm>
          </p:grpSpPr>
          <p:sp>
            <p:nvSpPr>
              <p:cNvPr id="148535" name="Line 9"/>
              <p:cNvSpPr>
                <a:spLocks noChangeShapeType="1"/>
              </p:cNvSpPr>
              <p:nvPr/>
            </p:nvSpPr>
            <p:spPr bwMode="auto">
              <a:xfrm>
                <a:off x="7200" y="10812"/>
                <a:ext cx="54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8536" name="Line 10"/>
              <p:cNvSpPr>
                <a:spLocks noChangeShapeType="1"/>
              </p:cNvSpPr>
              <p:nvPr/>
            </p:nvSpPr>
            <p:spPr bwMode="auto">
              <a:xfrm>
                <a:off x="7200" y="11313"/>
                <a:ext cx="54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8537" name="Line 11"/>
              <p:cNvSpPr>
                <a:spLocks noChangeShapeType="1"/>
              </p:cNvSpPr>
              <p:nvPr/>
            </p:nvSpPr>
            <p:spPr bwMode="auto">
              <a:xfrm>
                <a:off x="7200" y="11907"/>
                <a:ext cx="54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8495" name="Group 12"/>
            <p:cNvGrpSpPr>
              <a:grpSpLocks/>
            </p:cNvGrpSpPr>
            <p:nvPr/>
          </p:nvGrpSpPr>
          <p:grpSpPr bwMode="auto">
            <a:xfrm>
              <a:off x="7650" y="11346"/>
              <a:ext cx="28" cy="172"/>
              <a:chOff x="5940" y="12600"/>
              <a:chExt cx="28" cy="172"/>
            </a:xfrm>
          </p:grpSpPr>
          <p:sp>
            <p:nvSpPr>
              <p:cNvPr id="148532" name="Oval 13"/>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33" name="Oval 14"/>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34" name="Oval 15"/>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sp>
          <p:nvSpPr>
            <p:cNvPr id="148496" name="Text Box 16"/>
            <p:cNvSpPr txBox="1">
              <a:spLocks noChangeArrowheads="1"/>
            </p:cNvSpPr>
            <p:nvPr/>
          </p:nvSpPr>
          <p:spPr bwMode="auto">
            <a:xfrm>
              <a:off x="7920" y="10239"/>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DS</a:t>
              </a:r>
              <a:r>
                <a:rPr lang="en-US" altLang="zh-CN" sz="1800" baseline="-25000"/>
                <a:t>1</a:t>
              </a:r>
            </a:p>
          </p:txBody>
        </p:sp>
        <p:sp>
          <p:nvSpPr>
            <p:cNvPr id="148497" name="Text Box 17"/>
            <p:cNvSpPr txBox="1">
              <a:spLocks noChangeArrowheads="1"/>
            </p:cNvSpPr>
            <p:nvPr/>
          </p:nvSpPr>
          <p:spPr bwMode="auto">
            <a:xfrm>
              <a:off x="7920" y="1073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DS</a:t>
              </a:r>
              <a:r>
                <a:rPr lang="en-US" altLang="zh-CN" sz="1800" baseline="-25000"/>
                <a:t>2</a:t>
              </a:r>
            </a:p>
          </p:txBody>
        </p:sp>
        <p:sp>
          <p:nvSpPr>
            <p:cNvPr id="148498" name="Text Box 18"/>
            <p:cNvSpPr txBox="1">
              <a:spLocks noChangeArrowheads="1"/>
            </p:cNvSpPr>
            <p:nvPr/>
          </p:nvSpPr>
          <p:spPr bwMode="auto">
            <a:xfrm>
              <a:off x="7920" y="11316"/>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DS</a:t>
              </a:r>
              <a:r>
                <a:rPr lang="en-US" altLang="zh-CN" sz="1800" baseline="-25000"/>
                <a:t>n</a:t>
              </a:r>
            </a:p>
          </p:txBody>
        </p:sp>
        <p:sp>
          <p:nvSpPr>
            <p:cNvPr id="148499" name="Text Box 19"/>
            <p:cNvSpPr txBox="1">
              <a:spLocks noChangeArrowheads="1"/>
            </p:cNvSpPr>
            <p:nvPr/>
          </p:nvSpPr>
          <p:spPr bwMode="auto">
            <a:xfrm>
              <a:off x="7380" y="10365"/>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a:t>
              </a:r>
              <a:r>
                <a:rPr lang="en-US" altLang="zh-CN" sz="1800">
                  <a:solidFill>
                    <a:srgbClr val="FF0000"/>
                  </a:solidFill>
                </a:rPr>
                <a:t>PU</a:t>
              </a:r>
              <a:r>
                <a:rPr lang="en-US" altLang="zh-CN" sz="1800" baseline="-25000">
                  <a:solidFill>
                    <a:srgbClr val="FF0000"/>
                  </a:solidFill>
                </a:rPr>
                <a:t>1</a:t>
              </a:r>
            </a:p>
          </p:txBody>
        </p:sp>
        <p:sp>
          <p:nvSpPr>
            <p:cNvPr id="148500" name="Text Box 20"/>
            <p:cNvSpPr txBox="1">
              <a:spLocks noChangeArrowheads="1"/>
            </p:cNvSpPr>
            <p:nvPr/>
          </p:nvSpPr>
          <p:spPr bwMode="auto">
            <a:xfrm>
              <a:off x="7380" y="10848"/>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PU</a:t>
              </a:r>
              <a:r>
                <a:rPr lang="en-US" altLang="zh-CN" sz="1800" baseline="-25000">
                  <a:solidFill>
                    <a:srgbClr val="FF0000"/>
                  </a:solidFill>
                </a:rPr>
                <a:t>2</a:t>
              </a:r>
            </a:p>
          </p:txBody>
        </p:sp>
        <p:sp>
          <p:nvSpPr>
            <p:cNvPr id="148501" name="Text Box 21"/>
            <p:cNvSpPr txBox="1">
              <a:spLocks noChangeArrowheads="1"/>
            </p:cNvSpPr>
            <p:nvPr/>
          </p:nvSpPr>
          <p:spPr bwMode="auto">
            <a:xfrm>
              <a:off x="7380" y="11472"/>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solidFill>
                    <a:srgbClr val="FF0000"/>
                  </a:solidFill>
                </a:rPr>
                <a:t> PU</a:t>
              </a:r>
              <a:r>
                <a:rPr lang="en-US" altLang="zh-CN" sz="1800" baseline="-25000"/>
                <a:t>n</a:t>
              </a:r>
            </a:p>
          </p:txBody>
        </p:sp>
        <p:grpSp>
          <p:nvGrpSpPr>
            <p:cNvPr id="148502" name="Group 22"/>
            <p:cNvGrpSpPr>
              <a:grpSpLocks/>
            </p:cNvGrpSpPr>
            <p:nvPr/>
          </p:nvGrpSpPr>
          <p:grpSpPr bwMode="auto">
            <a:xfrm>
              <a:off x="5940" y="9831"/>
              <a:ext cx="3420" cy="2217"/>
              <a:chOff x="5940" y="9831"/>
              <a:chExt cx="3420" cy="2217"/>
            </a:xfrm>
          </p:grpSpPr>
          <p:grpSp>
            <p:nvGrpSpPr>
              <p:cNvPr id="148503" name="Group 23"/>
              <p:cNvGrpSpPr>
                <a:grpSpLocks/>
              </p:cNvGrpSpPr>
              <p:nvPr/>
            </p:nvGrpSpPr>
            <p:grpSpPr bwMode="auto">
              <a:xfrm>
                <a:off x="5940" y="10638"/>
                <a:ext cx="1440" cy="1095"/>
                <a:chOff x="5760" y="10827"/>
                <a:chExt cx="1440" cy="1095"/>
              </a:xfrm>
            </p:grpSpPr>
            <p:sp>
              <p:nvSpPr>
                <p:cNvPr id="148526" name="Rectangle 24"/>
                <p:cNvSpPr>
                  <a:spLocks noChangeArrowheads="1"/>
                </p:cNvSpPr>
                <p:nvPr/>
              </p:nvSpPr>
              <p:spPr bwMode="auto">
                <a:xfrm>
                  <a:off x="5760" y="11067"/>
                  <a:ext cx="720" cy="468"/>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27" name="Line 25"/>
                <p:cNvSpPr>
                  <a:spLocks noChangeShapeType="1"/>
                </p:cNvSpPr>
                <p:nvPr/>
              </p:nvSpPr>
              <p:spPr bwMode="auto">
                <a:xfrm>
                  <a:off x="6840" y="10827"/>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8528" name="Line 26"/>
                <p:cNvSpPr>
                  <a:spLocks noChangeShapeType="1"/>
                </p:cNvSpPr>
                <p:nvPr/>
              </p:nvSpPr>
              <p:spPr bwMode="auto">
                <a:xfrm>
                  <a:off x="6840" y="11298"/>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8529" name="Line 27"/>
                <p:cNvSpPr>
                  <a:spLocks noChangeShapeType="1"/>
                </p:cNvSpPr>
                <p:nvPr/>
              </p:nvSpPr>
              <p:spPr bwMode="auto">
                <a:xfrm>
                  <a:off x="6840" y="11922"/>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8530" name="Line 28"/>
                <p:cNvSpPr>
                  <a:spLocks noChangeShapeType="1"/>
                </p:cNvSpPr>
                <p:nvPr/>
              </p:nvSpPr>
              <p:spPr bwMode="auto">
                <a:xfrm>
                  <a:off x="6840" y="10830"/>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31" name="Line 29"/>
                <p:cNvSpPr>
                  <a:spLocks noChangeShapeType="1"/>
                </p:cNvSpPr>
                <p:nvPr/>
              </p:nvSpPr>
              <p:spPr bwMode="auto">
                <a:xfrm flipH="1">
                  <a:off x="6480" y="11298"/>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8504" name="Group 30"/>
              <p:cNvGrpSpPr>
                <a:grpSpLocks/>
              </p:cNvGrpSpPr>
              <p:nvPr/>
            </p:nvGrpSpPr>
            <p:grpSpPr bwMode="auto">
              <a:xfrm>
                <a:off x="6342" y="10188"/>
                <a:ext cx="2523" cy="735"/>
                <a:chOff x="6192" y="10377"/>
                <a:chExt cx="2523" cy="735"/>
              </a:xfrm>
            </p:grpSpPr>
            <p:sp>
              <p:nvSpPr>
                <p:cNvPr id="148523" name="Line 31"/>
                <p:cNvSpPr>
                  <a:spLocks noChangeShapeType="1"/>
                </p:cNvSpPr>
                <p:nvPr/>
              </p:nvSpPr>
              <p:spPr bwMode="auto">
                <a:xfrm flipV="1">
                  <a:off x="8715" y="10377"/>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4" name="Line 32"/>
                <p:cNvSpPr>
                  <a:spLocks noChangeShapeType="1"/>
                </p:cNvSpPr>
                <p:nvPr/>
              </p:nvSpPr>
              <p:spPr bwMode="auto">
                <a:xfrm flipH="1">
                  <a:off x="6195" y="10377"/>
                  <a:ext cx="25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5" name="Line 33"/>
                <p:cNvSpPr>
                  <a:spLocks noChangeShapeType="1"/>
                </p:cNvSpPr>
                <p:nvPr/>
              </p:nvSpPr>
              <p:spPr bwMode="auto">
                <a:xfrm>
                  <a:off x="6192" y="10377"/>
                  <a:ext cx="0" cy="735"/>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48505" name="Text Box 34"/>
              <p:cNvSpPr txBox="1">
                <a:spLocks noChangeArrowheads="1"/>
              </p:cNvSpPr>
              <p:nvPr/>
            </p:nvSpPr>
            <p:spPr bwMode="auto">
              <a:xfrm>
                <a:off x="6030" y="1085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Tx/>
                  <a:buNone/>
                </a:pPr>
                <a:r>
                  <a:rPr lang="en-US" altLang="zh-CN" sz="1800">
                    <a:solidFill>
                      <a:srgbClr val="FF0000"/>
                    </a:solidFill>
                  </a:rPr>
                  <a:t>CU</a:t>
                </a:r>
                <a:endParaRPr lang="en-US" altLang="zh-CN" sz="1800" baseline="-25000">
                  <a:solidFill>
                    <a:srgbClr val="FF0000"/>
                  </a:solidFill>
                </a:endParaRPr>
              </a:p>
            </p:txBody>
          </p:sp>
          <p:sp>
            <p:nvSpPr>
              <p:cNvPr id="148506" name="Text Box 35"/>
              <p:cNvSpPr txBox="1">
                <a:spLocks noChangeArrowheads="1"/>
              </p:cNvSpPr>
              <p:nvPr/>
            </p:nvSpPr>
            <p:spPr bwMode="auto">
              <a:xfrm>
                <a:off x="6645" y="1073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IS</a:t>
                </a:r>
                <a:endParaRPr lang="en-US" altLang="zh-CN" sz="1800" baseline="-25000"/>
              </a:p>
            </p:txBody>
          </p:sp>
          <p:sp>
            <p:nvSpPr>
              <p:cNvPr id="148507" name="Text Box 36"/>
              <p:cNvSpPr txBox="1">
                <a:spLocks noChangeArrowheads="1"/>
              </p:cNvSpPr>
              <p:nvPr/>
            </p:nvSpPr>
            <p:spPr bwMode="auto">
              <a:xfrm>
                <a:off x="7410" y="983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IS</a:t>
                </a:r>
                <a:endParaRPr lang="en-US" altLang="zh-CN" sz="1800" baseline="-25000"/>
              </a:p>
            </p:txBody>
          </p:sp>
          <p:grpSp>
            <p:nvGrpSpPr>
              <p:cNvPr id="148508" name="Group 37"/>
              <p:cNvGrpSpPr>
                <a:grpSpLocks/>
              </p:cNvGrpSpPr>
              <p:nvPr/>
            </p:nvGrpSpPr>
            <p:grpSpPr bwMode="auto">
              <a:xfrm>
                <a:off x="8460" y="10347"/>
                <a:ext cx="900" cy="1701"/>
                <a:chOff x="8460" y="10347"/>
                <a:chExt cx="900" cy="1701"/>
              </a:xfrm>
            </p:grpSpPr>
            <p:grpSp>
              <p:nvGrpSpPr>
                <p:cNvPr id="148509" name="Group 38"/>
                <p:cNvGrpSpPr>
                  <a:grpSpLocks/>
                </p:cNvGrpSpPr>
                <p:nvPr/>
              </p:nvGrpSpPr>
              <p:grpSpPr bwMode="auto">
                <a:xfrm>
                  <a:off x="8460" y="10347"/>
                  <a:ext cx="900" cy="1701"/>
                  <a:chOff x="8460" y="10347"/>
                  <a:chExt cx="900" cy="1701"/>
                </a:xfrm>
              </p:grpSpPr>
              <p:grpSp>
                <p:nvGrpSpPr>
                  <p:cNvPr id="148514" name="Group 39"/>
                  <p:cNvGrpSpPr>
                    <a:grpSpLocks/>
                  </p:cNvGrpSpPr>
                  <p:nvPr/>
                </p:nvGrpSpPr>
                <p:grpSpPr bwMode="auto">
                  <a:xfrm>
                    <a:off x="8460" y="10347"/>
                    <a:ext cx="900" cy="1701"/>
                    <a:chOff x="7725" y="10536"/>
                    <a:chExt cx="900" cy="1701"/>
                  </a:xfrm>
                </p:grpSpPr>
                <p:sp>
                  <p:nvSpPr>
                    <p:cNvPr id="148518" name="Rectangle 40"/>
                    <p:cNvSpPr>
                      <a:spLocks noChangeArrowheads="1"/>
                    </p:cNvSpPr>
                    <p:nvPr/>
                  </p:nvSpPr>
                  <p:spPr bwMode="auto">
                    <a:xfrm>
                      <a:off x="7725" y="10536"/>
                      <a:ext cx="900" cy="1701"/>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nvGrpSpPr>
                    <p:cNvPr id="148519" name="Group 41"/>
                    <p:cNvGrpSpPr>
                      <a:grpSpLocks/>
                    </p:cNvGrpSpPr>
                    <p:nvPr/>
                  </p:nvGrpSpPr>
                  <p:grpSpPr bwMode="auto">
                    <a:xfrm>
                      <a:off x="7920" y="10701"/>
                      <a:ext cx="510" cy="1347"/>
                      <a:chOff x="7920" y="10701"/>
                      <a:chExt cx="510" cy="1347"/>
                    </a:xfrm>
                  </p:grpSpPr>
                  <p:sp>
                    <p:nvSpPr>
                      <p:cNvPr id="148520" name="Rectangle 42"/>
                      <p:cNvSpPr>
                        <a:spLocks noChangeArrowheads="1"/>
                      </p:cNvSpPr>
                      <p:nvPr/>
                    </p:nvSpPr>
                    <p:spPr bwMode="auto">
                      <a:xfrm>
                        <a:off x="7920" y="11793"/>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21" name="Rectangle 43"/>
                      <p:cNvSpPr>
                        <a:spLocks noChangeArrowheads="1"/>
                      </p:cNvSpPr>
                      <p:nvPr/>
                    </p:nvSpPr>
                    <p:spPr bwMode="auto">
                      <a:xfrm>
                        <a:off x="7920" y="11169"/>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22" name="Rectangle 44"/>
                      <p:cNvSpPr>
                        <a:spLocks noChangeArrowheads="1"/>
                      </p:cNvSpPr>
                      <p:nvPr/>
                    </p:nvSpPr>
                    <p:spPr bwMode="auto">
                      <a:xfrm>
                        <a:off x="7920" y="10701"/>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sp>
                <p:nvSpPr>
                  <p:cNvPr id="148515" name="Text Box 45"/>
                  <p:cNvSpPr txBox="1">
                    <a:spLocks noChangeArrowheads="1"/>
                  </p:cNvSpPr>
                  <p:nvPr/>
                </p:nvSpPr>
                <p:spPr bwMode="auto">
                  <a:xfrm>
                    <a:off x="8595" y="1148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solidFill>
                          <a:srgbClr val="FF0000"/>
                        </a:solidFill>
                      </a:rPr>
                      <a:t> MM</a:t>
                    </a:r>
                    <a:r>
                      <a:rPr lang="en-US" altLang="zh-CN" sz="1800" baseline="-25000">
                        <a:solidFill>
                          <a:srgbClr val="FF0000"/>
                        </a:solidFill>
                      </a:rPr>
                      <a:t>n</a:t>
                    </a:r>
                  </a:p>
                </p:txBody>
              </p:sp>
              <p:sp>
                <p:nvSpPr>
                  <p:cNvPr id="148516" name="Text Box 46"/>
                  <p:cNvSpPr txBox="1">
                    <a:spLocks noChangeArrowheads="1"/>
                  </p:cNvSpPr>
                  <p:nvPr/>
                </p:nvSpPr>
                <p:spPr bwMode="auto">
                  <a:xfrm>
                    <a:off x="8595" y="10863"/>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2</a:t>
                    </a:r>
                  </a:p>
                </p:txBody>
              </p:sp>
              <p:sp>
                <p:nvSpPr>
                  <p:cNvPr id="148517" name="Text Box 47"/>
                  <p:cNvSpPr txBox="1">
                    <a:spLocks noChangeArrowheads="1"/>
                  </p:cNvSpPr>
                  <p:nvPr/>
                </p:nvSpPr>
                <p:spPr bwMode="auto">
                  <a:xfrm>
                    <a:off x="8595" y="10389"/>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1</a:t>
                    </a:r>
                  </a:p>
                </p:txBody>
              </p:sp>
            </p:grpSp>
            <p:grpSp>
              <p:nvGrpSpPr>
                <p:cNvPr id="148510" name="Group 48"/>
                <p:cNvGrpSpPr>
                  <a:grpSpLocks/>
                </p:cNvGrpSpPr>
                <p:nvPr/>
              </p:nvGrpSpPr>
              <p:grpSpPr bwMode="auto">
                <a:xfrm>
                  <a:off x="8895" y="11343"/>
                  <a:ext cx="28" cy="172"/>
                  <a:chOff x="5940" y="12600"/>
                  <a:chExt cx="28" cy="172"/>
                </a:xfrm>
              </p:grpSpPr>
              <p:sp>
                <p:nvSpPr>
                  <p:cNvPr id="148511" name="Oval 49"/>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12" name="Oval 50"/>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8513" name="Oval 51"/>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grpSp>
      </p:grpSp>
      <p:sp>
        <p:nvSpPr>
          <p:cNvPr id="148485" name="Text Box 52"/>
          <p:cNvSpPr txBox="1">
            <a:spLocks noChangeArrowheads="1"/>
          </p:cNvSpPr>
          <p:nvPr/>
        </p:nvSpPr>
        <p:spPr bwMode="auto">
          <a:xfrm>
            <a:off x="1749425" y="3768725"/>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b ) SIMD</a:t>
            </a:r>
          </a:p>
        </p:txBody>
      </p:sp>
      <p:sp>
        <p:nvSpPr>
          <p:cNvPr id="148486" name="Text Box 53"/>
          <p:cNvSpPr txBox="1">
            <a:spLocks noChangeArrowheads="1"/>
          </p:cNvSpPr>
          <p:nvPr/>
        </p:nvSpPr>
        <p:spPr bwMode="auto">
          <a:xfrm>
            <a:off x="334963" y="4167188"/>
            <a:ext cx="43370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Flynn</a:t>
            </a:r>
            <a:r>
              <a:rPr lang="zh-CN" altLang="en-US" sz="1800"/>
              <a:t>分类法各类结构的概念性框图</a:t>
            </a:r>
            <a:endParaRPr lang="zh-CN" altLang="en-US" sz="2400"/>
          </a:p>
          <a:p>
            <a:pPr eaLnBrk="1" hangingPunct="1">
              <a:spcBef>
                <a:spcPct val="0"/>
              </a:spcBef>
              <a:buFontTx/>
              <a:buNone/>
            </a:pPr>
            <a:endParaRPr lang="zh-CN" altLang="en-US" sz="2400"/>
          </a:p>
        </p:txBody>
      </p:sp>
      <p:sp>
        <p:nvSpPr>
          <p:cNvPr id="148487" name="Text Box 54"/>
          <p:cNvSpPr txBox="1">
            <a:spLocks noChangeArrowheads="1"/>
          </p:cNvSpPr>
          <p:nvPr/>
        </p:nvSpPr>
        <p:spPr bwMode="auto">
          <a:xfrm>
            <a:off x="381000" y="5907088"/>
            <a:ext cx="83248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CU</a:t>
            </a:r>
            <a:r>
              <a:rPr lang="zh-CN" altLang="en-US" sz="1800"/>
              <a:t>：控制部件； </a:t>
            </a:r>
            <a:r>
              <a:rPr lang="en-US" altLang="zh-CN" sz="1800"/>
              <a:t>PU</a:t>
            </a:r>
            <a:r>
              <a:rPr lang="zh-CN" altLang="en-US" sz="1800"/>
              <a:t>：处理部件； </a:t>
            </a:r>
            <a:r>
              <a:rPr lang="en-US" altLang="zh-CN" sz="1800"/>
              <a:t>MM</a:t>
            </a:r>
            <a:r>
              <a:rPr lang="zh-CN" altLang="en-US" sz="1800"/>
              <a:t>：存储器模块； </a:t>
            </a:r>
            <a:r>
              <a:rPr lang="en-US" altLang="zh-CN" sz="1800"/>
              <a:t>IS</a:t>
            </a:r>
            <a:r>
              <a:rPr lang="zh-CN" altLang="en-US" sz="1800"/>
              <a:t>：指令流； </a:t>
            </a:r>
            <a:r>
              <a:rPr lang="en-US" altLang="zh-CN" sz="1800"/>
              <a:t>DS</a:t>
            </a:r>
            <a:r>
              <a:rPr lang="zh-CN" altLang="en-US" sz="1800"/>
              <a:t>：数据流</a:t>
            </a:r>
            <a:endParaRPr lang="zh-CN" altLang="en-US" sz="2400"/>
          </a:p>
          <a:p>
            <a:pPr eaLnBrk="1" hangingPunct="1">
              <a:spcBef>
                <a:spcPct val="0"/>
              </a:spcBef>
              <a:buFontTx/>
              <a:buNone/>
            </a:pPr>
            <a:endParaRPr lang="zh-CN" altLang="en-US" sz="2400"/>
          </a:p>
        </p:txBody>
      </p:sp>
      <p:sp>
        <p:nvSpPr>
          <p:cNvPr id="2" name="矩形 1"/>
          <p:cNvSpPr>
            <a:spLocks noChangeArrowheads="1"/>
          </p:cNvSpPr>
          <p:nvPr/>
        </p:nvSpPr>
        <p:spPr bwMode="auto">
          <a:xfrm>
            <a:off x="4691063" y="947738"/>
            <a:ext cx="4332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dirty="0">
                <a:solidFill>
                  <a:schemeClr val="accent2"/>
                </a:solidFill>
              </a:rPr>
              <a:t>一个</a:t>
            </a:r>
            <a:r>
              <a:rPr lang="en-US" altLang="zh-CN" sz="2000" dirty="0">
                <a:solidFill>
                  <a:schemeClr val="accent2"/>
                </a:solidFill>
              </a:rPr>
              <a:t>CU</a:t>
            </a:r>
            <a:r>
              <a:rPr lang="zh-CN" altLang="en-US" sz="2000" dirty="0">
                <a:solidFill>
                  <a:schemeClr val="accent2"/>
                </a:solidFill>
              </a:rPr>
              <a:t>从</a:t>
            </a:r>
            <a:r>
              <a:rPr lang="en-US" altLang="zh-CN" sz="2000" dirty="0">
                <a:solidFill>
                  <a:schemeClr val="accent2"/>
                </a:solidFill>
              </a:rPr>
              <a:t>MM</a:t>
            </a:r>
            <a:r>
              <a:rPr lang="zh-CN" altLang="en-US" sz="2000" dirty="0">
                <a:solidFill>
                  <a:schemeClr val="accent2"/>
                </a:solidFill>
              </a:rPr>
              <a:t>串行的读取每一条指令，每一条指令控制多个</a:t>
            </a:r>
            <a:r>
              <a:rPr lang="en-US" altLang="zh-CN" sz="2000" dirty="0">
                <a:solidFill>
                  <a:schemeClr val="accent2"/>
                </a:solidFill>
              </a:rPr>
              <a:t>PU</a:t>
            </a:r>
            <a:r>
              <a:rPr lang="zh-CN" altLang="en-US" sz="2000" dirty="0">
                <a:solidFill>
                  <a:schemeClr val="accent2"/>
                </a:solidFill>
              </a:rPr>
              <a:t>从</a:t>
            </a:r>
            <a:r>
              <a:rPr lang="en-US" altLang="zh-CN" sz="2000" dirty="0">
                <a:solidFill>
                  <a:schemeClr val="accent2"/>
                </a:solidFill>
              </a:rPr>
              <a:t>MM</a:t>
            </a:r>
            <a:r>
              <a:rPr lang="zh-CN" altLang="en-US" sz="2000" dirty="0">
                <a:solidFill>
                  <a:schemeClr val="accent2"/>
                </a:solidFill>
              </a:rPr>
              <a:t>并行的读取、写入多个数据。</a:t>
            </a:r>
          </a:p>
        </p:txBody>
      </p:sp>
      <p:sp>
        <p:nvSpPr>
          <p:cNvPr id="3" name="矩形 2"/>
          <p:cNvSpPr>
            <a:spLocks noChangeArrowheads="1"/>
          </p:cNvSpPr>
          <p:nvPr/>
        </p:nvSpPr>
        <p:spPr bwMode="auto">
          <a:xfrm>
            <a:off x="4651375" y="2184400"/>
            <a:ext cx="44751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dirty="0">
                <a:solidFill>
                  <a:srgbClr val="FF0000"/>
                </a:solidFill>
              </a:rPr>
              <a:t>一个</a:t>
            </a:r>
            <a:r>
              <a:rPr lang="en-US" altLang="zh-CN" sz="2000" dirty="0">
                <a:solidFill>
                  <a:srgbClr val="FF0000"/>
                </a:solidFill>
              </a:rPr>
              <a:t>CU</a:t>
            </a:r>
            <a:r>
              <a:rPr lang="zh-CN" altLang="en-US" sz="2000" dirty="0">
                <a:solidFill>
                  <a:srgbClr val="FF0000"/>
                </a:solidFill>
              </a:rPr>
              <a:t>，多个</a:t>
            </a:r>
            <a:r>
              <a:rPr lang="en-US" altLang="zh-CN" sz="2000" dirty="0">
                <a:solidFill>
                  <a:srgbClr val="FF0000"/>
                </a:solidFill>
              </a:rPr>
              <a:t>PU</a:t>
            </a:r>
            <a:r>
              <a:rPr lang="zh-CN" altLang="en-US" sz="2000" dirty="0">
                <a:solidFill>
                  <a:srgbClr val="FF0000"/>
                </a:solidFill>
              </a:rPr>
              <a:t>、多个</a:t>
            </a:r>
            <a:r>
              <a:rPr lang="en-US" altLang="zh-CN" sz="2000" dirty="0">
                <a:solidFill>
                  <a:srgbClr val="FF0000"/>
                </a:solidFill>
              </a:rPr>
              <a:t>MM</a:t>
            </a:r>
            <a:r>
              <a:rPr lang="zh-CN" altLang="en-US" sz="2000" dirty="0">
                <a:solidFill>
                  <a:srgbClr val="FF0000"/>
                </a:solidFill>
              </a:rPr>
              <a:t>，</a:t>
            </a:r>
            <a:r>
              <a:rPr lang="en-US" altLang="zh-CN" sz="2000" dirty="0">
                <a:solidFill>
                  <a:srgbClr val="FF0000"/>
                </a:solidFill>
              </a:rPr>
              <a:t>CU</a:t>
            </a:r>
            <a:r>
              <a:rPr lang="zh-CN" altLang="en-US" sz="2000" dirty="0">
                <a:solidFill>
                  <a:srgbClr val="FF0000"/>
                </a:solidFill>
              </a:rPr>
              <a:t>与</a:t>
            </a:r>
            <a:r>
              <a:rPr lang="en-US" altLang="zh-CN" sz="2000" dirty="0">
                <a:solidFill>
                  <a:srgbClr val="FF0000"/>
                </a:solidFill>
              </a:rPr>
              <a:t>MM</a:t>
            </a:r>
            <a:r>
              <a:rPr lang="zh-CN" altLang="en-US" sz="2000" dirty="0">
                <a:solidFill>
                  <a:srgbClr val="FF0000"/>
                </a:solidFill>
              </a:rPr>
              <a:t>间为单连接，</a:t>
            </a:r>
            <a:r>
              <a:rPr lang="en-US" altLang="zh-CN" sz="2000" dirty="0">
                <a:solidFill>
                  <a:srgbClr val="FF0000"/>
                </a:solidFill>
              </a:rPr>
              <a:t>PU</a:t>
            </a:r>
            <a:r>
              <a:rPr lang="zh-CN" altLang="en-US" sz="2000" dirty="0">
                <a:solidFill>
                  <a:srgbClr val="FF0000"/>
                </a:solidFill>
              </a:rPr>
              <a:t>与</a:t>
            </a:r>
            <a:r>
              <a:rPr lang="en-US" altLang="zh-CN" sz="2000" dirty="0">
                <a:solidFill>
                  <a:srgbClr val="FF0000"/>
                </a:solidFill>
              </a:rPr>
              <a:t>MM</a:t>
            </a:r>
            <a:r>
              <a:rPr lang="zh-CN" altLang="en-US" sz="2000" dirty="0">
                <a:solidFill>
                  <a:srgbClr val="FF0000"/>
                </a:solidFill>
              </a:rPr>
              <a:t>间为多连接。</a:t>
            </a:r>
          </a:p>
          <a:p>
            <a:pPr eaLnBrk="1" hangingPunct="1">
              <a:lnSpc>
                <a:spcPct val="90000"/>
              </a:lnSpc>
              <a:spcBef>
                <a:spcPct val="0"/>
              </a:spcBef>
              <a:buFontTx/>
              <a:buNone/>
            </a:pPr>
            <a:endParaRPr lang="zh-CN" altLang="en-US" sz="2000" dirty="0">
              <a:solidFill>
                <a:srgbClr val="FF0000"/>
              </a:solidFill>
            </a:endParaRPr>
          </a:p>
          <a:p>
            <a:pPr eaLnBrk="1" hangingPunct="1">
              <a:lnSpc>
                <a:spcPct val="90000"/>
              </a:lnSpc>
              <a:spcBef>
                <a:spcPct val="0"/>
              </a:spcBef>
              <a:buFontTx/>
              <a:buNone/>
            </a:pPr>
            <a:r>
              <a:rPr lang="en-US" altLang="zh-CN" sz="2000" dirty="0">
                <a:solidFill>
                  <a:srgbClr val="FF0000"/>
                </a:solidFill>
              </a:rPr>
              <a:t>PU</a:t>
            </a:r>
            <a:r>
              <a:rPr lang="zh-CN" altLang="en-US" sz="2000" dirty="0">
                <a:solidFill>
                  <a:srgbClr val="FF0000"/>
                </a:solidFill>
              </a:rPr>
              <a:t>与</a:t>
            </a:r>
            <a:r>
              <a:rPr lang="en-US" altLang="zh-CN" sz="2000" dirty="0">
                <a:solidFill>
                  <a:srgbClr val="FF0000"/>
                </a:solidFill>
              </a:rPr>
              <a:t>MM</a:t>
            </a:r>
            <a:r>
              <a:rPr lang="zh-CN" altLang="en-US" sz="2000" dirty="0">
                <a:solidFill>
                  <a:srgbClr val="FF0000"/>
                </a:solidFill>
              </a:rPr>
              <a:t>间的的操作为并行的，</a:t>
            </a:r>
            <a:r>
              <a:rPr lang="en-US" altLang="zh-CN" sz="2000" dirty="0">
                <a:solidFill>
                  <a:srgbClr val="FF0000"/>
                </a:solidFill>
              </a:rPr>
              <a:t>CU</a:t>
            </a:r>
            <a:r>
              <a:rPr lang="zh-CN" altLang="en-US" sz="2000" dirty="0">
                <a:solidFill>
                  <a:srgbClr val="FF0000"/>
                </a:solidFill>
              </a:rPr>
              <a:t>与</a:t>
            </a:r>
            <a:r>
              <a:rPr lang="en-US" altLang="zh-CN" sz="2000" dirty="0">
                <a:solidFill>
                  <a:srgbClr val="FF0000"/>
                </a:solidFill>
              </a:rPr>
              <a:t>MM</a:t>
            </a:r>
            <a:r>
              <a:rPr lang="zh-CN" altLang="en-US" sz="2000" dirty="0">
                <a:solidFill>
                  <a:srgbClr val="FF0000"/>
                </a:solidFill>
              </a:rPr>
              <a:t>间的操作为串行的。模块内部也可以实现流水线提高并行操作程度。</a:t>
            </a:r>
          </a:p>
        </p:txBody>
      </p:sp>
      <p:sp>
        <p:nvSpPr>
          <p:cNvPr id="4" name="矩形 3"/>
          <p:cNvSpPr>
            <a:spLocks noChangeArrowheads="1"/>
          </p:cNvSpPr>
          <p:nvPr/>
        </p:nvSpPr>
        <p:spPr bwMode="auto">
          <a:xfrm>
            <a:off x="4603750" y="4267200"/>
            <a:ext cx="457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7030A0"/>
                </a:solidFill>
              </a:rPr>
              <a:t>例子：在这种结构的机器上实现向量运算的指令（注意，不是向量计算机），在</a:t>
            </a:r>
            <a:r>
              <a:rPr lang="en-US" altLang="zh-CN" sz="2000">
                <a:solidFill>
                  <a:srgbClr val="7030A0"/>
                </a:solidFill>
              </a:rPr>
              <a:t>SISD</a:t>
            </a:r>
            <a:r>
              <a:rPr lang="zh-CN" altLang="en-US" sz="2000">
                <a:solidFill>
                  <a:srgbClr val="7030A0"/>
                </a:solidFill>
              </a:rPr>
              <a:t>结构上的实现的软件循环结构在一定程度上可能消失或得到缓解。</a:t>
            </a:r>
          </a:p>
        </p:txBody>
      </p:sp>
      <p:sp>
        <p:nvSpPr>
          <p:cNvPr id="148491" name="页脚占位符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84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0FD6399-2314-463A-A53A-F40F476961C7}" type="slidenum">
              <a:rPr lang="en-US" altLang="zh-CN" sz="1200" smtClean="0"/>
              <a:pPr>
                <a:spcBef>
                  <a:spcPct val="0"/>
                </a:spcBef>
                <a:buFontTx/>
                <a:buNone/>
              </a:pPr>
              <a:t>87</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F5D62BA-2A62-4437-BB12-44F6D84B4301}" type="datetime1">
              <a:rPr lang="zh-CN" altLang="en-US" sz="1200" smtClean="0"/>
              <a:pPr>
                <a:spcBef>
                  <a:spcPct val="0"/>
                </a:spcBef>
                <a:buFontTx/>
                <a:buNone/>
              </a:pPr>
              <a:t>2021/9/4</a:t>
            </a:fld>
            <a:endParaRPr lang="en-US" altLang="zh-CN" sz="1200" smtClean="0"/>
          </a:p>
        </p:txBody>
      </p:sp>
      <p:sp>
        <p:nvSpPr>
          <p:cNvPr id="149507" name="Rectangle 2"/>
          <p:cNvSpPr>
            <a:spLocks noGrp="1" noChangeArrowheads="1"/>
          </p:cNvSpPr>
          <p:nvPr>
            <p:ph type="body" idx="1"/>
          </p:nvPr>
        </p:nvSpPr>
        <p:spPr>
          <a:xfrm>
            <a:off x="179388" y="260350"/>
            <a:ext cx="8785225" cy="6408738"/>
          </a:xfrm>
        </p:spPr>
        <p:txBody>
          <a:bodyPr/>
          <a:lstStyle/>
          <a:p>
            <a:pPr eaLnBrk="1" hangingPunct="1"/>
            <a:r>
              <a:rPr lang="en-US" altLang="zh-CN" smtClean="0"/>
              <a:t> ⑶ </a:t>
            </a:r>
            <a:r>
              <a:rPr lang="zh-CN" altLang="en-US" smtClean="0"/>
              <a:t>多指令流单数据流（</a:t>
            </a:r>
            <a:r>
              <a:rPr lang="en-US" altLang="zh-CN" smtClean="0"/>
              <a:t>MISD——Multiple Instruction Single Datastream</a:t>
            </a:r>
            <a:r>
              <a:rPr lang="zh-CN" altLang="en-US" smtClean="0"/>
              <a:t>）</a:t>
            </a:r>
          </a:p>
          <a:p>
            <a:pPr eaLnBrk="1" hangingPunct="1"/>
            <a:endParaRPr lang="zh-CN" altLang="en-US" smtClean="0"/>
          </a:p>
          <a:p>
            <a:pPr eaLnBrk="1" hangingPunct="1"/>
            <a:endParaRPr lang="zh-CN" altLang="en-US" smtClean="0"/>
          </a:p>
        </p:txBody>
      </p:sp>
      <p:grpSp>
        <p:nvGrpSpPr>
          <p:cNvPr id="149508" name="Group 3"/>
          <p:cNvGrpSpPr>
            <a:grpSpLocks/>
          </p:cNvGrpSpPr>
          <p:nvPr/>
        </p:nvGrpSpPr>
        <p:grpSpPr bwMode="auto">
          <a:xfrm>
            <a:off x="350838" y="1363663"/>
            <a:ext cx="4114800" cy="2438400"/>
            <a:chOff x="2340" y="12204"/>
            <a:chExt cx="3600" cy="2184"/>
          </a:xfrm>
        </p:grpSpPr>
        <p:grpSp>
          <p:nvGrpSpPr>
            <p:cNvPr id="149516" name="Group 4"/>
            <p:cNvGrpSpPr>
              <a:grpSpLocks/>
            </p:cNvGrpSpPr>
            <p:nvPr/>
          </p:nvGrpSpPr>
          <p:grpSpPr bwMode="auto">
            <a:xfrm>
              <a:off x="2340" y="12204"/>
              <a:ext cx="3600" cy="2169"/>
              <a:chOff x="2340" y="12204"/>
              <a:chExt cx="3600" cy="2169"/>
            </a:xfrm>
          </p:grpSpPr>
          <p:grpSp>
            <p:nvGrpSpPr>
              <p:cNvPr id="149534" name="Group 5"/>
              <p:cNvGrpSpPr>
                <a:grpSpLocks/>
              </p:cNvGrpSpPr>
              <p:nvPr/>
            </p:nvGrpSpPr>
            <p:grpSpPr bwMode="auto">
              <a:xfrm>
                <a:off x="4500" y="12672"/>
                <a:ext cx="900" cy="1701"/>
                <a:chOff x="4680" y="12360"/>
                <a:chExt cx="900" cy="1701"/>
              </a:xfrm>
            </p:grpSpPr>
            <p:grpSp>
              <p:nvGrpSpPr>
                <p:cNvPr id="149580" name="Group 6"/>
                <p:cNvGrpSpPr>
                  <a:grpSpLocks/>
                </p:cNvGrpSpPr>
                <p:nvPr/>
              </p:nvGrpSpPr>
              <p:grpSpPr bwMode="auto">
                <a:xfrm>
                  <a:off x="4680" y="12360"/>
                  <a:ext cx="900" cy="1701"/>
                  <a:chOff x="8460" y="10347"/>
                  <a:chExt cx="900" cy="1701"/>
                </a:xfrm>
              </p:grpSpPr>
              <p:grpSp>
                <p:nvGrpSpPr>
                  <p:cNvPr id="149585" name="Group 7"/>
                  <p:cNvGrpSpPr>
                    <a:grpSpLocks/>
                  </p:cNvGrpSpPr>
                  <p:nvPr/>
                </p:nvGrpSpPr>
                <p:grpSpPr bwMode="auto">
                  <a:xfrm>
                    <a:off x="8460" y="10347"/>
                    <a:ext cx="900" cy="1701"/>
                    <a:chOff x="7725" y="10536"/>
                    <a:chExt cx="900" cy="1701"/>
                  </a:xfrm>
                </p:grpSpPr>
                <p:sp>
                  <p:nvSpPr>
                    <p:cNvPr id="149589" name="Rectangle 8"/>
                    <p:cNvSpPr>
                      <a:spLocks noChangeArrowheads="1"/>
                    </p:cNvSpPr>
                    <p:nvPr/>
                  </p:nvSpPr>
                  <p:spPr bwMode="auto">
                    <a:xfrm>
                      <a:off x="7725" y="10536"/>
                      <a:ext cx="900" cy="1701"/>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nvGrpSpPr>
                    <p:cNvPr id="149590" name="Group 9"/>
                    <p:cNvGrpSpPr>
                      <a:grpSpLocks/>
                    </p:cNvGrpSpPr>
                    <p:nvPr/>
                  </p:nvGrpSpPr>
                  <p:grpSpPr bwMode="auto">
                    <a:xfrm>
                      <a:off x="7920" y="10701"/>
                      <a:ext cx="510" cy="1347"/>
                      <a:chOff x="7920" y="10701"/>
                      <a:chExt cx="510" cy="1347"/>
                    </a:xfrm>
                  </p:grpSpPr>
                  <p:sp>
                    <p:nvSpPr>
                      <p:cNvPr id="149591" name="Rectangle 10"/>
                      <p:cNvSpPr>
                        <a:spLocks noChangeArrowheads="1"/>
                      </p:cNvSpPr>
                      <p:nvPr/>
                    </p:nvSpPr>
                    <p:spPr bwMode="auto">
                      <a:xfrm>
                        <a:off x="7920" y="11793"/>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92" name="Rectangle 11"/>
                      <p:cNvSpPr>
                        <a:spLocks noChangeArrowheads="1"/>
                      </p:cNvSpPr>
                      <p:nvPr/>
                    </p:nvSpPr>
                    <p:spPr bwMode="auto">
                      <a:xfrm>
                        <a:off x="7920" y="11169"/>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93" name="Rectangle 12"/>
                      <p:cNvSpPr>
                        <a:spLocks noChangeArrowheads="1"/>
                      </p:cNvSpPr>
                      <p:nvPr/>
                    </p:nvSpPr>
                    <p:spPr bwMode="auto">
                      <a:xfrm>
                        <a:off x="7920" y="10701"/>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sp>
                <p:nvSpPr>
                  <p:cNvPr id="149586" name="Text Box 13"/>
                  <p:cNvSpPr txBox="1">
                    <a:spLocks noChangeArrowheads="1"/>
                  </p:cNvSpPr>
                  <p:nvPr/>
                </p:nvSpPr>
                <p:spPr bwMode="auto">
                  <a:xfrm>
                    <a:off x="8595" y="1148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MM</a:t>
                    </a:r>
                    <a:r>
                      <a:rPr lang="en-US" altLang="zh-CN" sz="1800" baseline="-25000"/>
                      <a:t>n</a:t>
                    </a:r>
                  </a:p>
                </p:txBody>
              </p:sp>
              <p:sp>
                <p:nvSpPr>
                  <p:cNvPr id="149587" name="Text Box 14"/>
                  <p:cNvSpPr txBox="1">
                    <a:spLocks noChangeArrowheads="1"/>
                  </p:cNvSpPr>
                  <p:nvPr/>
                </p:nvSpPr>
                <p:spPr bwMode="auto">
                  <a:xfrm>
                    <a:off x="8595" y="10863"/>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2</a:t>
                    </a:r>
                  </a:p>
                </p:txBody>
              </p:sp>
              <p:sp>
                <p:nvSpPr>
                  <p:cNvPr id="149588" name="Text Box 15"/>
                  <p:cNvSpPr txBox="1">
                    <a:spLocks noChangeArrowheads="1"/>
                  </p:cNvSpPr>
                  <p:nvPr/>
                </p:nvSpPr>
                <p:spPr bwMode="auto">
                  <a:xfrm>
                    <a:off x="8595" y="10389"/>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1</a:t>
                    </a:r>
                  </a:p>
                </p:txBody>
              </p:sp>
            </p:grpSp>
            <p:grpSp>
              <p:nvGrpSpPr>
                <p:cNvPr id="149581" name="Group 16"/>
                <p:cNvGrpSpPr>
                  <a:grpSpLocks/>
                </p:cNvGrpSpPr>
                <p:nvPr/>
              </p:nvGrpSpPr>
              <p:grpSpPr bwMode="auto">
                <a:xfrm>
                  <a:off x="5115" y="13356"/>
                  <a:ext cx="28" cy="172"/>
                  <a:chOff x="5940" y="12600"/>
                  <a:chExt cx="28" cy="172"/>
                </a:xfrm>
              </p:grpSpPr>
              <p:sp>
                <p:nvSpPr>
                  <p:cNvPr id="149582" name="Oval 17"/>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83" name="Oval 18"/>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84" name="Oval 19"/>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grpSp>
            <p:nvGrpSpPr>
              <p:cNvPr id="149535" name="Group 20"/>
              <p:cNvGrpSpPr>
                <a:grpSpLocks/>
              </p:cNvGrpSpPr>
              <p:nvPr/>
            </p:nvGrpSpPr>
            <p:grpSpPr bwMode="auto">
              <a:xfrm>
                <a:off x="2872" y="12825"/>
                <a:ext cx="1628" cy="1381"/>
                <a:chOff x="2872" y="12825"/>
                <a:chExt cx="1628" cy="1381"/>
              </a:xfrm>
            </p:grpSpPr>
            <p:grpSp>
              <p:nvGrpSpPr>
                <p:cNvPr id="149559" name="Group 21"/>
                <p:cNvGrpSpPr>
                  <a:grpSpLocks/>
                </p:cNvGrpSpPr>
                <p:nvPr/>
              </p:nvGrpSpPr>
              <p:grpSpPr bwMode="auto">
                <a:xfrm>
                  <a:off x="2872" y="12825"/>
                  <a:ext cx="1628" cy="1381"/>
                  <a:chOff x="2872" y="12825"/>
                  <a:chExt cx="1628" cy="1381"/>
                </a:xfrm>
              </p:grpSpPr>
              <p:grpSp>
                <p:nvGrpSpPr>
                  <p:cNvPr id="149562" name="Group 22"/>
                  <p:cNvGrpSpPr>
                    <a:grpSpLocks/>
                  </p:cNvGrpSpPr>
                  <p:nvPr/>
                </p:nvGrpSpPr>
                <p:grpSpPr bwMode="auto">
                  <a:xfrm>
                    <a:off x="2872" y="12825"/>
                    <a:ext cx="1268" cy="286"/>
                    <a:chOff x="2606" y="12825"/>
                    <a:chExt cx="1268" cy="286"/>
                  </a:xfrm>
                </p:grpSpPr>
                <p:sp>
                  <p:nvSpPr>
                    <p:cNvPr id="149577" name="Rectangle 23"/>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8" name="Rectangle 24"/>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9" name="Line 25"/>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63" name="Group 26"/>
                  <p:cNvGrpSpPr>
                    <a:grpSpLocks/>
                  </p:cNvGrpSpPr>
                  <p:nvPr/>
                </p:nvGrpSpPr>
                <p:grpSpPr bwMode="auto">
                  <a:xfrm>
                    <a:off x="2880" y="13296"/>
                    <a:ext cx="1268" cy="286"/>
                    <a:chOff x="2606" y="12825"/>
                    <a:chExt cx="1268" cy="286"/>
                  </a:xfrm>
                </p:grpSpPr>
                <p:sp>
                  <p:nvSpPr>
                    <p:cNvPr id="149574" name="Rectangle 27"/>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5" name="Rectangle 28"/>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6" name="Line 29"/>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64" name="Group 30"/>
                  <p:cNvGrpSpPr>
                    <a:grpSpLocks/>
                  </p:cNvGrpSpPr>
                  <p:nvPr/>
                </p:nvGrpSpPr>
                <p:grpSpPr bwMode="auto">
                  <a:xfrm>
                    <a:off x="2880" y="13920"/>
                    <a:ext cx="1268" cy="286"/>
                    <a:chOff x="2606" y="12825"/>
                    <a:chExt cx="1268" cy="286"/>
                  </a:xfrm>
                </p:grpSpPr>
                <p:sp>
                  <p:nvSpPr>
                    <p:cNvPr id="149571" name="Rectangle 31"/>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2" name="Rectangle 32"/>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3" name="Line 33"/>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65" name="Group 34"/>
                  <p:cNvGrpSpPr>
                    <a:grpSpLocks/>
                  </p:cNvGrpSpPr>
                  <p:nvPr/>
                </p:nvGrpSpPr>
                <p:grpSpPr bwMode="auto">
                  <a:xfrm>
                    <a:off x="3510" y="13683"/>
                    <a:ext cx="28" cy="172"/>
                    <a:chOff x="5940" y="12600"/>
                    <a:chExt cx="28" cy="172"/>
                  </a:xfrm>
                </p:grpSpPr>
                <p:sp>
                  <p:nvSpPr>
                    <p:cNvPr id="149568" name="Oval 35"/>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69" name="Oval 36"/>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70" name="Oval 37"/>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sp>
                <p:nvSpPr>
                  <p:cNvPr id="149566" name="Line 38"/>
                  <p:cNvSpPr>
                    <a:spLocks noChangeShapeType="1"/>
                  </p:cNvSpPr>
                  <p:nvPr/>
                </p:nvSpPr>
                <p:spPr bwMode="auto">
                  <a:xfrm flipH="1">
                    <a:off x="414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9567" name="Line 39"/>
                  <p:cNvSpPr>
                    <a:spLocks noChangeShapeType="1"/>
                  </p:cNvSpPr>
                  <p:nvPr/>
                </p:nvSpPr>
                <p:spPr bwMode="auto">
                  <a:xfrm>
                    <a:off x="4140" y="14076"/>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49560" name="Line 40"/>
                <p:cNvSpPr>
                  <a:spLocks noChangeShapeType="1"/>
                </p:cNvSpPr>
                <p:nvPr/>
              </p:nvSpPr>
              <p:spPr bwMode="auto">
                <a:xfrm>
                  <a:off x="3906" y="13108"/>
                  <a:ext cx="0" cy="193"/>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49561" name="Line 41"/>
                <p:cNvSpPr>
                  <a:spLocks noChangeShapeType="1"/>
                </p:cNvSpPr>
                <p:nvPr/>
              </p:nvSpPr>
              <p:spPr bwMode="auto">
                <a:xfrm>
                  <a:off x="3908" y="13584"/>
                  <a:ext cx="0" cy="336"/>
                </a:xfrm>
                <a:prstGeom prst="line">
                  <a:avLst/>
                </a:prstGeom>
                <a:noFill/>
                <a:ln w="9525">
                  <a:solidFill>
                    <a:srgbClr val="000000"/>
                  </a:solidFill>
                  <a:prstDash val="sysDot"/>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36" name="Group 42"/>
              <p:cNvGrpSpPr>
                <a:grpSpLocks/>
              </p:cNvGrpSpPr>
              <p:nvPr/>
            </p:nvGrpSpPr>
            <p:grpSpPr bwMode="auto">
              <a:xfrm>
                <a:off x="2340" y="12204"/>
                <a:ext cx="3600" cy="1872"/>
                <a:chOff x="2340" y="12204"/>
                <a:chExt cx="3600" cy="1872"/>
              </a:xfrm>
            </p:grpSpPr>
            <p:grpSp>
              <p:nvGrpSpPr>
                <p:cNvPr id="149537" name="Group 43"/>
                <p:cNvGrpSpPr>
                  <a:grpSpLocks/>
                </p:cNvGrpSpPr>
                <p:nvPr/>
              </p:nvGrpSpPr>
              <p:grpSpPr bwMode="auto">
                <a:xfrm>
                  <a:off x="2700" y="12516"/>
                  <a:ext cx="2880" cy="468"/>
                  <a:chOff x="2700" y="12516"/>
                  <a:chExt cx="2880" cy="468"/>
                </a:xfrm>
              </p:grpSpPr>
              <p:sp>
                <p:nvSpPr>
                  <p:cNvPr id="149554" name="Line 44"/>
                  <p:cNvSpPr>
                    <a:spLocks noChangeShapeType="1"/>
                  </p:cNvSpPr>
                  <p:nvPr/>
                </p:nvSpPr>
                <p:spPr bwMode="auto">
                  <a:xfrm>
                    <a:off x="5400" y="12984"/>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5" name="Line 45"/>
                  <p:cNvSpPr>
                    <a:spLocks noChangeShapeType="1"/>
                  </p:cNvSpPr>
                  <p:nvPr/>
                </p:nvSpPr>
                <p:spPr bwMode="auto">
                  <a:xfrm flipV="1">
                    <a:off x="5580" y="1251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6" name="Line 46"/>
                  <p:cNvSpPr>
                    <a:spLocks noChangeShapeType="1"/>
                  </p:cNvSpPr>
                  <p:nvPr/>
                </p:nvSpPr>
                <p:spPr bwMode="auto">
                  <a:xfrm flipH="1">
                    <a:off x="2700" y="12516"/>
                    <a:ext cx="28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7" name="Line 47"/>
                  <p:cNvSpPr>
                    <a:spLocks noChangeShapeType="1"/>
                  </p:cNvSpPr>
                  <p:nvPr/>
                </p:nvSpPr>
                <p:spPr bwMode="auto">
                  <a:xfrm>
                    <a:off x="2700" y="1251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8" name="Line 48"/>
                  <p:cNvSpPr>
                    <a:spLocks noChangeShapeType="1"/>
                  </p:cNvSpPr>
                  <p:nvPr/>
                </p:nvSpPr>
                <p:spPr bwMode="auto">
                  <a:xfrm>
                    <a:off x="2700" y="12984"/>
                    <a:ext cx="18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38" name="Group 49"/>
                <p:cNvGrpSpPr>
                  <a:grpSpLocks/>
                </p:cNvGrpSpPr>
                <p:nvPr/>
              </p:nvGrpSpPr>
              <p:grpSpPr bwMode="auto">
                <a:xfrm>
                  <a:off x="2520" y="12360"/>
                  <a:ext cx="3240" cy="1092"/>
                  <a:chOff x="2520" y="12360"/>
                  <a:chExt cx="3240" cy="1092"/>
                </a:xfrm>
              </p:grpSpPr>
              <p:sp>
                <p:nvSpPr>
                  <p:cNvPr id="149549" name="Line 50"/>
                  <p:cNvSpPr>
                    <a:spLocks noChangeShapeType="1"/>
                  </p:cNvSpPr>
                  <p:nvPr/>
                </p:nvSpPr>
                <p:spPr bwMode="auto">
                  <a:xfrm>
                    <a:off x="5400" y="1345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0" name="Line 51"/>
                  <p:cNvSpPr>
                    <a:spLocks noChangeShapeType="1"/>
                  </p:cNvSpPr>
                  <p:nvPr/>
                </p:nvSpPr>
                <p:spPr bwMode="auto">
                  <a:xfrm flipV="1">
                    <a:off x="5760" y="12360"/>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1" name="Line 52"/>
                  <p:cNvSpPr>
                    <a:spLocks noChangeShapeType="1"/>
                  </p:cNvSpPr>
                  <p:nvPr/>
                </p:nvSpPr>
                <p:spPr bwMode="auto">
                  <a:xfrm flipH="1">
                    <a:off x="2520" y="12360"/>
                    <a:ext cx="3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2" name="Line 53"/>
                  <p:cNvSpPr>
                    <a:spLocks noChangeShapeType="1"/>
                  </p:cNvSpPr>
                  <p:nvPr/>
                </p:nvSpPr>
                <p:spPr bwMode="auto">
                  <a:xfrm>
                    <a:off x="2520" y="12360"/>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3" name="Line 54"/>
                  <p:cNvSpPr>
                    <a:spLocks noChangeShapeType="1"/>
                  </p:cNvSpPr>
                  <p:nvPr/>
                </p:nvSpPr>
                <p:spPr bwMode="auto">
                  <a:xfrm>
                    <a:off x="2520" y="13452"/>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39" name="Group 55"/>
                <p:cNvGrpSpPr>
                  <a:grpSpLocks/>
                </p:cNvGrpSpPr>
                <p:nvPr/>
              </p:nvGrpSpPr>
              <p:grpSpPr bwMode="auto">
                <a:xfrm>
                  <a:off x="2340" y="12204"/>
                  <a:ext cx="3600" cy="1872"/>
                  <a:chOff x="2340" y="12204"/>
                  <a:chExt cx="3600" cy="1872"/>
                </a:xfrm>
              </p:grpSpPr>
              <p:sp>
                <p:nvSpPr>
                  <p:cNvPr id="149544" name="Line 56"/>
                  <p:cNvSpPr>
                    <a:spLocks noChangeShapeType="1"/>
                  </p:cNvSpPr>
                  <p:nvPr/>
                </p:nvSpPr>
                <p:spPr bwMode="auto">
                  <a:xfrm>
                    <a:off x="5400" y="14076"/>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5" name="Line 57"/>
                  <p:cNvSpPr>
                    <a:spLocks noChangeShapeType="1"/>
                  </p:cNvSpPr>
                  <p:nvPr/>
                </p:nvSpPr>
                <p:spPr bwMode="auto">
                  <a:xfrm flipV="1">
                    <a:off x="5940" y="12204"/>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6" name="Line 58"/>
                  <p:cNvSpPr>
                    <a:spLocks noChangeShapeType="1"/>
                  </p:cNvSpPr>
                  <p:nvPr/>
                </p:nvSpPr>
                <p:spPr bwMode="auto">
                  <a:xfrm flipH="1">
                    <a:off x="2340" y="12204"/>
                    <a:ext cx="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7" name="Line 59"/>
                  <p:cNvSpPr>
                    <a:spLocks noChangeShapeType="1"/>
                  </p:cNvSpPr>
                  <p:nvPr/>
                </p:nvSpPr>
                <p:spPr bwMode="auto">
                  <a:xfrm>
                    <a:off x="2340" y="12204"/>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8" name="Line 60"/>
                  <p:cNvSpPr>
                    <a:spLocks noChangeShapeType="1"/>
                  </p:cNvSpPr>
                  <p:nvPr/>
                </p:nvSpPr>
                <p:spPr bwMode="auto">
                  <a:xfrm>
                    <a:off x="2340" y="14076"/>
                    <a:ext cx="54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9540" name="Group 61"/>
                <p:cNvGrpSpPr>
                  <a:grpSpLocks/>
                </p:cNvGrpSpPr>
                <p:nvPr/>
              </p:nvGrpSpPr>
              <p:grpSpPr bwMode="auto">
                <a:xfrm>
                  <a:off x="5580" y="13683"/>
                  <a:ext cx="28" cy="172"/>
                  <a:chOff x="5940" y="12600"/>
                  <a:chExt cx="28" cy="172"/>
                </a:xfrm>
              </p:grpSpPr>
              <p:sp>
                <p:nvSpPr>
                  <p:cNvPr id="149541" name="Oval 62"/>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42" name="Oval 63"/>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49543" name="Oval 64"/>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grpSp>
        <p:grpSp>
          <p:nvGrpSpPr>
            <p:cNvPr id="149517" name="Group 65"/>
            <p:cNvGrpSpPr>
              <a:grpSpLocks/>
            </p:cNvGrpSpPr>
            <p:nvPr/>
          </p:nvGrpSpPr>
          <p:grpSpPr bwMode="auto">
            <a:xfrm>
              <a:off x="2385" y="13044"/>
              <a:ext cx="1980" cy="726"/>
              <a:chOff x="2385" y="13044"/>
              <a:chExt cx="1980" cy="726"/>
            </a:xfrm>
          </p:grpSpPr>
          <p:sp>
            <p:nvSpPr>
              <p:cNvPr id="149530" name="Text Box 66"/>
              <p:cNvSpPr txBox="1">
                <a:spLocks noChangeArrowheads="1"/>
              </p:cNvSpPr>
              <p:nvPr/>
            </p:nvSpPr>
            <p:spPr bwMode="auto">
              <a:xfrm>
                <a:off x="2385" y="1330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2</a:t>
                </a:r>
                <a:endParaRPr lang="en-US" altLang="zh-CN" sz="1800"/>
              </a:p>
            </p:txBody>
          </p:sp>
          <p:sp>
            <p:nvSpPr>
              <p:cNvPr id="149531" name="Text Box 67"/>
              <p:cNvSpPr txBox="1">
                <a:spLocks noChangeArrowheads="1"/>
              </p:cNvSpPr>
              <p:nvPr/>
            </p:nvSpPr>
            <p:spPr bwMode="auto">
              <a:xfrm>
                <a:off x="2835" y="13185"/>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CU</a:t>
                </a:r>
                <a:r>
                  <a:rPr lang="en-US" altLang="zh-CN" sz="1800" baseline="-25000">
                    <a:solidFill>
                      <a:srgbClr val="FF0000"/>
                    </a:solidFill>
                  </a:rPr>
                  <a:t>2</a:t>
                </a:r>
                <a:endParaRPr lang="en-US" altLang="zh-CN" sz="1800">
                  <a:solidFill>
                    <a:srgbClr val="FF0000"/>
                  </a:solidFill>
                </a:endParaRPr>
              </a:p>
            </p:txBody>
          </p:sp>
          <p:sp>
            <p:nvSpPr>
              <p:cNvPr id="149532" name="Text Box 68"/>
              <p:cNvSpPr txBox="1">
                <a:spLocks noChangeArrowheads="1"/>
              </p:cNvSpPr>
              <p:nvPr/>
            </p:nvSpPr>
            <p:spPr bwMode="auto">
              <a:xfrm>
                <a:off x="3270" y="1304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2</a:t>
                </a:r>
                <a:endParaRPr lang="en-US" altLang="zh-CN" sz="1800"/>
              </a:p>
            </p:txBody>
          </p:sp>
          <p:sp>
            <p:nvSpPr>
              <p:cNvPr id="149533" name="Text Box 69"/>
              <p:cNvSpPr txBox="1">
                <a:spLocks noChangeArrowheads="1"/>
              </p:cNvSpPr>
              <p:nvPr/>
            </p:nvSpPr>
            <p:spPr bwMode="auto">
              <a:xfrm>
                <a:off x="3645" y="13185"/>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PU</a:t>
                </a:r>
                <a:r>
                  <a:rPr lang="en-US" altLang="zh-CN" sz="1800" baseline="-25000">
                    <a:solidFill>
                      <a:srgbClr val="FF0000"/>
                    </a:solidFill>
                  </a:rPr>
                  <a:t>2</a:t>
                </a:r>
                <a:endParaRPr lang="en-US" altLang="zh-CN" sz="1800">
                  <a:solidFill>
                    <a:srgbClr val="FF0000"/>
                  </a:solidFill>
                </a:endParaRPr>
              </a:p>
            </p:txBody>
          </p:sp>
        </p:grpSp>
        <p:grpSp>
          <p:nvGrpSpPr>
            <p:cNvPr id="149518" name="Group 70"/>
            <p:cNvGrpSpPr>
              <a:grpSpLocks/>
            </p:cNvGrpSpPr>
            <p:nvPr/>
          </p:nvGrpSpPr>
          <p:grpSpPr bwMode="auto">
            <a:xfrm>
              <a:off x="2460" y="12567"/>
              <a:ext cx="2145" cy="744"/>
              <a:chOff x="2460" y="12567"/>
              <a:chExt cx="2145" cy="744"/>
            </a:xfrm>
          </p:grpSpPr>
          <p:sp>
            <p:nvSpPr>
              <p:cNvPr id="149525" name="Text Box 71"/>
              <p:cNvSpPr txBox="1">
                <a:spLocks noChangeArrowheads="1"/>
              </p:cNvSpPr>
              <p:nvPr/>
            </p:nvSpPr>
            <p:spPr bwMode="auto">
              <a:xfrm>
                <a:off x="2460" y="1284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1</a:t>
                </a:r>
                <a:endParaRPr lang="en-US" altLang="zh-CN" sz="1800"/>
              </a:p>
            </p:txBody>
          </p:sp>
          <p:sp>
            <p:nvSpPr>
              <p:cNvPr id="149526" name="Text Box 72"/>
              <p:cNvSpPr txBox="1">
                <a:spLocks noChangeArrowheads="1"/>
              </p:cNvSpPr>
              <p:nvPr/>
            </p:nvSpPr>
            <p:spPr bwMode="auto">
              <a:xfrm>
                <a:off x="2820" y="1271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CU</a:t>
                </a:r>
                <a:r>
                  <a:rPr lang="en-US" altLang="zh-CN" sz="1800" baseline="-25000">
                    <a:solidFill>
                      <a:srgbClr val="FF0000"/>
                    </a:solidFill>
                  </a:rPr>
                  <a:t>1</a:t>
                </a:r>
                <a:endParaRPr lang="en-US" altLang="zh-CN" sz="1800">
                  <a:solidFill>
                    <a:srgbClr val="FF0000"/>
                  </a:solidFill>
                </a:endParaRPr>
              </a:p>
            </p:txBody>
          </p:sp>
          <p:sp>
            <p:nvSpPr>
              <p:cNvPr id="149527" name="Text Box 73"/>
              <p:cNvSpPr txBox="1">
                <a:spLocks noChangeArrowheads="1"/>
              </p:cNvSpPr>
              <p:nvPr/>
            </p:nvSpPr>
            <p:spPr bwMode="auto">
              <a:xfrm>
                <a:off x="3285" y="1256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1</a:t>
                </a:r>
                <a:endParaRPr lang="en-US" altLang="zh-CN" sz="1800"/>
              </a:p>
            </p:txBody>
          </p:sp>
          <p:sp>
            <p:nvSpPr>
              <p:cNvPr id="149528" name="Text Box 74"/>
              <p:cNvSpPr txBox="1">
                <a:spLocks noChangeArrowheads="1"/>
              </p:cNvSpPr>
              <p:nvPr/>
            </p:nvSpPr>
            <p:spPr bwMode="auto">
              <a:xfrm>
                <a:off x="3645" y="1271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PU</a:t>
                </a:r>
                <a:r>
                  <a:rPr lang="en-US" altLang="zh-CN" sz="1800" baseline="-25000">
                    <a:solidFill>
                      <a:srgbClr val="FF0000"/>
                    </a:solidFill>
                  </a:rPr>
                  <a:t>1</a:t>
                </a:r>
                <a:endParaRPr lang="en-US" altLang="zh-CN" sz="1800">
                  <a:solidFill>
                    <a:srgbClr val="FF0000"/>
                  </a:solidFill>
                </a:endParaRPr>
              </a:p>
            </p:txBody>
          </p:sp>
          <p:sp>
            <p:nvSpPr>
              <p:cNvPr id="149529" name="Text Box 75"/>
              <p:cNvSpPr txBox="1">
                <a:spLocks noChangeArrowheads="1"/>
              </p:cNvSpPr>
              <p:nvPr/>
            </p:nvSpPr>
            <p:spPr bwMode="auto">
              <a:xfrm>
                <a:off x="4065" y="1259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DS</a:t>
                </a:r>
              </a:p>
            </p:txBody>
          </p:sp>
        </p:grpSp>
        <p:grpSp>
          <p:nvGrpSpPr>
            <p:cNvPr id="149519" name="Group 76"/>
            <p:cNvGrpSpPr>
              <a:grpSpLocks/>
            </p:cNvGrpSpPr>
            <p:nvPr/>
          </p:nvGrpSpPr>
          <p:grpSpPr bwMode="auto">
            <a:xfrm>
              <a:off x="2340" y="13659"/>
              <a:ext cx="2265" cy="729"/>
              <a:chOff x="2340" y="13659"/>
              <a:chExt cx="2265" cy="729"/>
            </a:xfrm>
          </p:grpSpPr>
          <p:sp>
            <p:nvSpPr>
              <p:cNvPr id="149520" name="Text Box 77"/>
              <p:cNvSpPr txBox="1">
                <a:spLocks noChangeArrowheads="1"/>
              </p:cNvSpPr>
              <p:nvPr/>
            </p:nvSpPr>
            <p:spPr bwMode="auto">
              <a:xfrm>
                <a:off x="2340" y="1392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n</a:t>
                </a:r>
                <a:endParaRPr lang="en-US" altLang="zh-CN" sz="1800"/>
              </a:p>
            </p:txBody>
          </p:sp>
          <p:sp>
            <p:nvSpPr>
              <p:cNvPr id="149521" name="Text Box 78"/>
              <p:cNvSpPr txBox="1">
                <a:spLocks noChangeArrowheads="1"/>
              </p:cNvSpPr>
              <p:nvPr/>
            </p:nvSpPr>
            <p:spPr bwMode="auto">
              <a:xfrm>
                <a:off x="2820" y="13800"/>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CU</a:t>
                </a:r>
                <a:r>
                  <a:rPr lang="en-US" altLang="zh-CN" sz="1800" baseline="-25000">
                    <a:solidFill>
                      <a:srgbClr val="FF0000"/>
                    </a:solidFill>
                  </a:rPr>
                  <a:t>n</a:t>
                </a:r>
                <a:endParaRPr lang="en-US" altLang="zh-CN" sz="1800">
                  <a:solidFill>
                    <a:srgbClr val="FF0000"/>
                  </a:solidFill>
                </a:endParaRPr>
              </a:p>
            </p:txBody>
          </p:sp>
          <p:sp>
            <p:nvSpPr>
              <p:cNvPr id="149522" name="Text Box 79"/>
              <p:cNvSpPr txBox="1">
                <a:spLocks noChangeArrowheads="1"/>
              </p:cNvSpPr>
              <p:nvPr/>
            </p:nvSpPr>
            <p:spPr bwMode="auto">
              <a:xfrm>
                <a:off x="3285" y="1365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n</a:t>
                </a:r>
                <a:endParaRPr lang="en-US" altLang="zh-CN" sz="1800"/>
              </a:p>
            </p:txBody>
          </p:sp>
          <p:sp>
            <p:nvSpPr>
              <p:cNvPr id="149523" name="Text Box 80"/>
              <p:cNvSpPr txBox="1">
                <a:spLocks noChangeArrowheads="1"/>
              </p:cNvSpPr>
              <p:nvPr/>
            </p:nvSpPr>
            <p:spPr bwMode="auto">
              <a:xfrm>
                <a:off x="3645" y="13809"/>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PU</a:t>
                </a:r>
                <a:r>
                  <a:rPr lang="en-US" altLang="zh-CN" sz="1800" baseline="-25000">
                    <a:solidFill>
                      <a:srgbClr val="FF0000"/>
                    </a:solidFill>
                  </a:rPr>
                  <a:t>n</a:t>
                </a:r>
                <a:endParaRPr lang="en-US" altLang="zh-CN" sz="1800">
                  <a:solidFill>
                    <a:srgbClr val="FF0000"/>
                  </a:solidFill>
                </a:endParaRPr>
              </a:p>
            </p:txBody>
          </p:sp>
          <p:sp>
            <p:nvSpPr>
              <p:cNvPr id="149524" name="Text Box 81"/>
              <p:cNvSpPr txBox="1">
                <a:spLocks noChangeArrowheads="1"/>
              </p:cNvSpPr>
              <p:nvPr/>
            </p:nvSpPr>
            <p:spPr bwMode="auto">
              <a:xfrm>
                <a:off x="4065" y="1369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DS</a:t>
                </a:r>
              </a:p>
            </p:txBody>
          </p:sp>
        </p:grpSp>
      </p:grpSp>
      <p:sp>
        <p:nvSpPr>
          <p:cNvPr id="149509" name="Text Box 82"/>
          <p:cNvSpPr txBox="1">
            <a:spLocks noChangeArrowheads="1"/>
          </p:cNvSpPr>
          <p:nvPr/>
        </p:nvSpPr>
        <p:spPr bwMode="auto">
          <a:xfrm>
            <a:off x="1570038" y="4084638"/>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c ) MISD</a:t>
            </a:r>
          </a:p>
        </p:txBody>
      </p:sp>
      <p:sp>
        <p:nvSpPr>
          <p:cNvPr id="149510" name="Text Box 83"/>
          <p:cNvSpPr txBox="1">
            <a:spLocks noChangeArrowheads="1"/>
          </p:cNvSpPr>
          <p:nvPr/>
        </p:nvSpPr>
        <p:spPr bwMode="auto">
          <a:xfrm>
            <a:off x="206375" y="4702175"/>
            <a:ext cx="433705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Flynn</a:t>
            </a:r>
            <a:r>
              <a:rPr lang="zh-CN" altLang="en-US" sz="1800"/>
              <a:t>分类法各类结构的概念性框图</a:t>
            </a:r>
            <a:endParaRPr lang="zh-CN" altLang="en-US" sz="2400"/>
          </a:p>
          <a:p>
            <a:pPr eaLnBrk="1" hangingPunct="1">
              <a:spcBef>
                <a:spcPct val="0"/>
              </a:spcBef>
              <a:buFontTx/>
              <a:buNone/>
            </a:pPr>
            <a:endParaRPr lang="zh-CN" altLang="en-US" sz="2400"/>
          </a:p>
        </p:txBody>
      </p:sp>
      <p:sp>
        <p:nvSpPr>
          <p:cNvPr id="149511" name="Text Box 84"/>
          <p:cNvSpPr txBox="1">
            <a:spLocks noChangeArrowheads="1"/>
          </p:cNvSpPr>
          <p:nvPr/>
        </p:nvSpPr>
        <p:spPr bwMode="auto">
          <a:xfrm>
            <a:off x="381000" y="5907088"/>
            <a:ext cx="83248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CU</a:t>
            </a:r>
            <a:r>
              <a:rPr lang="zh-CN" altLang="en-US" sz="1800"/>
              <a:t>：控制部件； </a:t>
            </a:r>
            <a:r>
              <a:rPr lang="en-US" altLang="zh-CN" sz="1800"/>
              <a:t>PU</a:t>
            </a:r>
            <a:r>
              <a:rPr lang="zh-CN" altLang="en-US" sz="1800"/>
              <a:t>：处理部件； </a:t>
            </a:r>
            <a:r>
              <a:rPr lang="en-US" altLang="zh-CN" sz="1800"/>
              <a:t>MM</a:t>
            </a:r>
            <a:r>
              <a:rPr lang="zh-CN" altLang="en-US" sz="1800"/>
              <a:t>：存储器模块； </a:t>
            </a:r>
            <a:r>
              <a:rPr lang="en-US" altLang="zh-CN" sz="1800"/>
              <a:t>IS</a:t>
            </a:r>
            <a:r>
              <a:rPr lang="zh-CN" altLang="en-US" sz="1800"/>
              <a:t>：指令流； </a:t>
            </a:r>
            <a:r>
              <a:rPr lang="en-US" altLang="zh-CN" sz="1800"/>
              <a:t>DS</a:t>
            </a:r>
            <a:r>
              <a:rPr lang="zh-CN" altLang="en-US" sz="1800"/>
              <a:t>：数据流</a:t>
            </a:r>
            <a:endParaRPr lang="zh-CN" altLang="en-US" sz="2400"/>
          </a:p>
          <a:p>
            <a:pPr eaLnBrk="1" hangingPunct="1">
              <a:spcBef>
                <a:spcPct val="0"/>
              </a:spcBef>
              <a:buFontTx/>
              <a:buNone/>
            </a:pPr>
            <a:endParaRPr lang="zh-CN" altLang="en-US" sz="2400"/>
          </a:p>
        </p:txBody>
      </p:sp>
      <p:sp>
        <p:nvSpPr>
          <p:cNvPr id="2" name="矩形 1"/>
          <p:cNvSpPr>
            <a:spLocks noChangeArrowheads="1"/>
          </p:cNvSpPr>
          <p:nvPr/>
        </p:nvSpPr>
        <p:spPr bwMode="auto">
          <a:xfrm>
            <a:off x="4533900" y="768350"/>
            <a:ext cx="4572000"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b="1" dirty="0">
                <a:solidFill>
                  <a:srgbClr val="7030A0"/>
                </a:solidFill>
              </a:rPr>
              <a:t>多个</a:t>
            </a:r>
            <a:r>
              <a:rPr lang="en-US" altLang="zh-CN" sz="2000" b="1" dirty="0">
                <a:solidFill>
                  <a:srgbClr val="7030A0"/>
                </a:solidFill>
              </a:rPr>
              <a:t>CU</a:t>
            </a:r>
            <a:r>
              <a:rPr lang="zh-CN" altLang="en-US" sz="2000" b="1" dirty="0">
                <a:solidFill>
                  <a:srgbClr val="7030A0"/>
                </a:solidFill>
              </a:rPr>
              <a:t>从</a:t>
            </a:r>
            <a:r>
              <a:rPr lang="en-US" altLang="zh-CN" sz="2000" b="1" dirty="0">
                <a:solidFill>
                  <a:srgbClr val="7030A0"/>
                </a:solidFill>
              </a:rPr>
              <a:t>MM</a:t>
            </a:r>
            <a:r>
              <a:rPr lang="zh-CN" altLang="en-US" sz="2000" b="1" dirty="0">
                <a:solidFill>
                  <a:srgbClr val="7030A0"/>
                </a:solidFill>
              </a:rPr>
              <a:t>并行的读取多条指令，这些指令同时控制多个</a:t>
            </a:r>
            <a:r>
              <a:rPr lang="en-US" altLang="zh-CN" sz="2000" b="1" dirty="0">
                <a:solidFill>
                  <a:srgbClr val="7030A0"/>
                </a:solidFill>
              </a:rPr>
              <a:t>PU</a:t>
            </a:r>
            <a:r>
              <a:rPr lang="zh-CN" altLang="en-US" sz="2000" b="1" dirty="0">
                <a:solidFill>
                  <a:srgbClr val="7030A0"/>
                </a:solidFill>
              </a:rPr>
              <a:t>对从</a:t>
            </a:r>
            <a:r>
              <a:rPr lang="en-US" altLang="zh-CN" sz="2000" b="1" dirty="0">
                <a:solidFill>
                  <a:srgbClr val="7030A0"/>
                </a:solidFill>
              </a:rPr>
              <a:t>MM</a:t>
            </a:r>
            <a:r>
              <a:rPr lang="zh-CN" altLang="en-US" sz="2000" b="1" dirty="0">
                <a:solidFill>
                  <a:srgbClr val="7030A0"/>
                </a:solidFill>
              </a:rPr>
              <a:t>串行读取的每个数据进行处理，最终串行的把每个数据写回</a:t>
            </a:r>
            <a:r>
              <a:rPr lang="en-US" altLang="zh-CN" sz="2000" b="1" dirty="0">
                <a:solidFill>
                  <a:srgbClr val="7030A0"/>
                </a:solidFill>
              </a:rPr>
              <a:t>MM</a:t>
            </a:r>
            <a:r>
              <a:rPr lang="zh-CN" altLang="en-US" sz="2000" b="1" dirty="0">
                <a:solidFill>
                  <a:srgbClr val="7030A0"/>
                </a:solidFill>
              </a:rPr>
              <a:t>。</a:t>
            </a:r>
          </a:p>
          <a:p>
            <a:pPr eaLnBrk="1" hangingPunct="1">
              <a:lnSpc>
                <a:spcPct val="90000"/>
              </a:lnSpc>
              <a:spcBef>
                <a:spcPct val="0"/>
              </a:spcBef>
              <a:buFontTx/>
              <a:buNone/>
            </a:pPr>
            <a:endParaRPr lang="zh-CN" altLang="en-US" sz="2000" b="1" dirty="0">
              <a:solidFill>
                <a:srgbClr val="7030A0"/>
              </a:solidFill>
            </a:endParaRPr>
          </a:p>
          <a:p>
            <a:pPr eaLnBrk="1" hangingPunct="1">
              <a:lnSpc>
                <a:spcPct val="90000"/>
              </a:lnSpc>
              <a:spcBef>
                <a:spcPct val="0"/>
              </a:spcBef>
              <a:buFontTx/>
              <a:buNone/>
            </a:pPr>
            <a:r>
              <a:rPr lang="en-US" altLang="zh-CN" sz="2000" b="1" dirty="0">
                <a:solidFill>
                  <a:srgbClr val="7030A0"/>
                </a:solidFill>
              </a:rPr>
              <a:t>CU</a:t>
            </a:r>
            <a:r>
              <a:rPr lang="zh-CN" altLang="en-US" sz="2000" b="1" dirty="0">
                <a:solidFill>
                  <a:srgbClr val="7030A0"/>
                </a:solidFill>
              </a:rPr>
              <a:t>、</a:t>
            </a:r>
            <a:r>
              <a:rPr lang="en-US" altLang="zh-CN" sz="2000" b="1" dirty="0">
                <a:solidFill>
                  <a:srgbClr val="7030A0"/>
                </a:solidFill>
              </a:rPr>
              <a:t>PU</a:t>
            </a:r>
            <a:r>
              <a:rPr lang="zh-CN" altLang="en-US" sz="2000" b="1" dirty="0">
                <a:solidFill>
                  <a:srgbClr val="7030A0"/>
                </a:solidFill>
              </a:rPr>
              <a:t>、</a:t>
            </a:r>
            <a:r>
              <a:rPr lang="en-US" altLang="zh-CN" sz="2000" b="1" dirty="0">
                <a:solidFill>
                  <a:srgbClr val="7030A0"/>
                </a:solidFill>
              </a:rPr>
              <a:t>MM</a:t>
            </a:r>
            <a:r>
              <a:rPr lang="zh-CN" altLang="en-US" sz="2000" b="1" dirty="0">
                <a:solidFill>
                  <a:srgbClr val="7030A0"/>
                </a:solidFill>
              </a:rPr>
              <a:t>均为多个，</a:t>
            </a:r>
            <a:r>
              <a:rPr lang="en-US" altLang="zh-CN" sz="2000" b="1" dirty="0">
                <a:solidFill>
                  <a:srgbClr val="7030A0"/>
                </a:solidFill>
              </a:rPr>
              <a:t>CU</a:t>
            </a:r>
            <a:r>
              <a:rPr lang="zh-CN" altLang="en-US" sz="2000" b="1" dirty="0">
                <a:solidFill>
                  <a:srgbClr val="7030A0"/>
                </a:solidFill>
              </a:rPr>
              <a:t>与</a:t>
            </a:r>
            <a:r>
              <a:rPr lang="en-US" altLang="zh-CN" sz="2000" b="1" dirty="0">
                <a:solidFill>
                  <a:srgbClr val="7030A0"/>
                </a:solidFill>
              </a:rPr>
              <a:t>MM</a:t>
            </a:r>
            <a:r>
              <a:rPr lang="zh-CN" altLang="en-US" sz="2000" b="1" dirty="0">
                <a:solidFill>
                  <a:srgbClr val="7030A0"/>
                </a:solidFill>
              </a:rPr>
              <a:t>间为多连接，但是</a:t>
            </a:r>
            <a:r>
              <a:rPr lang="en-US" altLang="zh-CN" sz="2000" b="1" dirty="0">
                <a:solidFill>
                  <a:srgbClr val="7030A0"/>
                </a:solidFill>
              </a:rPr>
              <a:t>PU</a:t>
            </a:r>
            <a:r>
              <a:rPr lang="zh-CN" altLang="en-US" sz="2000" b="1" dirty="0">
                <a:solidFill>
                  <a:srgbClr val="7030A0"/>
                </a:solidFill>
              </a:rPr>
              <a:t>与</a:t>
            </a:r>
            <a:r>
              <a:rPr lang="en-US" altLang="zh-CN" sz="2000" b="1" dirty="0">
                <a:solidFill>
                  <a:srgbClr val="7030A0"/>
                </a:solidFill>
              </a:rPr>
              <a:t>MM</a:t>
            </a:r>
            <a:r>
              <a:rPr lang="zh-CN" altLang="en-US" sz="2000" b="1" dirty="0">
                <a:solidFill>
                  <a:srgbClr val="7030A0"/>
                </a:solidFill>
              </a:rPr>
              <a:t>间为单连接。</a:t>
            </a:r>
          </a:p>
          <a:p>
            <a:pPr eaLnBrk="1" hangingPunct="1">
              <a:lnSpc>
                <a:spcPct val="90000"/>
              </a:lnSpc>
              <a:spcBef>
                <a:spcPct val="0"/>
              </a:spcBef>
              <a:buFontTx/>
              <a:buNone/>
            </a:pPr>
            <a:endParaRPr lang="zh-CN" altLang="en-US" sz="2000" b="1" dirty="0">
              <a:solidFill>
                <a:srgbClr val="7030A0"/>
              </a:solidFill>
            </a:endParaRPr>
          </a:p>
          <a:p>
            <a:pPr eaLnBrk="1" hangingPunct="1">
              <a:lnSpc>
                <a:spcPct val="90000"/>
              </a:lnSpc>
              <a:spcBef>
                <a:spcPct val="0"/>
              </a:spcBef>
              <a:buFontTx/>
              <a:buNone/>
            </a:pPr>
            <a:r>
              <a:rPr lang="en-US" altLang="zh-CN" sz="2000" b="1" dirty="0">
                <a:solidFill>
                  <a:srgbClr val="7030A0"/>
                </a:solidFill>
              </a:rPr>
              <a:t>PU</a:t>
            </a:r>
            <a:r>
              <a:rPr lang="zh-CN" altLang="en-US" sz="2000" b="1" dirty="0">
                <a:solidFill>
                  <a:srgbClr val="7030A0"/>
                </a:solidFill>
              </a:rPr>
              <a:t>与</a:t>
            </a:r>
            <a:r>
              <a:rPr lang="en-US" altLang="zh-CN" sz="2000" b="1" dirty="0">
                <a:solidFill>
                  <a:srgbClr val="7030A0"/>
                </a:solidFill>
              </a:rPr>
              <a:t>MM</a:t>
            </a:r>
            <a:r>
              <a:rPr lang="zh-CN" altLang="en-US" sz="2000" b="1" dirty="0">
                <a:solidFill>
                  <a:srgbClr val="7030A0"/>
                </a:solidFill>
              </a:rPr>
              <a:t>间的操作为串行的，</a:t>
            </a:r>
            <a:r>
              <a:rPr lang="en-US" altLang="zh-CN" sz="2000" b="1" dirty="0">
                <a:solidFill>
                  <a:srgbClr val="7030A0"/>
                </a:solidFill>
              </a:rPr>
              <a:t>CU</a:t>
            </a:r>
            <a:r>
              <a:rPr lang="zh-CN" altLang="en-US" sz="2000" b="1" dirty="0">
                <a:solidFill>
                  <a:srgbClr val="7030A0"/>
                </a:solidFill>
              </a:rPr>
              <a:t>与</a:t>
            </a:r>
            <a:r>
              <a:rPr lang="en-US" altLang="zh-CN" sz="2000" b="1" dirty="0">
                <a:solidFill>
                  <a:srgbClr val="7030A0"/>
                </a:solidFill>
              </a:rPr>
              <a:t>MM</a:t>
            </a:r>
            <a:r>
              <a:rPr lang="zh-CN" altLang="en-US" sz="2000" b="1" dirty="0">
                <a:solidFill>
                  <a:srgbClr val="7030A0"/>
                </a:solidFill>
              </a:rPr>
              <a:t>间的操作为并行的。各模块内部可使用流水线提高内部操作并行度。</a:t>
            </a:r>
          </a:p>
        </p:txBody>
      </p:sp>
      <p:sp>
        <p:nvSpPr>
          <p:cNvPr id="3" name="矩形 2"/>
          <p:cNvSpPr>
            <a:spLocks noChangeArrowheads="1"/>
          </p:cNvSpPr>
          <p:nvPr/>
        </p:nvSpPr>
        <p:spPr bwMode="auto">
          <a:xfrm>
            <a:off x="4568825" y="3895725"/>
            <a:ext cx="457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1" dirty="0">
                <a:solidFill>
                  <a:srgbClr val="0070C0"/>
                </a:solidFill>
              </a:rPr>
              <a:t>例子：实际应用中没有这种体系结构的计算机系统，</a:t>
            </a:r>
            <a:r>
              <a:rPr lang="en-US" altLang="zh-CN" sz="1800" b="1" dirty="0">
                <a:solidFill>
                  <a:srgbClr val="0070C0"/>
                </a:solidFill>
              </a:rPr>
              <a:t>MISD</a:t>
            </a:r>
            <a:r>
              <a:rPr lang="zh-CN" altLang="en-US" sz="1800" b="1" dirty="0">
                <a:solidFill>
                  <a:srgbClr val="0070C0"/>
                </a:solidFill>
              </a:rPr>
              <a:t>目前仅具有理论意义。</a:t>
            </a:r>
          </a:p>
          <a:p>
            <a:pPr eaLnBrk="1" hangingPunct="1">
              <a:spcBef>
                <a:spcPct val="0"/>
              </a:spcBef>
              <a:buFontTx/>
              <a:buNone/>
            </a:pPr>
            <a:endParaRPr lang="zh-CN" altLang="en-US" sz="1800" b="1" dirty="0">
              <a:solidFill>
                <a:srgbClr val="0070C0"/>
              </a:solidFill>
            </a:endParaRPr>
          </a:p>
          <a:p>
            <a:pPr eaLnBrk="1" hangingPunct="1">
              <a:spcBef>
                <a:spcPct val="0"/>
              </a:spcBef>
              <a:buFontTx/>
              <a:buNone/>
            </a:pPr>
            <a:r>
              <a:rPr lang="zh-CN" altLang="en-US" sz="1800" b="1" dirty="0">
                <a:solidFill>
                  <a:srgbClr val="0070C0"/>
                </a:solidFill>
              </a:rPr>
              <a:t>把</a:t>
            </a:r>
            <a:r>
              <a:rPr lang="en-US" altLang="zh-CN" sz="1800" b="1" dirty="0">
                <a:solidFill>
                  <a:srgbClr val="0070C0"/>
                </a:solidFill>
              </a:rPr>
              <a:t>CPU</a:t>
            </a:r>
            <a:r>
              <a:rPr lang="zh-CN" altLang="en-US" sz="1800" b="1" dirty="0">
                <a:solidFill>
                  <a:srgbClr val="0070C0"/>
                </a:solidFill>
              </a:rPr>
              <a:t>内部的流水线机制理解为</a:t>
            </a:r>
            <a:r>
              <a:rPr lang="en-US" altLang="zh-CN" sz="1800" b="1" dirty="0">
                <a:solidFill>
                  <a:srgbClr val="0070C0"/>
                </a:solidFill>
              </a:rPr>
              <a:t>MISD</a:t>
            </a:r>
            <a:r>
              <a:rPr lang="zh-CN" altLang="en-US" sz="1800" b="1" dirty="0">
                <a:solidFill>
                  <a:srgbClr val="0070C0"/>
                </a:solidFill>
              </a:rPr>
              <a:t>结构是牵强的，因为</a:t>
            </a:r>
            <a:r>
              <a:rPr lang="en-US" altLang="zh-CN" sz="1800" b="1" dirty="0">
                <a:solidFill>
                  <a:srgbClr val="0070C0"/>
                </a:solidFill>
              </a:rPr>
              <a:t>MISD</a:t>
            </a:r>
            <a:r>
              <a:rPr lang="zh-CN" altLang="en-US" sz="1800" b="1" dirty="0">
                <a:solidFill>
                  <a:srgbClr val="0070C0"/>
                </a:solidFill>
              </a:rPr>
              <a:t>是同时读取多条指令，而流水线则是指进行取指令、分析指令、执行指令等各部件的并行工作方式。</a:t>
            </a:r>
          </a:p>
        </p:txBody>
      </p:sp>
      <p:sp>
        <p:nvSpPr>
          <p:cNvPr id="149514"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49515"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E4192B03-006D-4A63-814A-F93689F8936C}" type="slidenum">
              <a:rPr lang="en-US" altLang="zh-CN" sz="1200" smtClean="0"/>
              <a:pPr>
                <a:spcBef>
                  <a:spcPct val="0"/>
                </a:spcBef>
                <a:buFontTx/>
                <a:buNone/>
              </a:pPr>
              <a:t>88</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F6A8E15-1E01-4DC7-8490-D62250E16800}" type="datetime1">
              <a:rPr lang="zh-CN" altLang="en-US" sz="1200" smtClean="0"/>
              <a:pPr>
                <a:spcBef>
                  <a:spcPct val="0"/>
                </a:spcBef>
                <a:buFontTx/>
                <a:buNone/>
              </a:pPr>
              <a:t>2021/9/4</a:t>
            </a:fld>
            <a:endParaRPr lang="en-US" altLang="zh-CN" sz="1200" smtClean="0"/>
          </a:p>
        </p:txBody>
      </p:sp>
      <p:sp>
        <p:nvSpPr>
          <p:cNvPr id="150531" name="Rectangle 2"/>
          <p:cNvSpPr>
            <a:spLocks noGrp="1" noChangeArrowheads="1"/>
          </p:cNvSpPr>
          <p:nvPr>
            <p:ph type="body" idx="1"/>
          </p:nvPr>
        </p:nvSpPr>
        <p:spPr>
          <a:xfrm>
            <a:off x="179388" y="260350"/>
            <a:ext cx="8785225" cy="6408738"/>
          </a:xfrm>
        </p:spPr>
        <p:txBody>
          <a:bodyPr/>
          <a:lstStyle/>
          <a:p>
            <a:pPr eaLnBrk="1" hangingPunct="1">
              <a:lnSpc>
                <a:spcPct val="90000"/>
              </a:lnSpc>
            </a:pPr>
            <a:r>
              <a:rPr lang="zh-CN" altLang="en-US" smtClean="0"/>
              <a:t>没有</a:t>
            </a:r>
            <a:r>
              <a:rPr lang="en-US" altLang="zh-CN" smtClean="0"/>
              <a:t>MISD</a:t>
            </a:r>
            <a:r>
              <a:rPr lang="zh-CN" altLang="en-US" smtClean="0"/>
              <a:t>计算机的原因之一：通常</a:t>
            </a:r>
            <a:r>
              <a:rPr lang="en-US" altLang="zh-CN" smtClean="0"/>
              <a:t>PU</a:t>
            </a:r>
            <a:r>
              <a:rPr lang="zh-CN" altLang="en-US" smtClean="0"/>
              <a:t>用于处理简单数据，一般没有多个简单数据需要一组相同处理的需求。没有存在的需求基础。</a:t>
            </a:r>
          </a:p>
          <a:p>
            <a:pPr eaLnBrk="1" hangingPunct="1">
              <a:lnSpc>
                <a:spcPct val="90000"/>
              </a:lnSpc>
            </a:pPr>
            <a:endParaRPr lang="zh-CN" altLang="en-US" smtClean="0"/>
          </a:p>
          <a:p>
            <a:pPr eaLnBrk="1" hangingPunct="1">
              <a:lnSpc>
                <a:spcPct val="90000"/>
              </a:lnSpc>
            </a:pPr>
            <a:r>
              <a:rPr lang="zh-CN" altLang="en-US" smtClean="0"/>
              <a:t>没有</a:t>
            </a:r>
            <a:r>
              <a:rPr lang="en-US" altLang="zh-CN" smtClean="0"/>
              <a:t>MISD</a:t>
            </a:r>
            <a:r>
              <a:rPr lang="zh-CN" altLang="en-US" smtClean="0"/>
              <a:t>计算机的原因之二：如果把</a:t>
            </a:r>
            <a:r>
              <a:rPr lang="en-US" altLang="zh-CN" smtClean="0"/>
              <a:t>PU</a:t>
            </a:r>
            <a:r>
              <a:rPr lang="zh-CN" altLang="en-US" smtClean="0"/>
              <a:t>用于处理复杂数据（向量、矩阵等），一方面</a:t>
            </a:r>
            <a:r>
              <a:rPr lang="en-US" altLang="zh-CN" smtClean="0"/>
              <a:t>MISD</a:t>
            </a:r>
            <a:r>
              <a:rPr lang="zh-CN" altLang="en-US" smtClean="0"/>
              <a:t>已经变成了</a:t>
            </a:r>
            <a:r>
              <a:rPr lang="en-US" altLang="zh-CN" smtClean="0"/>
              <a:t>MIMD</a:t>
            </a:r>
            <a:r>
              <a:rPr lang="zh-CN" altLang="en-US" smtClean="0"/>
              <a:t>，另一方面，相对于</a:t>
            </a:r>
            <a:r>
              <a:rPr lang="en-US" altLang="zh-CN" smtClean="0"/>
              <a:t>SIMD</a:t>
            </a:r>
            <a:r>
              <a:rPr lang="zh-CN" altLang="en-US" smtClean="0"/>
              <a:t>性能价格比较低。</a:t>
            </a:r>
          </a:p>
          <a:p>
            <a:pPr eaLnBrk="1" hangingPunct="1">
              <a:lnSpc>
                <a:spcPct val="90000"/>
              </a:lnSpc>
            </a:pPr>
            <a:endParaRPr lang="zh-CN" altLang="en-US" smtClean="0"/>
          </a:p>
          <a:p>
            <a:pPr eaLnBrk="1" hangingPunct="1">
              <a:lnSpc>
                <a:spcPct val="90000"/>
              </a:lnSpc>
            </a:pPr>
            <a:r>
              <a:rPr lang="en-US" altLang="zh-CN" smtClean="0"/>
              <a:t>MISD</a:t>
            </a:r>
            <a:r>
              <a:rPr lang="zh-CN" altLang="en-US" smtClean="0"/>
              <a:t>适合于多条指令处理一个复杂数据的应用，但是通常单个</a:t>
            </a:r>
            <a:r>
              <a:rPr lang="en-US" altLang="zh-CN" smtClean="0"/>
              <a:t>PU</a:t>
            </a:r>
            <a:r>
              <a:rPr lang="zh-CN" altLang="en-US" smtClean="0"/>
              <a:t>只能处理简单数据，否则</a:t>
            </a:r>
            <a:r>
              <a:rPr lang="en-US" altLang="zh-CN" b="1" smtClean="0"/>
              <a:t>PU</a:t>
            </a:r>
            <a:r>
              <a:rPr lang="zh-CN" altLang="en-US" b="1" smtClean="0"/>
              <a:t>的复杂度、</a:t>
            </a:r>
            <a:r>
              <a:rPr lang="en-US" altLang="zh-CN" b="1" smtClean="0"/>
              <a:t>PU</a:t>
            </a:r>
            <a:r>
              <a:rPr lang="zh-CN" altLang="en-US" b="1" smtClean="0"/>
              <a:t>与</a:t>
            </a:r>
            <a:r>
              <a:rPr lang="en-US" altLang="zh-CN" b="1" smtClean="0"/>
              <a:t>MM</a:t>
            </a:r>
            <a:r>
              <a:rPr lang="zh-CN" altLang="en-US" b="1" smtClean="0"/>
              <a:t>连接的复杂度都将会大幅度提高。</a:t>
            </a:r>
            <a:endParaRPr lang="zh-CN" altLang="en-US" smtClean="0"/>
          </a:p>
        </p:txBody>
      </p:sp>
      <p:sp>
        <p:nvSpPr>
          <p:cNvPr id="15053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053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BAB5B7F9-2253-446E-9AF8-D11017EE1D64}" type="slidenum">
              <a:rPr lang="en-US" altLang="zh-CN" sz="1200" smtClean="0"/>
              <a:pPr>
                <a:spcBef>
                  <a:spcPct val="0"/>
                </a:spcBef>
                <a:buFontTx/>
                <a:buNone/>
              </a:pPr>
              <a:t>89</a:t>
            </a:fld>
            <a:endParaRPr lang="en-US" altLang="zh-CN" sz="1200" smtClean="0"/>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19138" y="260350"/>
            <a:ext cx="7772400" cy="1143000"/>
          </a:xfrm>
        </p:spPr>
        <p:txBody>
          <a:bodyPr lIns="92075" tIns="46038" rIns="92075" bIns="46038"/>
          <a:lstStyle/>
          <a:p>
            <a:pPr eaLnBrk="1" hangingPunct="1">
              <a:lnSpc>
                <a:spcPct val="80000"/>
              </a:lnSpc>
            </a:pPr>
            <a:r>
              <a:rPr lang="en-US" altLang="zh-CN" sz="3600" smtClean="0"/>
              <a:t>Where Has This Performance Improvement Come From?</a:t>
            </a:r>
          </a:p>
        </p:txBody>
      </p:sp>
      <p:sp>
        <p:nvSpPr>
          <p:cNvPr id="160771" name="Rectangle 3"/>
          <p:cNvSpPr>
            <a:spLocks noGrp="1" noChangeArrowheads="1"/>
          </p:cNvSpPr>
          <p:nvPr>
            <p:ph type="body" idx="1"/>
          </p:nvPr>
        </p:nvSpPr>
        <p:spPr>
          <a:xfrm>
            <a:off x="719138" y="1557338"/>
            <a:ext cx="7772400" cy="4114800"/>
          </a:xfrm>
        </p:spPr>
        <p:txBody>
          <a:bodyPr lIns="92075" tIns="46038" rIns="92075" bIns="46038"/>
          <a:lstStyle/>
          <a:p>
            <a:pPr eaLnBrk="1" hangingPunct="1">
              <a:lnSpc>
                <a:spcPct val="90000"/>
              </a:lnSpc>
            </a:pPr>
            <a:r>
              <a:rPr lang="en-US" altLang="zh-CN" sz="2400" dirty="0" smtClean="0"/>
              <a:t>Technology</a:t>
            </a:r>
          </a:p>
          <a:p>
            <a:pPr lvl="1" eaLnBrk="1" hangingPunct="1">
              <a:lnSpc>
                <a:spcPct val="90000"/>
              </a:lnSpc>
            </a:pPr>
            <a:r>
              <a:rPr lang="en-US" altLang="zh-CN" sz="2000" dirty="0" smtClean="0"/>
              <a:t>More transistors per chip</a:t>
            </a:r>
          </a:p>
          <a:p>
            <a:pPr lvl="1" eaLnBrk="1" hangingPunct="1">
              <a:lnSpc>
                <a:spcPct val="90000"/>
              </a:lnSpc>
            </a:pPr>
            <a:r>
              <a:rPr lang="en-US" altLang="zh-CN" sz="2000" dirty="0" smtClean="0"/>
              <a:t>Faster logic</a:t>
            </a:r>
          </a:p>
          <a:p>
            <a:pPr eaLnBrk="1" hangingPunct="1">
              <a:lnSpc>
                <a:spcPct val="90000"/>
              </a:lnSpc>
            </a:pPr>
            <a:r>
              <a:rPr lang="en-US" altLang="zh-CN" sz="2400" dirty="0" smtClean="0"/>
              <a:t>Machine Organization/Implementation</a:t>
            </a:r>
          </a:p>
          <a:p>
            <a:pPr lvl="1" eaLnBrk="1" hangingPunct="1">
              <a:lnSpc>
                <a:spcPct val="90000"/>
              </a:lnSpc>
            </a:pPr>
            <a:r>
              <a:rPr lang="en-US" altLang="zh-CN" sz="2000" dirty="0" smtClean="0"/>
              <a:t>Deeper pipelines</a:t>
            </a:r>
          </a:p>
          <a:p>
            <a:pPr lvl="1" eaLnBrk="1" hangingPunct="1">
              <a:lnSpc>
                <a:spcPct val="90000"/>
              </a:lnSpc>
            </a:pPr>
            <a:r>
              <a:rPr lang="en-US" altLang="zh-CN" sz="2000" dirty="0" smtClean="0"/>
              <a:t>More instructions executed in parallel</a:t>
            </a:r>
          </a:p>
          <a:p>
            <a:pPr eaLnBrk="1" hangingPunct="1">
              <a:lnSpc>
                <a:spcPct val="90000"/>
              </a:lnSpc>
            </a:pPr>
            <a:r>
              <a:rPr lang="en-US" altLang="zh-CN" sz="2400" dirty="0" smtClean="0"/>
              <a:t>Instruction Set Architecture</a:t>
            </a:r>
          </a:p>
          <a:p>
            <a:pPr lvl="1" eaLnBrk="1" hangingPunct="1">
              <a:lnSpc>
                <a:spcPct val="90000"/>
              </a:lnSpc>
            </a:pPr>
            <a:r>
              <a:rPr lang="en-US" altLang="zh-CN" sz="2000" dirty="0" smtClean="0"/>
              <a:t>Reduced Instruction Set Computers (RISC)</a:t>
            </a:r>
          </a:p>
          <a:p>
            <a:pPr lvl="1" eaLnBrk="1" hangingPunct="1">
              <a:lnSpc>
                <a:spcPct val="90000"/>
              </a:lnSpc>
            </a:pPr>
            <a:r>
              <a:rPr lang="en-US" altLang="zh-CN" sz="2000" dirty="0" smtClean="0"/>
              <a:t>Multimedia extensions</a:t>
            </a:r>
          </a:p>
          <a:p>
            <a:pPr lvl="1" eaLnBrk="1" hangingPunct="1">
              <a:lnSpc>
                <a:spcPct val="90000"/>
              </a:lnSpc>
            </a:pPr>
            <a:r>
              <a:rPr lang="en-US" altLang="zh-CN" sz="2000" dirty="0" smtClean="0"/>
              <a:t>Explicit parallelism</a:t>
            </a:r>
          </a:p>
          <a:p>
            <a:pPr eaLnBrk="1" hangingPunct="1">
              <a:lnSpc>
                <a:spcPct val="90000"/>
              </a:lnSpc>
            </a:pPr>
            <a:r>
              <a:rPr lang="en-US" altLang="zh-CN" sz="2400" dirty="0" smtClean="0"/>
              <a:t>Compiler technology</a:t>
            </a:r>
          </a:p>
          <a:p>
            <a:pPr lvl="1" eaLnBrk="1" hangingPunct="1">
              <a:lnSpc>
                <a:spcPct val="90000"/>
              </a:lnSpc>
            </a:pPr>
            <a:r>
              <a:rPr lang="en-US" altLang="zh-CN" sz="2000" dirty="0" smtClean="0"/>
              <a:t>Finding more parallelism in code</a:t>
            </a:r>
          </a:p>
          <a:p>
            <a:pPr lvl="1" eaLnBrk="1" hangingPunct="1">
              <a:lnSpc>
                <a:spcPct val="90000"/>
              </a:lnSpc>
            </a:pPr>
            <a:r>
              <a:rPr lang="en-US" altLang="zh-CN" sz="2000" dirty="0" smtClean="0"/>
              <a:t>Greater levels of optimization</a:t>
            </a:r>
          </a:p>
        </p:txBody>
      </p:sp>
      <p:sp>
        <p:nvSpPr>
          <p:cNvPr id="2662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B7A2D65-067E-4161-822A-E5E9E69991C7}" type="datetime1">
              <a:rPr lang="zh-CN" altLang="en-US" sz="1200" smtClean="0"/>
              <a:pPr>
                <a:spcBef>
                  <a:spcPct val="0"/>
                </a:spcBef>
                <a:buFontTx/>
                <a:buNone/>
              </a:pPr>
              <a:t>2021/9/4</a:t>
            </a:fld>
            <a:endParaRPr lang="en-US" altLang="zh-CN" sz="1200" smtClean="0"/>
          </a:p>
        </p:txBody>
      </p:sp>
      <p:sp>
        <p:nvSpPr>
          <p:cNvPr id="26629" name="页脚占位符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26630"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54843C3-1FAE-4C7E-A8AA-EE0F5A9AEC37}" type="slidenum">
              <a:rPr lang="en-US" altLang="zh-CN" sz="1200" smtClean="0"/>
              <a:pPr>
                <a:spcBef>
                  <a:spcPct val="0"/>
                </a:spcBef>
                <a:buFontTx/>
                <a:buNone/>
              </a:pPr>
              <a:t>9</a:t>
            </a:fld>
            <a:endParaRPr lang="en-US" altLang="zh-CN" sz="1200" smtClean="0"/>
          </a:p>
        </p:txBody>
      </p:sp>
      <p:sp>
        <p:nvSpPr>
          <p:cNvPr id="2" name="文本框 1"/>
          <p:cNvSpPr txBox="1"/>
          <p:nvPr/>
        </p:nvSpPr>
        <p:spPr>
          <a:xfrm>
            <a:off x="6215963" y="4365104"/>
            <a:ext cx="1023037" cy="461665"/>
          </a:xfrm>
          <a:prstGeom prst="rect">
            <a:avLst/>
          </a:prstGeom>
          <a:noFill/>
        </p:spPr>
        <p:txBody>
          <a:bodyPr wrap="none" rtlCol="0">
            <a:spAutoFit/>
          </a:bodyPr>
          <a:lstStyle/>
          <a:p>
            <a:r>
              <a:rPr lang="en-US" altLang="zh-CN" dirty="0" smtClean="0">
                <a:solidFill>
                  <a:srgbClr val="D60093"/>
                </a:solidFill>
              </a:rPr>
              <a:t>OISC?</a:t>
            </a:r>
            <a:endParaRPr lang="zh-CN" altLang="en-US" dirty="0">
              <a:solidFill>
                <a:srgbClr val="D60093"/>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 calcmode="lin" valueType="num">
                                      <p:cBhvr additive="base">
                                        <p:cTn id="7" dur="500" fill="hold"/>
                                        <p:tgtEl>
                                          <p:spTgt spid="1607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07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0771">
                                            <p:txEl>
                                              <p:pRg st="1" end="1"/>
                                            </p:txEl>
                                          </p:spTgt>
                                        </p:tgtEl>
                                        <p:attrNameLst>
                                          <p:attrName>style.visibility</p:attrName>
                                        </p:attrNameLst>
                                      </p:cBhvr>
                                      <p:to>
                                        <p:strVal val="visible"/>
                                      </p:to>
                                    </p:set>
                                    <p:anim calcmode="lin" valueType="num">
                                      <p:cBhvr additive="base">
                                        <p:cTn id="11" dur="500" fill="hold"/>
                                        <p:tgtEl>
                                          <p:spTgt spid="16077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07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0771">
                                            <p:txEl>
                                              <p:pRg st="2" end="2"/>
                                            </p:txEl>
                                          </p:spTgt>
                                        </p:tgtEl>
                                        <p:attrNameLst>
                                          <p:attrName>style.visibility</p:attrName>
                                        </p:attrNameLst>
                                      </p:cBhvr>
                                      <p:to>
                                        <p:strVal val="visible"/>
                                      </p:to>
                                    </p:set>
                                    <p:anim calcmode="lin" valueType="num">
                                      <p:cBhvr additive="base">
                                        <p:cTn id="15" dur="500" fill="hold"/>
                                        <p:tgtEl>
                                          <p:spTgt spid="160771">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0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0771">
                                            <p:txEl>
                                              <p:pRg st="3" end="3"/>
                                            </p:txEl>
                                          </p:spTgt>
                                        </p:tgtEl>
                                        <p:attrNameLst>
                                          <p:attrName>style.visibility</p:attrName>
                                        </p:attrNameLst>
                                      </p:cBhvr>
                                      <p:to>
                                        <p:strVal val="visible"/>
                                      </p:to>
                                    </p:set>
                                    <p:anim calcmode="lin" valueType="num">
                                      <p:cBhvr additive="base">
                                        <p:cTn id="21" dur="500" fill="hold"/>
                                        <p:tgtEl>
                                          <p:spTgt spid="16077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077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0771">
                                            <p:txEl>
                                              <p:pRg st="4" end="4"/>
                                            </p:txEl>
                                          </p:spTgt>
                                        </p:tgtEl>
                                        <p:attrNameLst>
                                          <p:attrName>style.visibility</p:attrName>
                                        </p:attrNameLst>
                                      </p:cBhvr>
                                      <p:to>
                                        <p:strVal val="visible"/>
                                      </p:to>
                                    </p:set>
                                    <p:anim calcmode="lin" valueType="num">
                                      <p:cBhvr additive="base">
                                        <p:cTn id="25" dur="500" fill="hold"/>
                                        <p:tgtEl>
                                          <p:spTgt spid="16077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077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0771">
                                            <p:txEl>
                                              <p:pRg st="5" end="5"/>
                                            </p:txEl>
                                          </p:spTgt>
                                        </p:tgtEl>
                                        <p:attrNameLst>
                                          <p:attrName>style.visibility</p:attrName>
                                        </p:attrNameLst>
                                      </p:cBhvr>
                                      <p:to>
                                        <p:strVal val="visible"/>
                                      </p:to>
                                    </p:set>
                                    <p:anim calcmode="lin" valueType="num">
                                      <p:cBhvr additive="base">
                                        <p:cTn id="29" dur="500" fill="hold"/>
                                        <p:tgtEl>
                                          <p:spTgt spid="16077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07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0771">
                                            <p:txEl>
                                              <p:pRg st="6" end="6"/>
                                            </p:txEl>
                                          </p:spTgt>
                                        </p:tgtEl>
                                        <p:attrNameLst>
                                          <p:attrName>style.visibility</p:attrName>
                                        </p:attrNameLst>
                                      </p:cBhvr>
                                      <p:to>
                                        <p:strVal val="visible"/>
                                      </p:to>
                                    </p:set>
                                    <p:anim calcmode="lin" valueType="num">
                                      <p:cBhvr additive="base">
                                        <p:cTn id="35" dur="500" fill="hold"/>
                                        <p:tgtEl>
                                          <p:spTgt spid="160771">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60771">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60771">
                                            <p:txEl>
                                              <p:pRg st="7" end="7"/>
                                            </p:txEl>
                                          </p:spTgt>
                                        </p:tgtEl>
                                        <p:attrNameLst>
                                          <p:attrName>style.visibility</p:attrName>
                                        </p:attrNameLst>
                                      </p:cBhvr>
                                      <p:to>
                                        <p:strVal val="visible"/>
                                      </p:to>
                                    </p:set>
                                    <p:anim calcmode="lin" valueType="num">
                                      <p:cBhvr additive="base">
                                        <p:cTn id="39" dur="500" fill="hold"/>
                                        <p:tgtEl>
                                          <p:spTgt spid="160771">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60771">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0771">
                                            <p:txEl>
                                              <p:pRg st="8" end="8"/>
                                            </p:txEl>
                                          </p:spTgt>
                                        </p:tgtEl>
                                        <p:attrNameLst>
                                          <p:attrName>style.visibility</p:attrName>
                                        </p:attrNameLst>
                                      </p:cBhvr>
                                      <p:to>
                                        <p:strVal val="visible"/>
                                      </p:to>
                                    </p:set>
                                    <p:anim calcmode="lin" valueType="num">
                                      <p:cBhvr additive="base">
                                        <p:cTn id="43" dur="500" fill="hold"/>
                                        <p:tgtEl>
                                          <p:spTgt spid="160771">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60771">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60771">
                                            <p:txEl>
                                              <p:pRg st="9" end="9"/>
                                            </p:txEl>
                                          </p:spTgt>
                                        </p:tgtEl>
                                        <p:attrNameLst>
                                          <p:attrName>style.visibility</p:attrName>
                                        </p:attrNameLst>
                                      </p:cBhvr>
                                      <p:to>
                                        <p:strVal val="visible"/>
                                      </p:to>
                                    </p:set>
                                    <p:anim calcmode="lin" valueType="num">
                                      <p:cBhvr additive="base">
                                        <p:cTn id="47" dur="500" fill="hold"/>
                                        <p:tgtEl>
                                          <p:spTgt spid="160771">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6077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60771">
                                            <p:txEl>
                                              <p:pRg st="10" end="10"/>
                                            </p:txEl>
                                          </p:spTgt>
                                        </p:tgtEl>
                                        <p:attrNameLst>
                                          <p:attrName>style.visibility</p:attrName>
                                        </p:attrNameLst>
                                      </p:cBhvr>
                                      <p:to>
                                        <p:strVal val="visible"/>
                                      </p:to>
                                    </p:set>
                                    <p:anim calcmode="lin" valueType="num">
                                      <p:cBhvr additive="base">
                                        <p:cTn id="59" dur="500" fill="hold"/>
                                        <p:tgtEl>
                                          <p:spTgt spid="160771">
                                            <p:txEl>
                                              <p:pRg st="10" end="1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6077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60771">
                                            <p:txEl>
                                              <p:pRg st="11" end="11"/>
                                            </p:txEl>
                                          </p:spTgt>
                                        </p:tgtEl>
                                        <p:attrNameLst>
                                          <p:attrName>style.visibility</p:attrName>
                                        </p:attrNameLst>
                                      </p:cBhvr>
                                      <p:to>
                                        <p:strVal val="visible"/>
                                      </p:to>
                                    </p:set>
                                    <p:anim calcmode="lin" valueType="num">
                                      <p:cBhvr additive="base">
                                        <p:cTn id="63" dur="500" fill="hold"/>
                                        <p:tgtEl>
                                          <p:spTgt spid="160771">
                                            <p:txEl>
                                              <p:pRg st="11" end="11"/>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6077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60771">
                                            <p:txEl>
                                              <p:pRg st="12" end="12"/>
                                            </p:txEl>
                                          </p:spTgt>
                                        </p:tgtEl>
                                        <p:attrNameLst>
                                          <p:attrName>style.visibility</p:attrName>
                                        </p:attrNameLst>
                                      </p:cBhvr>
                                      <p:to>
                                        <p:strVal val="visible"/>
                                      </p:to>
                                    </p:set>
                                    <p:anim calcmode="lin" valueType="num">
                                      <p:cBhvr additive="base">
                                        <p:cTn id="67" dur="500" fill="hold"/>
                                        <p:tgtEl>
                                          <p:spTgt spid="160771">
                                            <p:txEl>
                                              <p:pRg st="12" end="12"/>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6077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uiExpand="1" build="p" autoUpdateAnimBg="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61ADC18-DA48-4BBB-996A-59201A7F16E8}" type="datetime1">
              <a:rPr lang="zh-CN" altLang="en-US" sz="1200" smtClean="0"/>
              <a:pPr>
                <a:spcBef>
                  <a:spcPct val="0"/>
                </a:spcBef>
                <a:buFontTx/>
                <a:buNone/>
              </a:pPr>
              <a:t>2021/9/4</a:t>
            </a:fld>
            <a:endParaRPr lang="en-US" altLang="zh-CN" sz="1200" smtClean="0"/>
          </a:p>
        </p:txBody>
      </p:sp>
      <p:sp>
        <p:nvSpPr>
          <p:cNvPr id="151555" name="Rectangle 2"/>
          <p:cNvSpPr>
            <a:spLocks noGrp="1" noChangeArrowheads="1"/>
          </p:cNvSpPr>
          <p:nvPr>
            <p:ph type="body" idx="1"/>
          </p:nvPr>
        </p:nvSpPr>
        <p:spPr>
          <a:xfrm>
            <a:off x="179388" y="260350"/>
            <a:ext cx="8785225" cy="6408738"/>
          </a:xfrm>
        </p:spPr>
        <p:txBody>
          <a:bodyPr/>
          <a:lstStyle/>
          <a:p>
            <a:pPr eaLnBrk="1" hangingPunct="1"/>
            <a:r>
              <a:rPr lang="zh-CN" altLang="en-US" sz="2400" smtClean="0"/>
              <a:t>没有</a:t>
            </a:r>
            <a:r>
              <a:rPr lang="en-US" altLang="zh-CN" sz="2400" smtClean="0"/>
              <a:t>MISD</a:t>
            </a:r>
            <a:r>
              <a:rPr lang="zh-CN" altLang="en-US" sz="2400" smtClean="0"/>
              <a:t>计算机的原因之三：适合</a:t>
            </a:r>
            <a:r>
              <a:rPr lang="en-US" altLang="zh-CN" sz="2400" smtClean="0"/>
              <a:t>MISD</a:t>
            </a:r>
            <a:r>
              <a:rPr lang="zh-CN" altLang="en-US" sz="2400" smtClean="0"/>
              <a:t>实现的应用都可以使用其它结构实现，没有存在的必然性。因为</a:t>
            </a:r>
            <a:r>
              <a:rPr lang="zh-CN" altLang="en-US" sz="2400" b="1" smtClean="0"/>
              <a:t>任何复杂数据都可以分解为简单数据</a:t>
            </a:r>
            <a:r>
              <a:rPr lang="zh-CN" altLang="en-US" sz="2400" smtClean="0"/>
              <a:t>。</a:t>
            </a:r>
          </a:p>
          <a:p>
            <a:pPr eaLnBrk="1" hangingPunct="1"/>
            <a:endParaRPr lang="zh-CN" altLang="en-US" sz="2400" smtClean="0"/>
          </a:p>
          <a:p>
            <a:pPr eaLnBrk="1" hangingPunct="1"/>
            <a:r>
              <a:rPr lang="zh-CN" altLang="en-US" sz="2400" smtClean="0"/>
              <a:t>第一，可以使应用变为单条指令处理单个简单数据的应用，这种应用可以使用</a:t>
            </a:r>
            <a:r>
              <a:rPr lang="en-US" altLang="zh-CN" sz="2400" smtClean="0"/>
              <a:t>SISD</a:t>
            </a:r>
            <a:r>
              <a:rPr lang="zh-CN" altLang="en-US" sz="2400" smtClean="0"/>
              <a:t>结构。</a:t>
            </a:r>
          </a:p>
          <a:p>
            <a:pPr eaLnBrk="1" hangingPunct="1"/>
            <a:endParaRPr lang="zh-CN" altLang="en-US" sz="2400" smtClean="0"/>
          </a:p>
          <a:p>
            <a:pPr eaLnBrk="1" hangingPunct="1"/>
            <a:r>
              <a:rPr lang="zh-CN" altLang="en-US" sz="2400" smtClean="0"/>
              <a:t>第二，可以使应用变为单条指令处理一组简单数据的应用，这种应用可以使用</a:t>
            </a:r>
            <a:r>
              <a:rPr lang="en-US" altLang="zh-CN" sz="2400" smtClean="0"/>
              <a:t>SIMD</a:t>
            </a:r>
            <a:r>
              <a:rPr lang="zh-CN" altLang="en-US" sz="2400" smtClean="0"/>
              <a:t>结构。</a:t>
            </a:r>
          </a:p>
          <a:p>
            <a:pPr eaLnBrk="1" hangingPunct="1"/>
            <a:endParaRPr lang="zh-CN" altLang="en-US" sz="2400" smtClean="0"/>
          </a:p>
          <a:p>
            <a:pPr eaLnBrk="1" hangingPunct="1"/>
            <a:r>
              <a:rPr lang="zh-CN" altLang="en-US" sz="2400" smtClean="0"/>
              <a:t>到目前为止，在</a:t>
            </a:r>
            <a:r>
              <a:rPr lang="en-US" altLang="zh-CN" sz="2400" smtClean="0"/>
              <a:t>MISD</a:t>
            </a:r>
            <a:r>
              <a:rPr lang="zh-CN" altLang="en-US" sz="2400" smtClean="0"/>
              <a:t>结构上实现的应用，如果改在</a:t>
            </a:r>
            <a:r>
              <a:rPr lang="en-US" altLang="zh-CN" sz="2400" smtClean="0"/>
              <a:t>SISD</a:t>
            </a:r>
            <a:r>
              <a:rPr lang="zh-CN" altLang="en-US" sz="2400" smtClean="0"/>
              <a:t>、</a:t>
            </a:r>
            <a:r>
              <a:rPr lang="en-US" altLang="zh-CN" sz="2400" smtClean="0"/>
              <a:t>SIMD</a:t>
            </a:r>
            <a:r>
              <a:rPr lang="zh-CN" altLang="en-US" sz="2400" smtClean="0"/>
              <a:t>结构上实现，都能达到同样或更高的性能</a:t>
            </a:r>
            <a:r>
              <a:rPr lang="en-US" altLang="zh-CN" sz="2400" smtClean="0"/>
              <a:t>/</a:t>
            </a:r>
            <a:r>
              <a:rPr lang="zh-CN" altLang="en-US" sz="2400" smtClean="0"/>
              <a:t>价格比。</a:t>
            </a:r>
          </a:p>
        </p:txBody>
      </p:sp>
      <p:sp>
        <p:nvSpPr>
          <p:cNvPr id="151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155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CD4A5457-55A9-48B2-B3BB-1092BE671F64}" type="slidenum">
              <a:rPr lang="en-US" altLang="zh-CN" sz="1200" smtClean="0"/>
              <a:pPr>
                <a:spcBef>
                  <a:spcPct val="0"/>
                </a:spcBef>
                <a:buFontTx/>
                <a:buNone/>
              </a:pPr>
              <a:t>90</a:t>
            </a:fld>
            <a:endParaRPr lang="en-US" altLang="zh-CN" sz="1200" smtClean="0"/>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04F286-9285-47D3-B00C-471577A5BBE4}" type="datetime1">
              <a:rPr lang="zh-CN" altLang="en-US" sz="1200" smtClean="0"/>
              <a:pPr>
                <a:spcBef>
                  <a:spcPct val="0"/>
                </a:spcBef>
                <a:buFontTx/>
                <a:buNone/>
              </a:pPr>
              <a:t>2021/9/4</a:t>
            </a:fld>
            <a:endParaRPr lang="en-US" altLang="zh-CN" sz="1200" smtClean="0"/>
          </a:p>
        </p:txBody>
      </p:sp>
      <p:sp>
        <p:nvSpPr>
          <p:cNvPr id="152579" name="Rectangle 2"/>
          <p:cNvSpPr>
            <a:spLocks noGrp="1" noChangeArrowheads="1"/>
          </p:cNvSpPr>
          <p:nvPr>
            <p:ph type="body" idx="1"/>
          </p:nvPr>
        </p:nvSpPr>
        <p:spPr>
          <a:xfrm>
            <a:off x="179388" y="260350"/>
            <a:ext cx="8785225" cy="6408738"/>
          </a:xfrm>
        </p:spPr>
        <p:txBody>
          <a:bodyPr/>
          <a:lstStyle/>
          <a:p>
            <a:pPr eaLnBrk="1" hangingPunct="1"/>
            <a:r>
              <a:rPr lang="en-US" altLang="zh-CN" smtClean="0"/>
              <a:t>⑷ </a:t>
            </a:r>
            <a:r>
              <a:rPr lang="zh-CN" altLang="en-US" smtClean="0"/>
              <a:t>多指令流多数据流（</a:t>
            </a:r>
            <a:r>
              <a:rPr lang="en-US" altLang="zh-CN" smtClean="0">
                <a:solidFill>
                  <a:schemeClr val="tx2"/>
                </a:solidFill>
              </a:rPr>
              <a:t>MIMD</a:t>
            </a:r>
            <a:r>
              <a:rPr lang="en-US" altLang="zh-CN" smtClean="0"/>
              <a:t>——Multiple Instruction Multiple Datastream</a:t>
            </a:r>
            <a:r>
              <a:rPr lang="zh-CN" altLang="en-US" smtClean="0"/>
              <a:t>）</a:t>
            </a:r>
          </a:p>
        </p:txBody>
      </p:sp>
      <p:grpSp>
        <p:nvGrpSpPr>
          <p:cNvPr id="152580" name="Group 3"/>
          <p:cNvGrpSpPr>
            <a:grpSpLocks/>
          </p:cNvGrpSpPr>
          <p:nvPr/>
        </p:nvGrpSpPr>
        <p:grpSpPr bwMode="auto">
          <a:xfrm>
            <a:off x="66675" y="1300163"/>
            <a:ext cx="4419600" cy="2463800"/>
            <a:chOff x="6300" y="12360"/>
            <a:chExt cx="3645" cy="2199"/>
          </a:xfrm>
        </p:grpSpPr>
        <p:grpSp>
          <p:nvGrpSpPr>
            <p:cNvPr id="152587" name="Group 4"/>
            <p:cNvGrpSpPr>
              <a:grpSpLocks/>
            </p:cNvGrpSpPr>
            <p:nvPr/>
          </p:nvGrpSpPr>
          <p:grpSpPr bwMode="auto">
            <a:xfrm>
              <a:off x="6300" y="12360"/>
              <a:ext cx="3645" cy="2199"/>
              <a:chOff x="6330" y="12360"/>
              <a:chExt cx="3645" cy="2199"/>
            </a:xfrm>
          </p:grpSpPr>
          <p:grpSp>
            <p:nvGrpSpPr>
              <p:cNvPr id="152619" name="Group 5"/>
              <p:cNvGrpSpPr>
                <a:grpSpLocks/>
              </p:cNvGrpSpPr>
              <p:nvPr/>
            </p:nvGrpSpPr>
            <p:grpSpPr bwMode="auto">
              <a:xfrm>
                <a:off x="8490" y="12828"/>
                <a:ext cx="900" cy="1701"/>
                <a:chOff x="4680" y="12360"/>
                <a:chExt cx="900" cy="1701"/>
              </a:xfrm>
            </p:grpSpPr>
            <p:grpSp>
              <p:nvGrpSpPr>
                <p:cNvPr id="152651" name="Group 6"/>
                <p:cNvGrpSpPr>
                  <a:grpSpLocks/>
                </p:cNvGrpSpPr>
                <p:nvPr/>
              </p:nvGrpSpPr>
              <p:grpSpPr bwMode="auto">
                <a:xfrm>
                  <a:off x="4680" y="12360"/>
                  <a:ext cx="900" cy="1701"/>
                  <a:chOff x="8460" y="10347"/>
                  <a:chExt cx="900" cy="1701"/>
                </a:xfrm>
              </p:grpSpPr>
              <p:grpSp>
                <p:nvGrpSpPr>
                  <p:cNvPr id="152656" name="Group 7"/>
                  <p:cNvGrpSpPr>
                    <a:grpSpLocks/>
                  </p:cNvGrpSpPr>
                  <p:nvPr/>
                </p:nvGrpSpPr>
                <p:grpSpPr bwMode="auto">
                  <a:xfrm>
                    <a:off x="8460" y="10347"/>
                    <a:ext cx="900" cy="1701"/>
                    <a:chOff x="7725" y="10536"/>
                    <a:chExt cx="900" cy="1701"/>
                  </a:xfrm>
                </p:grpSpPr>
                <p:sp>
                  <p:nvSpPr>
                    <p:cNvPr id="152660" name="Rectangle 8"/>
                    <p:cNvSpPr>
                      <a:spLocks noChangeArrowheads="1"/>
                    </p:cNvSpPr>
                    <p:nvPr/>
                  </p:nvSpPr>
                  <p:spPr bwMode="auto">
                    <a:xfrm>
                      <a:off x="7725" y="10536"/>
                      <a:ext cx="900" cy="1701"/>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nvGrpSpPr>
                    <p:cNvPr id="152661" name="Group 9"/>
                    <p:cNvGrpSpPr>
                      <a:grpSpLocks/>
                    </p:cNvGrpSpPr>
                    <p:nvPr/>
                  </p:nvGrpSpPr>
                  <p:grpSpPr bwMode="auto">
                    <a:xfrm>
                      <a:off x="7920" y="10701"/>
                      <a:ext cx="510" cy="1347"/>
                      <a:chOff x="7920" y="10701"/>
                      <a:chExt cx="510" cy="1347"/>
                    </a:xfrm>
                  </p:grpSpPr>
                  <p:sp>
                    <p:nvSpPr>
                      <p:cNvPr id="152662" name="Rectangle 10"/>
                      <p:cNvSpPr>
                        <a:spLocks noChangeArrowheads="1"/>
                      </p:cNvSpPr>
                      <p:nvPr/>
                    </p:nvSpPr>
                    <p:spPr bwMode="auto">
                      <a:xfrm>
                        <a:off x="7920" y="11793"/>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63" name="Rectangle 11"/>
                      <p:cNvSpPr>
                        <a:spLocks noChangeArrowheads="1"/>
                      </p:cNvSpPr>
                      <p:nvPr/>
                    </p:nvSpPr>
                    <p:spPr bwMode="auto">
                      <a:xfrm>
                        <a:off x="7920" y="11169"/>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64" name="Rectangle 12"/>
                      <p:cNvSpPr>
                        <a:spLocks noChangeArrowheads="1"/>
                      </p:cNvSpPr>
                      <p:nvPr/>
                    </p:nvSpPr>
                    <p:spPr bwMode="auto">
                      <a:xfrm>
                        <a:off x="7920" y="10701"/>
                        <a:ext cx="510" cy="255"/>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sp>
                <p:nvSpPr>
                  <p:cNvPr id="152657" name="Text Box 13"/>
                  <p:cNvSpPr txBox="1">
                    <a:spLocks noChangeArrowheads="1"/>
                  </p:cNvSpPr>
                  <p:nvPr/>
                </p:nvSpPr>
                <p:spPr bwMode="auto">
                  <a:xfrm>
                    <a:off x="8595" y="1148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MM</a:t>
                    </a:r>
                    <a:r>
                      <a:rPr lang="en-US" altLang="zh-CN" sz="1800" baseline="-25000">
                        <a:solidFill>
                          <a:srgbClr val="FF0000"/>
                        </a:solidFill>
                      </a:rPr>
                      <a:t>n</a:t>
                    </a:r>
                  </a:p>
                </p:txBody>
              </p:sp>
              <p:sp>
                <p:nvSpPr>
                  <p:cNvPr id="152658" name="Text Box 14"/>
                  <p:cNvSpPr txBox="1">
                    <a:spLocks noChangeArrowheads="1"/>
                  </p:cNvSpPr>
                  <p:nvPr/>
                </p:nvSpPr>
                <p:spPr bwMode="auto">
                  <a:xfrm>
                    <a:off x="8595" y="10863"/>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2</a:t>
                    </a:r>
                  </a:p>
                </p:txBody>
              </p:sp>
              <p:sp>
                <p:nvSpPr>
                  <p:cNvPr id="152659" name="Text Box 15"/>
                  <p:cNvSpPr txBox="1">
                    <a:spLocks noChangeArrowheads="1"/>
                  </p:cNvSpPr>
                  <p:nvPr/>
                </p:nvSpPr>
                <p:spPr bwMode="auto">
                  <a:xfrm>
                    <a:off x="8595" y="10389"/>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MM</a:t>
                    </a:r>
                    <a:r>
                      <a:rPr lang="en-US" altLang="zh-CN" sz="1800" baseline="-25000">
                        <a:solidFill>
                          <a:srgbClr val="FF0000"/>
                        </a:solidFill>
                      </a:rPr>
                      <a:t>1</a:t>
                    </a:r>
                  </a:p>
                </p:txBody>
              </p:sp>
            </p:grpSp>
            <p:grpSp>
              <p:nvGrpSpPr>
                <p:cNvPr id="152652" name="Group 16"/>
                <p:cNvGrpSpPr>
                  <a:grpSpLocks/>
                </p:cNvGrpSpPr>
                <p:nvPr/>
              </p:nvGrpSpPr>
              <p:grpSpPr bwMode="auto">
                <a:xfrm>
                  <a:off x="5115" y="13356"/>
                  <a:ext cx="28" cy="172"/>
                  <a:chOff x="5940" y="12600"/>
                  <a:chExt cx="28" cy="172"/>
                </a:xfrm>
              </p:grpSpPr>
              <p:sp>
                <p:nvSpPr>
                  <p:cNvPr id="152653" name="Oval 17"/>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54" name="Oval 18"/>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55" name="Oval 19"/>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grpSp>
            <p:nvGrpSpPr>
              <p:cNvPr id="152620" name="Group 20"/>
              <p:cNvGrpSpPr>
                <a:grpSpLocks/>
              </p:cNvGrpSpPr>
              <p:nvPr/>
            </p:nvGrpSpPr>
            <p:grpSpPr bwMode="auto">
              <a:xfrm>
                <a:off x="7500" y="13779"/>
                <a:ext cx="28" cy="172"/>
                <a:chOff x="5940" y="12600"/>
                <a:chExt cx="28" cy="172"/>
              </a:xfrm>
            </p:grpSpPr>
            <p:sp>
              <p:nvSpPr>
                <p:cNvPr id="152648" name="Oval 21"/>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49" name="Oval 22"/>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50" name="Oval 23"/>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nvGrpSpPr>
              <p:cNvPr id="152621" name="Group 24"/>
              <p:cNvGrpSpPr>
                <a:grpSpLocks/>
              </p:cNvGrpSpPr>
              <p:nvPr/>
            </p:nvGrpSpPr>
            <p:grpSpPr bwMode="auto">
              <a:xfrm>
                <a:off x="6330" y="12360"/>
                <a:ext cx="3645" cy="2199"/>
                <a:chOff x="6330" y="12360"/>
                <a:chExt cx="3645" cy="2199"/>
              </a:xfrm>
            </p:grpSpPr>
            <p:grpSp>
              <p:nvGrpSpPr>
                <p:cNvPr id="152622" name="Group 25"/>
                <p:cNvGrpSpPr>
                  <a:grpSpLocks/>
                </p:cNvGrpSpPr>
                <p:nvPr/>
              </p:nvGrpSpPr>
              <p:grpSpPr bwMode="auto">
                <a:xfrm>
                  <a:off x="6330" y="12360"/>
                  <a:ext cx="3600" cy="1872"/>
                  <a:chOff x="2340" y="12204"/>
                  <a:chExt cx="3600" cy="1872"/>
                </a:xfrm>
              </p:grpSpPr>
              <p:grpSp>
                <p:nvGrpSpPr>
                  <p:cNvPr id="152626" name="Group 26"/>
                  <p:cNvGrpSpPr>
                    <a:grpSpLocks/>
                  </p:cNvGrpSpPr>
                  <p:nvPr/>
                </p:nvGrpSpPr>
                <p:grpSpPr bwMode="auto">
                  <a:xfrm>
                    <a:off x="2700" y="12516"/>
                    <a:ext cx="2880" cy="468"/>
                    <a:chOff x="2700" y="12516"/>
                    <a:chExt cx="2880" cy="468"/>
                  </a:xfrm>
                </p:grpSpPr>
                <p:sp>
                  <p:nvSpPr>
                    <p:cNvPr id="152643" name="Line 27"/>
                    <p:cNvSpPr>
                      <a:spLocks noChangeShapeType="1"/>
                    </p:cNvSpPr>
                    <p:nvPr/>
                  </p:nvSpPr>
                  <p:spPr bwMode="auto">
                    <a:xfrm>
                      <a:off x="5400" y="12984"/>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4" name="Line 28"/>
                    <p:cNvSpPr>
                      <a:spLocks noChangeShapeType="1"/>
                    </p:cNvSpPr>
                    <p:nvPr/>
                  </p:nvSpPr>
                  <p:spPr bwMode="auto">
                    <a:xfrm flipV="1">
                      <a:off x="5580" y="1251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5" name="Line 29"/>
                    <p:cNvSpPr>
                      <a:spLocks noChangeShapeType="1"/>
                    </p:cNvSpPr>
                    <p:nvPr/>
                  </p:nvSpPr>
                  <p:spPr bwMode="auto">
                    <a:xfrm flipH="1">
                      <a:off x="2700" y="12516"/>
                      <a:ext cx="28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6" name="Line 30"/>
                    <p:cNvSpPr>
                      <a:spLocks noChangeShapeType="1"/>
                    </p:cNvSpPr>
                    <p:nvPr/>
                  </p:nvSpPr>
                  <p:spPr bwMode="auto">
                    <a:xfrm>
                      <a:off x="2700" y="1251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7" name="Line 31"/>
                    <p:cNvSpPr>
                      <a:spLocks noChangeShapeType="1"/>
                    </p:cNvSpPr>
                    <p:nvPr/>
                  </p:nvSpPr>
                  <p:spPr bwMode="auto">
                    <a:xfrm>
                      <a:off x="2700" y="12984"/>
                      <a:ext cx="18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2627" name="Group 32"/>
                  <p:cNvGrpSpPr>
                    <a:grpSpLocks/>
                  </p:cNvGrpSpPr>
                  <p:nvPr/>
                </p:nvGrpSpPr>
                <p:grpSpPr bwMode="auto">
                  <a:xfrm>
                    <a:off x="2520" y="12360"/>
                    <a:ext cx="3240" cy="1092"/>
                    <a:chOff x="2520" y="12360"/>
                    <a:chExt cx="3240" cy="1092"/>
                  </a:xfrm>
                </p:grpSpPr>
                <p:sp>
                  <p:nvSpPr>
                    <p:cNvPr id="152638" name="Line 33"/>
                    <p:cNvSpPr>
                      <a:spLocks noChangeShapeType="1"/>
                    </p:cNvSpPr>
                    <p:nvPr/>
                  </p:nvSpPr>
                  <p:spPr bwMode="auto">
                    <a:xfrm>
                      <a:off x="5400" y="13452"/>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9" name="Line 34"/>
                    <p:cNvSpPr>
                      <a:spLocks noChangeShapeType="1"/>
                    </p:cNvSpPr>
                    <p:nvPr/>
                  </p:nvSpPr>
                  <p:spPr bwMode="auto">
                    <a:xfrm flipV="1">
                      <a:off x="5760" y="12360"/>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0" name="Line 35"/>
                    <p:cNvSpPr>
                      <a:spLocks noChangeShapeType="1"/>
                    </p:cNvSpPr>
                    <p:nvPr/>
                  </p:nvSpPr>
                  <p:spPr bwMode="auto">
                    <a:xfrm flipH="1">
                      <a:off x="2520" y="12360"/>
                      <a:ext cx="3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1" name="Line 36"/>
                    <p:cNvSpPr>
                      <a:spLocks noChangeShapeType="1"/>
                    </p:cNvSpPr>
                    <p:nvPr/>
                  </p:nvSpPr>
                  <p:spPr bwMode="auto">
                    <a:xfrm>
                      <a:off x="2520" y="12360"/>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42" name="Line 37"/>
                    <p:cNvSpPr>
                      <a:spLocks noChangeShapeType="1"/>
                    </p:cNvSpPr>
                    <p:nvPr/>
                  </p:nvSpPr>
                  <p:spPr bwMode="auto">
                    <a:xfrm>
                      <a:off x="2520" y="13452"/>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2628" name="Group 38"/>
                  <p:cNvGrpSpPr>
                    <a:grpSpLocks/>
                  </p:cNvGrpSpPr>
                  <p:nvPr/>
                </p:nvGrpSpPr>
                <p:grpSpPr bwMode="auto">
                  <a:xfrm>
                    <a:off x="2340" y="12204"/>
                    <a:ext cx="3600" cy="1872"/>
                    <a:chOff x="2340" y="12204"/>
                    <a:chExt cx="3600" cy="1872"/>
                  </a:xfrm>
                </p:grpSpPr>
                <p:sp>
                  <p:nvSpPr>
                    <p:cNvPr id="152633" name="Line 39"/>
                    <p:cNvSpPr>
                      <a:spLocks noChangeShapeType="1"/>
                    </p:cNvSpPr>
                    <p:nvPr/>
                  </p:nvSpPr>
                  <p:spPr bwMode="auto">
                    <a:xfrm>
                      <a:off x="5400" y="14076"/>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4" name="Line 40"/>
                    <p:cNvSpPr>
                      <a:spLocks noChangeShapeType="1"/>
                    </p:cNvSpPr>
                    <p:nvPr/>
                  </p:nvSpPr>
                  <p:spPr bwMode="auto">
                    <a:xfrm flipV="1">
                      <a:off x="5940" y="12204"/>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5" name="Line 41"/>
                    <p:cNvSpPr>
                      <a:spLocks noChangeShapeType="1"/>
                    </p:cNvSpPr>
                    <p:nvPr/>
                  </p:nvSpPr>
                  <p:spPr bwMode="auto">
                    <a:xfrm flipH="1">
                      <a:off x="2340" y="12204"/>
                      <a:ext cx="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6" name="Line 42"/>
                    <p:cNvSpPr>
                      <a:spLocks noChangeShapeType="1"/>
                    </p:cNvSpPr>
                    <p:nvPr/>
                  </p:nvSpPr>
                  <p:spPr bwMode="auto">
                    <a:xfrm>
                      <a:off x="2340" y="12204"/>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7" name="Line 43"/>
                    <p:cNvSpPr>
                      <a:spLocks noChangeShapeType="1"/>
                    </p:cNvSpPr>
                    <p:nvPr/>
                  </p:nvSpPr>
                  <p:spPr bwMode="auto">
                    <a:xfrm>
                      <a:off x="2340" y="14076"/>
                      <a:ext cx="54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2629" name="Group 44"/>
                  <p:cNvGrpSpPr>
                    <a:grpSpLocks/>
                  </p:cNvGrpSpPr>
                  <p:nvPr/>
                </p:nvGrpSpPr>
                <p:grpSpPr bwMode="auto">
                  <a:xfrm>
                    <a:off x="5580" y="13683"/>
                    <a:ext cx="28" cy="172"/>
                    <a:chOff x="5940" y="12600"/>
                    <a:chExt cx="28" cy="172"/>
                  </a:xfrm>
                </p:grpSpPr>
                <p:sp>
                  <p:nvSpPr>
                    <p:cNvPr id="152630" name="Oval 45"/>
                    <p:cNvSpPr>
                      <a:spLocks noChangeArrowheads="1"/>
                    </p:cNvSpPr>
                    <p:nvPr/>
                  </p:nvSpPr>
                  <p:spPr bwMode="auto">
                    <a:xfrm>
                      <a:off x="5940" y="12600"/>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31" name="Oval 46"/>
                    <p:cNvSpPr>
                      <a:spLocks noChangeArrowheads="1"/>
                    </p:cNvSpPr>
                    <p:nvPr/>
                  </p:nvSpPr>
                  <p:spPr bwMode="auto">
                    <a:xfrm>
                      <a:off x="5940" y="12672"/>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32" name="Oval 47"/>
                    <p:cNvSpPr>
                      <a:spLocks noChangeArrowheads="1"/>
                    </p:cNvSpPr>
                    <p:nvPr/>
                  </p:nvSpPr>
                  <p:spPr bwMode="auto">
                    <a:xfrm>
                      <a:off x="5940" y="12744"/>
                      <a:ext cx="28" cy="28"/>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grpSp>
            <p:sp>
              <p:nvSpPr>
                <p:cNvPr id="152623" name="Text Box 48"/>
                <p:cNvSpPr txBox="1">
                  <a:spLocks noChangeArrowheads="1"/>
                </p:cNvSpPr>
                <p:nvPr/>
              </p:nvSpPr>
              <p:spPr bwMode="auto">
                <a:xfrm>
                  <a:off x="9360" y="1345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IS</a:t>
                  </a:r>
                  <a:r>
                    <a:rPr lang="en-US" altLang="zh-CN" sz="1800" baseline="-25000"/>
                    <a:t>2</a:t>
                  </a:r>
                  <a:endParaRPr lang="en-US" altLang="zh-CN" sz="1800"/>
                </a:p>
              </p:txBody>
            </p:sp>
            <p:sp>
              <p:nvSpPr>
                <p:cNvPr id="152624" name="Text Box 49"/>
                <p:cNvSpPr txBox="1">
                  <a:spLocks noChangeArrowheads="1"/>
                </p:cNvSpPr>
                <p:nvPr/>
              </p:nvSpPr>
              <p:spPr bwMode="auto">
                <a:xfrm>
                  <a:off x="9300" y="1298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  IS</a:t>
                  </a:r>
                  <a:r>
                    <a:rPr lang="en-US" altLang="zh-CN" sz="1800" baseline="-25000"/>
                    <a:t>1</a:t>
                  </a:r>
                  <a:endParaRPr lang="en-US" altLang="zh-CN" sz="1800"/>
                </a:p>
              </p:txBody>
            </p:sp>
            <p:sp>
              <p:nvSpPr>
                <p:cNvPr id="152625" name="Text Box 50"/>
                <p:cNvSpPr txBox="1">
                  <a:spLocks noChangeArrowheads="1"/>
                </p:cNvSpPr>
                <p:nvPr/>
              </p:nvSpPr>
              <p:spPr bwMode="auto">
                <a:xfrm>
                  <a:off x="9435" y="140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Tx/>
                    <a:buNone/>
                  </a:pPr>
                  <a:r>
                    <a:rPr lang="en-US" altLang="zh-CN" sz="1800"/>
                    <a:t>IS</a:t>
                  </a:r>
                  <a:r>
                    <a:rPr lang="en-US" altLang="zh-CN" sz="1800" baseline="-25000"/>
                    <a:t>n</a:t>
                  </a:r>
                  <a:endParaRPr lang="en-US" altLang="zh-CN" sz="1800"/>
                </a:p>
              </p:txBody>
            </p:sp>
          </p:grpSp>
        </p:grpSp>
        <p:grpSp>
          <p:nvGrpSpPr>
            <p:cNvPr id="152588" name="Group 51"/>
            <p:cNvGrpSpPr>
              <a:grpSpLocks/>
            </p:cNvGrpSpPr>
            <p:nvPr/>
          </p:nvGrpSpPr>
          <p:grpSpPr bwMode="auto">
            <a:xfrm>
              <a:off x="6810" y="13809"/>
              <a:ext cx="1815" cy="624"/>
              <a:chOff x="6810" y="13809"/>
              <a:chExt cx="1815" cy="624"/>
            </a:xfrm>
          </p:grpSpPr>
          <p:grpSp>
            <p:nvGrpSpPr>
              <p:cNvPr id="152610" name="Group 52"/>
              <p:cNvGrpSpPr>
                <a:grpSpLocks/>
              </p:cNvGrpSpPr>
              <p:nvPr/>
            </p:nvGrpSpPr>
            <p:grpSpPr bwMode="auto">
              <a:xfrm>
                <a:off x="6870" y="14076"/>
                <a:ext cx="1268" cy="286"/>
                <a:chOff x="2606" y="12825"/>
                <a:chExt cx="1268" cy="286"/>
              </a:xfrm>
            </p:grpSpPr>
            <p:sp>
              <p:nvSpPr>
                <p:cNvPr id="152616" name="Rectangle 53"/>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17" name="Rectangle 54"/>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18" name="Line 55"/>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52611" name="Line 56"/>
              <p:cNvSpPr>
                <a:spLocks noChangeShapeType="1"/>
              </p:cNvSpPr>
              <p:nvPr/>
            </p:nvSpPr>
            <p:spPr bwMode="auto">
              <a:xfrm>
                <a:off x="8130" y="14232"/>
                <a:ext cx="36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52612" name="Text Box 57"/>
              <p:cNvSpPr txBox="1">
                <a:spLocks noChangeArrowheads="1"/>
              </p:cNvSpPr>
              <p:nvPr/>
            </p:nvSpPr>
            <p:spPr bwMode="auto">
              <a:xfrm>
                <a:off x="6810" y="13956"/>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CU</a:t>
                </a:r>
                <a:r>
                  <a:rPr lang="en-US" altLang="zh-CN" sz="1800" baseline="-25000">
                    <a:solidFill>
                      <a:srgbClr val="FF0000"/>
                    </a:solidFill>
                  </a:rPr>
                  <a:t>n</a:t>
                </a:r>
                <a:endParaRPr lang="en-US" altLang="zh-CN" sz="1800">
                  <a:solidFill>
                    <a:srgbClr val="FF0000"/>
                  </a:solidFill>
                </a:endParaRPr>
              </a:p>
            </p:txBody>
          </p:sp>
          <p:sp>
            <p:nvSpPr>
              <p:cNvPr id="152613" name="Text Box 58"/>
              <p:cNvSpPr txBox="1">
                <a:spLocks noChangeArrowheads="1"/>
              </p:cNvSpPr>
              <p:nvPr/>
            </p:nvSpPr>
            <p:spPr bwMode="auto">
              <a:xfrm>
                <a:off x="7260" y="13815"/>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n</a:t>
                </a:r>
                <a:endParaRPr lang="en-US" altLang="zh-CN" sz="1800"/>
              </a:p>
            </p:txBody>
          </p:sp>
          <p:sp>
            <p:nvSpPr>
              <p:cNvPr id="152614" name="Text Box 59"/>
              <p:cNvSpPr txBox="1">
                <a:spLocks noChangeArrowheads="1"/>
              </p:cNvSpPr>
              <p:nvPr/>
            </p:nvSpPr>
            <p:spPr bwMode="auto">
              <a:xfrm>
                <a:off x="7635" y="13965"/>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solidFill>
                      <a:srgbClr val="FF0000"/>
                    </a:solidFill>
                  </a:rPr>
                  <a:t> PU</a:t>
                </a:r>
                <a:r>
                  <a:rPr lang="en-US" altLang="zh-CN" sz="1800" baseline="-25000">
                    <a:solidFill>
                      <a:srgbClr val="FF0000"/>
                    </a:solidFill>
                  </a:rPr>
                  <a:t>n</a:t>
                </a:r>
                <a:endParaRPr lang="en-US" altLang="zh-CN" sz="1800">
                  <a:solidFill>
                    <a:srgbClr val="FF0000"/>
                  </a:solidFill>
                </a:endParaRPr>
              </a:p>
            </p:txBody>
          </p:sp>
          <p:sp>
            <p:nvSpPr>
              <p:cNvPr id="152615" name="Text Box 60"/>
              <p:cNvSpPr txBox="1">
                <a:spLocks noChangeArrowheads="1"/>
              </p:cNvSpPr>
              <p:nvPr/>
            </p:nvSpPr>
            <p:spPr bwMode="auto">
              <a:xfrm>
                <a:off x="8040" y="13809"/>
                <a:ext cx="58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DS</a:t>
                </a:r>
                <a:r>
                  <a:rPr lang="en-US" altLang="zh-CN" sz="1800" baseline="-25000"/>
                  <a:t>n</a:t>
                </a:r>
              </a:p>
            </p:txBody>
          </p:sp>
        </p:grpSp>
        <p:grpSp>
          <p:nvGrpSpPr>
            <p:cNvPr id="152589" name="Group 61"/>
            <p:cNvGrpSpPr>
              <a:grpSpLocks/>
            </p:cNvGrpSpPr>
            <p:nvPr/>
          </p:nvGrpSpPr>
          <p:grpSpPr bwMode="auto">
            <a:xfrm>
              <a:off x="6810" y="12723"/>
              <a:ext cx="1830" cy="618"/>
              <a:chOff x="6810" y="12723"/>
              <a:chExt cx="1830" cy="618"/>
            </a:xfrm>
          </p:grpSpPr>
          <p:grpSp>
            <p:nvGrpSpPr>
              <p:cNvPr id="152600" name="Group 62"/>
              <p:cNvGrpSpPr>
                <a:grpSpLocks/>
              </p:cNvGrpSpPr>
              <p:nvPr/>
            </p:nvGrpSpPr>
            <p:grpSpPr bwMode="auto">
              <a:xfrm>
                <a:off x="6862" y="12981"/>
                <a:ext cx="1268" cy="286"/>
                <a:chOff x="2606" y="12825"/>
                <a:chExt cx="1268" cy="286"/>
              </a:xfrm>
            </p:grpSpPr>
            <p:sp>
              <p:nvSpPr>
                <p:cNvPr id="152607" name="Rectangle 63"/>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08" name="Rectangle 64"/>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609" name="Line 65"/>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52601" name="Line 66"/>
              <p:cNvSpPr>
                <a:spLocks noChangeShapeType="1"/>
              </p:cNvSpPr>
              <p:nvPr/>
            </p:nvSpPr>
            <p:spPr bwMode="auto">
              <a:xfrm flipH="1">
                <a:off x="8130" y="13137"/>
                <a:ext cx="36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nvGrpSpPr>
              <p:cNvPr id="152602" name="Group 67"/>
              <p:cNvGrpSpPr>
                <a:grpSpLocks/>
              </p:cNvGrpSpPr>
              <p:nvPr/>
            </p:nvGrpSpPr>
            <p:grpSpPr bwMode="auto">
              <a:xfrm>
                <a:off x="6810" y="12723"/>
                <a:ext cx="1830" cy="618"/>
                <a:chOff x="6810" y="12723"/>
                <a:chExt cx="1830" cy="618"/>
              </a:xfrm>
            </p:grpSpPr>
            <p:sp>
              <p:nvSpPr>
                <p:cNvPr id="152603" name="Text Box 68"/>
                <p:cNvSpPr txBox="1">
                  <a:spLocks noChangeArrowheads="1"/>
                </p:cNvSpPr>
                <p:nvPr/>
              </p:nvSpPr>
              <p:spPr bwMode="auto">
                <a:xfrm>
                  <a:off x="6810" y="12873"/>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CU</a:t>
                  </a:r>
                  <a:r>
                    <a:rPr lang="en-US" altLang="zh-CN" sz="1800" baseline="-25000">
                      <a:solidFill>
                        <a:srgbClr val="FF0000"/>
                      </a:solidFill>
                    </a:rPr>
                    <a:t>1</a:t>
                  </a:r>
                  <a:endParaRPr lang="en-US" altLang="zh-CN" sz="1800">
                    <a:solidFill>
                      <a:srgbClr val="FF0000"/>
                    </a:solidFill>
                  </a:endParaRPr>
                </a:p>
              </p:txBody>
            </p:sp>
            <p:sp>
              <p:nvSpPr>
                <p:cNvPr id="152604" name="Text Box 69"/>
                <p:cNvSpPr txBox="1">
                  <a:spLocks noChangeArrowheads="1"/>
                </p:cNvSpPr>
                <p:nvPr/>
              </p:nvSpPr>
              <p:spPr bwMode="auto">
                <a:xfrm>
                  <a:off x="7275" y="1272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1</a:t>
                  </a:r>
                  <a:endParaRPr lang="en-US" altLang="zh-CN" sz="1800"/>
                </a:p>
              </p:txBody>
            </p:sp>
            <p:sp>
              <p:nvSpPr>
                <p:cNvPr id="152605" name="Text Box 70"/>
                <p:cNvSpPr txBox="1">
                  <a:spLocks noChangeArrowheads="1"/>
                </p:cNvSpPr>
                <p:nvPr/>
              </p:nvSpPr>
              <p:spPr bwMode="auto">
                <a:xfrm>
                  <a:off x="8055" y="12753"/>
                  <a:ext cx="58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DS</a:t>
                  </a:r>
                  <a:r>
                    <a:rPr lang="en-US" altLang="zh-CN" sz="1800" baseline="-25000"/>
                    <a:t>1</a:t>
                  </a:r>
                </a:p>
              </p:txBody>
            </p:sp>
            <p:sp>
              <p:nvSpPr>
                <p:cNvPr id="152606" name="Text Box 71"/>
                <p:cNvSpPr txBox="1">
                  <a:spLocks noChangeArrowheads="1"/>
                </p:cNvSpPr>
                <p:nvPr/>
              </p:nvSpPr>
              <p:spPr bwMode="auto">
                <a:xfrm>
                  <a:off x="7635" y="12873"/>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PU</a:t>
                  </a:r>
                  <a:r>
                    <a:rPr lang="en-US" altLang="zh-CN" sz="1800" baseline="-25000">
                      <a:solidFill>
                        <a:srgbClr val="FF0000"/>
                      </a:solidFill>
                    </a:rPr>
                    <a:t>1</a:t>
                  </a:r>
                  <a:endParaRPr lang="en-US" altLang="zh-CN" sz="1800">
                    <a:solidFill>
                      <a:srgbClr val="FF0000"/>
                    </a:solidFill>
                  </a:endParaRPr>
                </a:p>
              </p:txBody>
            </p:sp>
          </p:grpSp>
        </p:grpSp>
        <p:grpSp>
          <p:nvGrpSpPr>
            <p:cNvPr id="152590" name="Group 72"/>
            <p:cNvGrpSpPr>
              <a:grpSpLocks/>
            </p:cNvGrpSpPr>
            <p:nvPr/>
          </p:nvGrpSpPr>
          <p:grpSpPr bwMode="auto">
            <a:xfrm>
              <a:off x="6825" y="13200"/>
              <a:ext cx="1800" cy="609"/>
              <a:chOff x="6825" y="13200"/>
              <a:chExt cx="1800" cy="609"/>
            </a:xfrm>
          </p:grpSpPr>
          <p:grpSp>
            <p:nvGrpSpPr>
              <p:cNvPr id="152591" name="Group 73"/>
              <p:cNvGrpSpPr>
                <a:grpSpLocks/>
              </p:cNvGrpSpPr>
              <p:nvPr/>
            </p:nvGrpSpPr>
            <p:grpSpPr bwMode="auto">
              <a:xfrm>
                <a:off x="6870" y="13452"/>
                <a:ext cx="1268" cy="286"/>
                <a:chOff x="2606" y="12825"/>
                <a:chExt cx="1268" cy="286"/>
              </a:xfrm>
            </p:grpSpPr>
            <p:sp>
              <p:nvSpPr>
                <p:cNvPr id="152597" name="Rectangle 74"/>
                <p:cNvSpPr>
                  <a:spLocks noChangeArrowheads="1"/>
                </p:cNvSpPr>
                <p:nvPr/>
              </p:nvSpPr>
              <p:spPr bwMode="auto">
                <a:xfrm>
                  <a:off x="2606" y="12825"/>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598" name="Rectangle 75"/>
                <p:cNvSpPr>
                  <a:spLocks noChangeArrowheads="1"/>
                </p:cNvSpPr>
                <p:nvPr/>
              </p:nvSpPr>
              <p:spPr bwMode="auto">
                <a:xfrm>
                  <a:off x="3420" y="12828"/>
                  <a:ext cx="454" cy="283"/>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2599" name="Line 76"/>
                <p:cNvSpPr>
                  <a:spLocks noChangeShapeType="1"/>
                </p:cNvSpPr>
                <p:nvPr/>
              </p:nvSpPr>
              <p:spPr bwMode="auto">
                <a:xfrm>
                  <a:off x="3060" y="12984"/>
                  <a:ext cx="360" cy="0"/>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52592" name="Text Box 77"/>
              <p:cNvSpPr txBox="1">
                <a:spLocks noChangeArrowheads="1"/>
              </p:cNvSpPr>
              <p:nvPr/>
            </p:nvSpPr>
            <p:spPr bwMode="auto">
              <a:xfrm>
                <a:off x="6825" y="13341"/>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CU</a:t>
                </a:r>
                <a:r>
                  <a:rPr lang="en-US" altLang="zh-CN" sz="1800" baseline="-25000">
                    <a:solidFill>
                      <a:srgbClr val="FF0000"/>
                    </a:solidFill>
                  </a:rPr>
                  <a:t>2</a:t>
                </a:r>
                <a:endParaRPr lang="en-US" altLang="zh-CN" sz="1800">
                  <a:solidFill>
                    <a:srgbClr val="FF0000"/>
                  </a:solidFill>
                </a:endParaRPr>
              </a:p>
            </p:txBody>
          </p:sp>
          <p:sp>
            <p:nvSpPr>
              <p:cNvPr id="152593" name="Text Box 78"/>
              <p:cNvSpPr txBox="1">
                <a:spLocks noChangeArrowheads="1"/>
              </p:cNvSpPr>
              <p:nvPr/>
            </p:nvSpPr>
            <p:spPr bwMode="auto">
              <a:xfrm>
                <a:off x="7260" y="1320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IS</a:t>
                </a:r>
                <a:r>
                  <a:rPr lang="en-US" altLang="zh-CN" sz="1800" baseline="-25000"/>
                  <a:t>2</a:t>
                </a:r>
                <a:endParaRPr lang="en-US" altLang="zh-CN" sz="1800"/>
              </a:p>
            </p:txBody>
          </p:sp>
          <p:sp>
            <p:nvSpPr>
              <p:cNvPr id="152594" name="Text Box 79"/>
              <p:cNvSpPr txBox="1">
                <a:spLocks noChangeArrowheads="1"/>
              </p:cNvSpPr>
              <p:nvPr/>
            </p:nvSpPr>
            <p:spPr bwMode="auto">
              <a:xfrm>
                <a:off x="7635" y="13341"/>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en-US" altLang="zh-CN" sz="1800">
                    <a:solidFill>
                      <a:srgbClr val="FF0000"/>
                    </a:solidFill>
                  </a:rPr>
                  <a:t>PU</a:t>
                </a:r>
                <a:r>
                  <a:rPr lang="en-US" altLang="zh-CN" sz="1800" baseline="-25000">
                    <a:solidFill>
                      <a:srgbClr val="FF0000"/>
                    </a:solidFill>
                  </a:rPr>
                  <a:t>2</a:t>
                </a:r>
                <a:endParaRPr lang="en-US" altLang="zh-CN" sz="1800">
                  <a:solidFill>
                    <a:srgbClr val="FF0000"/>
                  </a:solidFill>
                </a:endParaRPr>
              </a:p>
            </p:txBody>
          </p:sp>
          <p:sp>
            <p:nvSpPr>
              <p:cNvPr id="152595" name="Line 80"/>
              <p:cNvSpPr>
                <a:spLocks noChangeShapeType="1"/>
              </p:cNvSpPr>
              <p:nvPr/>
            </p:nvSpPr>
            <p:spPr bwMode="auto">
              <a:xfrm>
                <a:off x="8145" y="13608"/>
                <a:ext cx="360" cy="0"/>
              </a:xfrm>
              <a:prstGeom prst="line">
                <a:avLst/>
              </a:prstGeom>
              <a:noFill/>
              <a:ln w="952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52596" name="Text Box 81"/>
              <p:cNvSpPr txBox="1">
                <a:spLocks noChangeArrowheads="1"/>
              </p:cNvSpPr>
              <p:nvPr/>
            </p:nvSpPr>
            <p:spPr bwMode="auto">
              <a:xfrm>
                <a:off x="8040" y="13200"/>
                <a:ext cx="58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DS</a:t>
                </a:r>
                <a:r>
                  <a:rPr lang="en-US" altLang="zh-CN" sz="1800" baseline="-25000"/>
                  <a:t>2</a:t>
                </a:r>
              </a:p>
            </p:txBody>
          </p:sp>
        </p:grpSp>
      </p:grpSp>
      <p:sp>
        <p:nvSpPr>
          <p:cNvPr id="152581" name="Text Box 82"/>
          <p:cNvSpPr txBox="1">
            <a:spLocks noChangeArrowheads="1"/>
          </p:cNvSpPr>
          <p:nvPr/>
        </p:nvSpPr>
        <p:spPr bwMode="auto">
          <a:xfrm>
            <a:off x="1249363" y="3906838"/>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d ) MIMD</a:t>
            </a:r>
          </a:p>
        </p:txBody>
      </p:sp>
      <p:sp>
        <p:nvSpPr>
          <p:cNvPr id="152582" name="Text Box 83"/>
          <p:cNvSpPr txBox="1">
            <a:spLocks noChangeArrowheads="1"/>
          </p:cNvSpPr>
          <p:nvPr/>
        </p:nvSpPr>
        <p:spPr bwMode="auto">
          <a:xfrm>
            <a:off x="134938" y="4827588"/>
            <a:ext cx="43370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Flynn</a:t>
            </a:r>
            <a:r>
              <a:rPr lang="zh-CN" altLang="en-US" sz="1800"/>
              <a:t>分类法各类结构的概念性框图</a:t>
            </a:r>
            <a:endParaRPr lang="zh-CN" altLang="en-US" sz="2400"/>
          </a:p>
          <a:p>
            <a:pPr eaLnBrk="1" hangingPunct="1">
              <a:spcBef>
                <a:spcPct val="0"/>
              </a:spcBef>
              <a:buFontTx/>
              <a:buNone/>
            </a:pPr>
            <a:endParaRPr lang="zh-CN" altLang="en-US" sz="2400"/>
          </a:p>
        </p:txBody>
      </p:sp>
      <p:sp>
        <p:nvSpPr>
          <p:cNvPr id="152583" name="Text Box 84"/>
          <p:cNvSpPr txBox="1">
            <a:spLocks noChangeArrowheads="1"/>
          </p:cNvSpPr>
          <p:nvPr/>
        </p:nvSpPr>
        <p:spPr bwMode="auto">
          <a:xfrm>
            <a:off x="381000" y="5907088"/>
            <a:ext cx="83248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en-US" altLang="zh-CN" sz="1800"/>
              <a:t>CU</a:t>
            </a:r>
            <a:r>
              <a:rPr lang="zh-CN" altLang="en-US" sz="1800"/>
              <a:t>：控制部件； </a:t>
            </a:r>
            <a:r>
              <a:rPr lang="en-US" altLang="zh-CN" sz="1800"/>
              <a:t>PU</a:t>
            </a:r>
            <a:r>
              <a:rPr lang="zh-CN" altLang="en-US" sz="1800"/>
              <a:t>：处理部件； </a:t>
            </a:r>
            <a:r>
              <a:rPr lang="en-US" altLang="zh-CN" sz="1800"/>
              <a:t>MM</a:t>
            </a:r>
            <a:r>
              <a:rPr lang="zh-CN" altLang="en-US" sz="1800"/>
              <a:t>：存储器模块； </a:t>
            </a:r>
            <a:r>
              <a:rPr lang="en-US" altLang="zh-CN" sz="1800"/>
              <a:t>IS</a:t>
            </a:r>
            <a:r>
              <a:rPr lang="zh-CN" altLang="en-US" sz="1800"/>
              <a:t>：指令流； </a:t>
            </a:r>
            <a:r>
              <a:rPr lang="en-US" altLang="zh-CN" sz="1800"/>
              <a:t>DS</a:t>
            </a:r>
            <a:r>
              <a:rPr lang="zh-CN" altLang="en-US" sz="1800"/>
              <a:t>：数据流</a:t>
            </a:r>
            <a:endParaRPr lang="zh-CN" altLang="en-US" sz="2400"/>
          </a:p>
          <a:p>
            <a:pPr eaLnBrk="1" hangingPunct="1">
              <a:spcBef>
                <a:spcPct val="0"/>
              </a:spcBef>
              <a:buFontTx/>
              <a:buNone/>
            </a:pPr>
            <a:endParaRPr lang="zh-CN" altLang="en-US" sz="2400"/>
          </a:p>
        </p:txBody>
      </p:sp>
      <p:sp>
        <p:nvSpPr>
          <p:cNvPr id="2" name="矩形 1"/>
          <p:cNvSpPr>
            <a:spLocks noChangeArrowheads="1"/>
          </p:cNvSpPr>
          <p:nvPr/>
        </p:nvSpPr>
        <p:spPr bwMode="auto">
          <a:xfrm>
            <a:off x="4471988" y="1027113"/>
            <a:ext cx="45720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0070C0"/>
                </a:solidFill>
              </a:rPr>
              <a:t>多个</a:t>
            </a:r>
            <a:r>
              <a:rPr lang="en-US" altLang="zh-CN" sz="2400" b="1" dirty="0">
                <a:solidFill>
                  <a:srgbClr val="0070C0"/>
                </a:solidFill>
              </a:rPr>
              <a:t>CU</a:t>
            </a:r>
            <a:r>
              <a:rPr lang="zh-CN" altLang="en-US" sz="2400" b="1" dirty="0">
                <a:solidFill>
                  <a:srgbClr val="0070C0"/>
                </a:solidFill>
              </a:rPr>
              <a:t>同时从多个</a:t>
            </a:r>
            <a:r>
              <a:rPr lang="en-US" altLang="zh-CN" sz="2400" b="1" dirty="0">
                <a:solidFill>
                  <a:srgbClr val="0070C0"/>
                </a:solidFill>
              </a:rPr>
              <a:t>MM</a:t>
            </a:r>
            <a:r>
              <a:rPr lang="zh-CN" altLang="en-US" sz="2400" b="1" dirty="0">
                <a:solidFill>
                  <a:srgbClr val="0070C0"/>
                </a:solidFill>
              </a:rPr>
              <a:t>中读取多条指令，这些指令同时控制多个</a:t>
            </a:r>
            <a:r>
              <a:rPr lang="en-US" altLang="zh-CN" sz="2400" b="1" dirty="0">
                <a:solidFill>
                  <a:srgbClr val="0070C0"/>
                </a:solidFill>
              </a:rPr>
              <a:t>PU</a:t>
            </a:r>
            <a:r>
              <a:rPr lang="zh-CN" altLang="en-US" sz="2400" b="1" dirty="0">
                <a:solidFill>
                  <a:srgbClr val="0070C0"/>
                </a:solidFill>
              </a:rPr>
              <a:t>从</a:t>
            </a:r>
            <a:r>
              <a:rPr lang="en-US" altLang="zh-CN" sz="2400" b="1" dirty="0">
                <a:solidFill>
                  <a:srgbClr val="0070C0"/>
                </a:solidFill>
              </a:rPr>
              <a:t>MM</a:t>
            </a:r>
            <a:r>
              <a:rPr lang="zh-CN" altLang="en-US" sz="2400" b="1" dirty="0">
                <a:solidFill>
                  <a:srgbClr val="0070C0"/>
                </a:solidFill>
              </a:rPr>
              <a:t>中读取多个数据、同时处理数据、写回数据。</a:t>
            </a:r>
          </a:p>
          <a:p>
            <a:pPr eaLnBrk="1" hangingPunct="1">
              <a:spcBef>
                <a:spcPct val="0"/>
              </a:spcBef>
              <a:buFontTx/>
              <a:buNone/>
            </a:pPr>
            <a:endParaRPr lang="zh-CN" altLang="en-US" sz="2400" b="1" dirty="0">
              <a:solidFill>
                <a:srgbClr val="0070C0"/>
              </a:solidFill>
            </a:endParaRPr>
          </a:p>
          <a:p>
            <a:pPr eaLnBrk="1" hangingPunct="1">
              <a:spcBef>
                <a:spcPct val="0"/>
              </a:spcBef>
              <a:buFontTx/>
              <a:buNone/>
            </a:pPr>
            <a:r>
              <a:rPr lang="zh-CN" altLang="en-US" sz="2400" b="1" dirty="0">
                <a:solidFill>
                  <a:srgbClr val="0070C0"/>
                </a:solidFill>
              </a:rPr>
              <a:t>特征：</a:t>
            </a:r>
          </a:p>
          <a:p>
            <a:pPr eaLnBrk="1" hangingPunct="1">
              <a:spcBef>
                <a:spcPct val="0"/>
              </a:spcBef>
              <a:buFontTx/>
              <a:buNone/>
            </a:pPr>
            <a:endParaRPr lang="zh-CN" altLang="en-US" sz="2400" b="1" dirty="0">
              <a:solidFill>
                <a:srgbClr val="0070C0"/>
              </a:solidFill>
            </a:endParaRPr>
          </a:p>
          <a:p>
            <a:pPr lvl="1" eaLnBrk="1" hangingPunct="1">
              <a:spcBef>
                <a:spcPct val="0"/>
              </a:spcBef>
              <a:buFontTx/>
              <a:buNone/>
            </a:pPr>
            <a:r>
              <a:rPr lang="zh-CN" altLang="en-US" sz="2000" b="1" dirty="0">
                <a:solidFill>
                  <a:srgbClr val="0070C0"/>
                </a:solidFill>
              </a:rPr>
              <a:t>多个</a:t>
            </a:r>
            <a:r>
              <a:rPr lang="en-US" altLang="zh-CN" sz="2000" b="1" dirty="0">
                <a:solidFill>
                  <a:srgbClr val="0070C0"/>
                </a:solidFill>
              </a:rPr>
              <a:t>CU</a:t>
            </a:r>
            <a:r>
              <a:rPr lang="zh-CN" altLang="en-US" sz="2000" b="1" dirty="0">
                <a:solidFill>
                  <a:srgbClr val="0070C0"/>
                </a:solidFill>
              </a:rPr>
              <a:t>、多个</a:t>
            </a:r>
            <a:r>
              <a:rPr lang="en-US" altLang="zh-CN" sz="2000" b="1" dirty="0">
                <a:solidFill>
                  <a:srgbClr val="0070C0"/>
                </a:solidFill>
              </a:rPr>
              <a:t>PU</a:t>
            </a:r>
            <a:r>
              <a:rPr lang="zh-CN" altLang="en-US" sz="2000" b="1" dirty="0">
                <a:solidFill>
                  <a:srgbClr val="0070C0"/>
                </a:solidFill>
              </a:rPr>
              <a:t>、多个</a:t>
            </a:r>
            <a:r>
              <a:rPr lang="en-US" altLang="zh-CN" sz="2000" b="1" dirty="0">
                <a:solidFill>
                  <a:srgbClr val="0070C0"/>
                </a:solidFill>
              </a:rPr>
              <a:t>MM</a:t>
            </a:r>
            <a:r>
              <a:rPr lang="zh-CN" altLang="en-US" sz="2000" b="1" dirty="0">
                <a:solidFill>
                  <a:srgbClr val="0070C0"/>
                </a:solidFill>
              </a:rPr>
              <a:t>，且各类模块间的连接是多连接。</a:t>
            </a:r>
          </a:p>
          <a:p>
            <a:pPr lvl="1" eaLnBrk="1" hangingPunct="1">
              <a:spcBef>
                <a:spcPct val="0"/>
              </a:spcBef>
              <a:buFontTx/>
              <a:buNone/>
            </a:pPr>
            <a:endParaRPr lang="zh-CN" altLang="en-US" sz="2000" b="1" dirty="0">
              <a:solidFill>
                <a:srgbClr val="0070C0"/>
              </a:solidFill>
            </a:endParaRPr>
          </a:p>
          <a:p>
            <a:pPr lvl="1" eaLnBrk="1" hangingPunct="1">
              <a:spcBef>
                <a:spcPct val="0"/>
              </a:spcBef>
              <a:buFontTx/>
              <a:buNone/>
            </a:pPr>
            <a:r>
              <a:rPr lang="zh-CN" altLang="en-US" sz="2000" b="1" dirty="0">
                <a:solidFill>
                  <a:srgbClr val="0070C0"/>
                </a:solidFill>
              </a:rPr>
              <a:t>各类模块间的操作全部都是并行的。</a:t>
            </a:r>
          </a:p>
          <a:p>
            <a:pPr eaLnBrk="1" hangingPunct="1">
              <a:spcBef>
                <a:spcPct val="0"/>
              </a:spcBef>
              <a:buFontTx/>
              <a:buNone/>
            </a:pPr>
            <a:endParaRPr lang="zh-CN" altLang="en-US" sz="2400" b="1" dirty="0">
              <a:solidFill>
                <a:srgbClr val="0070C0"/>
              </a:solidFill>
            </a:endParaRPr>
          </a:p>
          <a:p>
            <a:pPr eaLnBrk="1" hangingPunct="1">
              <a:spcBef>
                <a:spcPct val="0"/>
              </a:spcBef>
              <a:buFontTx/>
              <a:buNone/>
            </a:pPr>
            <a:r>
              <a:rPr lang="zh-CN" altLang="en-US" sz="2400" b="1" dirty="0">
                <a:solidFill>
                  <a:srgbClr val="0070C0"/>
                </a:solidFill>
              </a:rPr>
              <a:t>例子：多机系统。</a:t>
            </a:r>
          </a:p>
        </p:txBody>
      </p:sp>
      <p:sp>
        <p:nvSpPr>
          <p:cNvPr id="152585"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258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815D027-990A-4BDF-97C1-76BDE608AC5B}" type="slidenum">
              <a:rPr lang="en-US" altLang="zh-CN" sz="1200" smtClean="0"/>
              <a:pPr>
                <a:spcBef>
                  <a:spcPct val="0"/>
                </a:spcBef>
                <a:buFontTx/>
                <a:buNone/>
              </a:pPr>
              <a:t>91</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1F761E0-3631-427C-A5A5-9560DFD551DA}" type="datetime1">
              <a:rPr lang="zh-CN" altLang="en-US" sz="1200" smtClean="0"/>
              <a:pPr>
                <a:spcBef>
                  <a:spcPct val="0"/>
                </a:spcBef>
                <a:buFontTx/>
                <a:buNone/>
              </a:pPr>
              <a:t>2021/9/4</a:t>
            </a:fld>
            <a:endParaRPr lang="en-US" altLang="zh-CN" sz="1200" smtClean="0"/>
          </a:p>
        </p:txBody>
      </p:sp>
      <p:sp>
        <p:nvSpPr>
          <p:cNvPr id="153603" name="Rectangle 2"/>
          <p:cNvSpPr>
            <a:spLocks noGrp="1" noChangeArrowheads="1"/>
          </p:cNvSpPr>
          <p:nvPr>
            <p:ph type="subTitle" idx="1"/>
          </p:nvPr>
        </p:nvSpPr>
        <p:spPr>
          <a:xfrm>
            <a:off x="381000" y="381000"/>
            <a:ext cx="8610600" cy="5715000"/>
          </a:xfrm>
        </p:spPr>
        <p:txBody>
          <a:bodyPr/>
          <a:lstStyle/>
          <a:p>
            <a:pPr algn="l" eaLnBrk="1" hangingPunct="1">
              <a:spcBef>
                <a:spcPct val="15000"/>
              </a:spcBef>
            </a:pPr>
            <a:r>
              <a:rPr lang="en-US" altLang="zh-CN" sz="2400" b="1" smtClean="0">
                <a:latin typeface="Arial" panose="020B0604020202020204" pitchFamily="34" charset="0"/>
              </a:rPr>
              <a:t>  </a:t>
            </a:r>
            <a:r>
              <a:rPr lang="en-US" altLang="zh-CN" b="1" smtClean="0">
                <a:latin typeface="Arial" panose="020B0604020202020204" pitchFamily="34" charset="0"/>
              </a:rPr>
              <a:t>Flynn</a:t>
            </a:r>
            <a:r>
              <a:rPr lang="zh-CN" altLang="en-US" b="1" smtClean="0">
                <a:latin typeface="Arial" panose="020B0604020202020204" pitchFamily="34" charset="0"/>
              </a:rPr>
              <a:t>分类法得到广泛应用</a:t>
            </a:r>
          </a:p>
          <a:p>
            <a:pPr algn="l" eaLnBrk="1" hangingPunct="1">
              <a:spcBef>
                <a:spcPct val="15000"/>
              </a:spcBef>
            </a:pPr>
            <a:r>
              <a:rPr lang="zh-CN" altLang="en-US" smtClean="0">
                <a:latin typeface="Arial" panose="020B0604020202020204" pitchFamily="34" charset="0"/>
              </a:rPr>
              <a:t>   </a:t>
            </a:r>
            <a:r>
              <a:rPr lang="en-US" altLang="zh-CN" smtClean="0">
                <a:latin typeface="Arial" panose="020B0604020202020204" pitchFamily="34" charset="0"/>
              </a:rPr>
              <a:t>SIMD</a:t>
            </a:r>
            <a:r>
              <a:rPr lang="zh-CN" altLang="en-US" smtClean="0">
                <a:latin typeface="Arial" panose="020B0604020202020204" pitchFamily="34" charset="0"/>
              </a:rPr>
              <a:t>、</a:t>
            </a:r>
            <a:r>
              <a:rPr lang="en-US" altLang="zh-CN" smtClean="0">
                <a:latin typeface="Arial" panose="020B0604020202020204" pitchFamily="34" charset="0"/>
              </a:rPr>
              <a:t>MIMD</a:t>
            </a:r>
            <a:r>
              <a:rPr lang="zh-CN" altLang="en-US" smtClean="0">
                <a:latin typeface="Arial" panose="020B0604020202020204" pitchFamily="34" charset="0"/>
              </a:rPr>
              <a:t>、</a:t>
            </a:r>
            <a:r>
              <a:rPr lang="en-US" altLang="zh-CN" smtClean="0">
                <a:latin typeface="Arial" panose="020B0604020202020204" pitchFamily="34" charset="0"/>
              </a:rPr>
              <a:t>SPMD</a:t>
            </a:r>
            <a:r>
              <a:rPr lang="zh-CN" altLang="en-US" smtClean="0">
                <a:latin typeface="Arial" panose="020B0604020202020204" pitchFamily="34" charset="0"/>
              </a:rPr>
              <a:t>、</a:t>
            </a:r>
            <a:r>
              <a:rPr lang="en-US" altLang="zh-CN" smtClean="0">
                <a:latin typeface="Arial" panose="020B0604020202020204" pitchFamily="34" charset="0"/>
              </a:rPr>
              <a:t>XIMD</a:t>
            </a:r>
            <a:r>
              <a:rPr lang="zh-CN" altLang="en-US" smtClean="0">
                <a:latin typeface="Arial" panose="020B0604020202020204" pitchFamily="34" charset="0"/>
              </a:rPr>
              <a:t>、</a:t>
            </a:r>
            <a:r>
              <a:rPr lang="en-US" altLang="zh-CN" smtClean="0">
                <a:latin typeface="Arial" panose="020B0604020202020204" pitchFamily="34" charset="0"/>
              </a:rPr>
              <a:t>…</a:t>
            </a:r>
          </a:p>
          <a:p>
            <a:pPr algn="l" eaLnBrk="1" hangingPunct="1">
              <a:spcBef>
                <a:spcPct val="15000"/>
              </a:spcBef>
            </a:pPr>
            <a:r>
              <a:rPr lang="en-US" altLang="zh-CN" b="1" smtClean="0">
                <a:latin typeface="Arial" panose="020B0604020202020204" pitchFamily="34" charset="0"/>
              </a:rPr>
              <a:t> </a:t>
            </a:r>
            <a:r>
              <a:rPr lang="zh-CN" altLang="en-US" b="1" smtClean="0">
                <a:latin typeface="Arial" panose="020B0604020202020204" pitchFamily="34" charset="0"/>
              </a:rPr>
              <a:t>主要缺点：</a:t>
            </a:r>
          </a:p>
          <a:p>
            <a:pPr algn="l" eaLnBrk="1" hangingPunct="1">
              <a:spcBef>
                <a:spcPct val="15000"/>
              </a:spcBef>
            </a:pPr>
            <a:r>
              <a:rPr lang="en-US" altLang="zh-CN" b="1" smtClean="0">
                <a:solidFill>
                  <a:srgbClr val="0000FF"/>
                </a:solidFill>
                <a:latin typeface="Arial" panose="020B0604020202020204" pitchFamily="34" charset="0"/>
              </a:rPr>
              <a:t>(1)</a:t>
            </a:r>
            <a:r>
              <a:rPr lang="zh-CN" altLang="en-US" b="1" smtClean="0">
                <a:solidFill>
                  <a:srgbClr val="0000FF"/>
                </a:solidFill>
                <a:latin typeface="Arial" panose="020B0604020202020204" pitchFamily="34" charset="0"/>
              </a:rPr>
              <a:t>分类太粗</a:t>
            </a:r>
            <a:endParaRPr lang="zh-CN" altLang="en-US" smtClean="0">
              <a:solidFill>
                <a:srgbClr val="0000FF"/>
              </a:solidFill>
              <a:latin typeface="Arial" panose="020B0604020202020204" pitchFamily="34" charset="0"/>
            </a:endParaRPr>
          </a:p>
          <a:p>
            <a:pPr algn="l" eaLnBrk="1" hangingPunct="1">
              <a:spcBef>
                <a:spcPct val="15000"/>
              </a:spcBef>
            </a:pPr>
            <a:r>
              <a:rPr lang="zh-CN" altLang="en-US" smtClean="0">
                <a:latin typeface="Arial" panose="020B0604020202020204" pitchFamily="34" charset="0"/>
              </a:rPr>
              <a:t>    在</a:t>
            </a:r>
            <a:r>
              <a:rPr lang="en-US" altLang="zh-CN" smtClean="0">
                <a:latin typeface="Arial" panose="020B0604020202020204" pitchFamily="34" charset="0"/>
              </a:rPr>
              <a:t>SIMD</a:t>
            </a:r>
            <a:r>
              <a:rPr lang="zh-CN" altLang="en-US" smtClean="0">
                <a:latin typeface="Arial" panose="020B0604020202020204" pitchFamily="34" charset="0"/>
              </a:rPr>
              <a:t>中包括有多种处理机</a:t>
            </a:r>
          </a:p>
          <a:p>
            <a:pPr algn="l" eaLnBrk="1" hangingPunct="1">
              <a:spcBef>
                <a:spcPct val="15000"/>
              </a:spcBef>
            </a:pPr>
            <a:r>
              <a:rPr lang="zh-CN" altLang="en-US" smtClean="0">
                <a:latin typeface="Arial" panose="020B0604020202020204" pitchFamily="34" charset="0"/>
              </a:rPr>
              <a:t>    对流水线处理机的划分不明确，</a:t>
            </a:r>
          </a:p>
          <a:p>
            <a:pPr algn="l" eaLnBrk="1" hangingPunct="1">
              <a:spcBef>
                <a:spcPct val="15000"/>
              </a:spcBef>
            </a:pPr>
            <a:r>
              <a:rPr lang="zh-CN" altLang="en-US" smtClean="0">
                <a:latin typeface="Arial" panose="020B0604020202020204" pitchFamily="34" charset="0"/>
              </a:rPr>
              <a:t>    标量流水线为</a:t>
            </a:r>
            <a:r>
              <a:rPr lang="en-US" altLang="zh-CN" smtClean="0">
                <a:latin typeface="Arial" panose="020B0604020202020204" pitchFamily="34" charset="0"/>
              </a:rPr>
              <a:t>SISD</a:t>
            </a:r>
            <a:r>
              <a:rPr lang="zh-CN" altLang="en-US" smtClean="0">
                <a:latin typeface="Arial" panose="020B0604020202020204" pitchFamily="34" charset="0"/>
              </a:rPr>
              <a:t>，向量流水线为</a:t>
            </a:r>
            <a:r>
              <a:rPr lang="en-US" altLang="zh-CN" smtClean="0">
                <a:latin typeface="Arial" panose="020B0604020202020204" pitchFamily="34" charset="0"/>
              </a:rPr>
              <a:t>SIMD</a:t>
            </a:r>
          </a:p>
          <a:p>
            <a:pPr algn="l" eaLnBrk="1" hangingPunct="1">
              <a:spcBef>
                <a:spcPct val="15000"/>
              </a:spcBef>
            </a:pPr>
            <a:r>
              <a:rPr lang="en-US" altLang="zh-CN" b="1" smtClean="0">
                <a:solidFill>
                  <a:srgbClr val="0000FF"/>
                </a:solidFill>
                <a:latin typeface="Arial" panose="020B0604020202020204" pitchFamily="34" charset="0"/>
              </a:rPr>
              <a:t>(2)</a:t>
            </a:r>
            <a:r>
              <a:rPr lang="zh-CN" altLang="en-US" b="1" smtClean="0">
                <a:solidFill>
                  <a:srgbClr val="0000FF"/>
                </a:solidFill>
                <a:latin typeface="Arial" panose="020B0604020202020204" pitchFamily="34" charset="0"/>
              </a:rPr>
              <a:t>根本问题是把两个不同等级的功能并列对待</a:t>
            </a:r>
          </a:p>
          <a:p>
            <a:pPr algn="l" eaLnBrk="1" hangingPunct="1">
              <a:spcBef>
                <a:spcPct val="15000"/>
              </a:spcBef>
            </a:pPr>
            <a:r>
              <a:rPr lang="zh-CN" altLang="en-US" smtClean="0">
                <a:latin typeface="Arial" panose="020B0604020202020204" pitchFamily="34" charset="0"/>
              </a:rPr>
              <a:t>     数据流受指令流控制，造成</a:t>
            </a:r>
            <a:r>
              <a:rPr lang="en-US" altLang="zh-CN" smtClean="0">
                <a:latin typeface="Arial" panose="020B0604020202020204" pitchFamily="34" charset="0"/>
              </a:rPr>
              <a:t>MISD</a:t>
            </a:r>
            <a:r>
              <a:rPr lang="zh-CN" altLang="en-US" smtClean="0">
                <a:latin typeface="Arial" panose="020B0604020202020204" pitchFamily="34" charset="0"/>
              </a:rPr>
              <a:t>不存在</a:t>
            </a:r>
          </a:p>
          <a:p>
            <a:pPr algn="l" eaLnBrk="1" hangingPunct="1">
              <a:spcBef>
                <a:spcPct val="15000"/>
              </a:spcBef>
            </a:pPr>
            <a:r>
              <a:rPr lang="en-US" altLang="zh-CN" b="1" smtClean="0">
                <a:solidFill>
                  <a:srgbClr val="0000FF"/>
                </a:solidFill>
                <a:latin typeface="Arial" panose="020B0604020202020204" pitchFamily="34" charset="0"/>
              </a:rPr>
              <a:t>(3)</a:t>
            </a:r>
            <a:r>
              <a:rPr lang="zh-CN" altLang="en-US" b="1" smtClean="0">
                <a:solidFill>
                  <a:srgbClr val="0000FF"/>
                </a:solidFill>
                <a:latin typeface="Arial" panose="020B0604020202020204" pitchFamily="34" charset="0"/>
              </a:rPr>
              <a:t>非冯计算机的分类？</a:t>
            </a:r>
            <a:r>
              <a:rPr lang="zh-CN" altLang="en-US" smtClean="0">
                <a:latin typeface="Arial" panose="020B0604020202020204" pitchFamily="34" charset="0"/>
              </a:rPr>
              <a:t>其他新型计算机的分类</a:t>
            </a:r>
          </a:p>
        </p:txBody>
      </p:sp>
      <p:sp>
        <p:nvSpPr>
          <p:cNvPr id="153604"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360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2328E3D-2505-4776-B57C-44ABE123C68F}" type="slidenum">
              <a:rPr lang="en-US" altLang="zh-CN" sz="1200" smtClean="0"/>
              <a:pPr>
                <a:spcBef>
                  <a:spcPct val="0"/>
                </a:spcBef>
                <a:buFontTx/>
                <a:buNone/>
              </a:pPr>
              <a:t>92</a:t>
            </a:fld>
            <a:endParaRPr lang="en-US" altLang="zh-CN" sz="1200" smtClean="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1D39CAE-29E8-4932-832B-D03B3C14D17A}" type="datetime1">
              <a:rPr lang="zh-CN" altLang="en-US" sz="1200" smtClean="0"/>
              <a:pPr>
                <a:spcBef>
                  <a:spcPct val="0"/>
                </a:spcBef>
                <a:buFontTx/>
                <a:buNone/>
              </a:pPr>
              <a:t>2021/9/4</a:t>
            </a:fld>
            <a:endParaRPr lang="en-US" altLang="zh-CN" sz="1200" smtClean="0"/>
          </a:p>
        </p:txBody>
      </p:sp>
      <p:sp>
        <p:nvSpPr>
          <p:cNvPr id="154627" name="Rectangle 2"/>
          <p:cNvSpPr>
            <a:spLocks noGrp="1" noChangeArrowheads="1"/>
          </p:cNvSpPr>
          <p:nvPr>
            <p:ph type="title"/>
          </p:nvPr>
        </p:nvSpPr>
        <p:spPr>
          <a:xfrm>
            <a:off x="663575" y="-171450"/>
            <a:ext cx="7772400" cy="1143000"/>
          </a:xfrm>
        </p:spPr>
        <p:txBody>
          <a:bodyPr/>
          <a:lstStyle/>
          <a:p>
            <a:pPr algn="l" eaLnBrk="1" hangingPunct="1"/>
            <a:r>
              <a:rPr lang="en-US" altLang="zh-CN" sz="2400" b="1" smtClean="0">
                <a:solidFill>
                  <a:srgbClr val="800000"/>
                </a:solidFill>
                <a:latin typeface="宋体" panose="02010600030101010101" pitchFamily="2" charset="-122"/>
              </a:rPr>
              <a:t>3 </a:t>
            </a:r>
            <a:r>
              <a:rPr lang="zh-CN" altLang="en-US" sz="2400" b="1" smtClean="0">
                <a:solidFill>
                  <a:srgbClr val="800000"/>
                </a:solidFill>
                <a:latin typeface="宋体" panose="02010600030101010101" pitchFamily="2" charset="-122"/>
              </a:rPr>
              <a:t>库克分类法</a:t>
            </a:r>
          </a:p>
        </p:txBody>
      </p:sp>
      <p:sp>
        <p:nvSpPr>
          <p:cNvPr id="154628" name="Rectangle 3"/>
          <p:cNvSpPr>
            <a:spLocks noGrp="1" noChangeArrowheads="1"/>
          </p:cNvSpPr>
          <p:nvPr>
            <p:ph type="body" idx="1"/>
          </p:nvPr>
        </p:nvSpPr>
        <p:spPr>
          <a:xfrm>
            <a:off x="723900" y="717550"/>
            <a:ext cx="7772400" cy="4114800"/>
          </a:xfrm>
        </p:spPr>
        <p:txBody>
          <a:bodyPr/>
          <a:lstStyle/>
          <a:p>
            <a:pPr marL="0" indent="0" eaLnBrk="1" hangingPunct="1">
              <a:spcBef>
                <a:spcPct val="5000"/>
              </a:spcBef>
              <a:buFontTx/>
              <a:buNone/>
            </a:pPr>
            <a:r>
              <a:rPr lang="en-US" altLang="zh-CN" sz="2000" dirty="0" smtClean="0">
                <a:latin typeface="Arial" panose="020B0604020202020204" pitchFamily="34" charset="0"/>
              </a:rPr>
              <a:t> </a:t>
            </a:r>
            <a:r>
              <a:rPr lang="en-US" altLang="zh-CN" sz="1800" b="1" dirty="0" smtClean="0">
                <a:latin typeface="Arial" panose="020B0604020202020204" pitchFamily="34" charset="0"/>
              </a:rPr>
              <a:t>1978</a:t>
            </a:r>
            <a:r>
              <a:rPr lang="zh-CN" altLang="en-US" sz="1800" b="1" dirty="0" smtClean="0">
                <a:latin typeface="Arial" panose="020B0604020202020204" pitchFamily="34" charset="0"/>
              </a:rPr>
              <a:t>年由 </a:t>
            </a:r>
            <a:r>
              <a:rPr lang="en-US" altLang="zh-CN" sz="1800" b="1" dirty="0" smtClean="0">
                <a:latin typeface="Arial" panose="020B0604020202020204" pitchFamily="34" charset="0"/>
              </a:rPr>
              <a:t>D. J. </a:t>
            </a:r>
            <a:r>
              <a:rPr lang="en-US" altLang="zh-CN" sz="1800" b="1" dirty="0" err="1" smtClean="0">
                <a:latin typeface="Arial" panose="020B0604020202020204" pitchFamily="34" charset="0"/>
              </a:rPr>
              <a:t>Kuck</a:t>
            </a:r>
            <a:r>
              <a:rPr lang="zh-CN" altLang="en-US" sz="1800" b="1" dirty="0" smtClean="0">
                <a:latin typeface="Arial" panose="020B0604020202020204" pitchFamily="34" charset="0"/>
              </a:rPr>
              <a:t>提出   </a:t>
            </a:r>
            <a:r>
              <a:rPr lang="zh-CN" altLang="en-US" sz="1800" b="1" dirty="0" smtClean="0">
                <a:solidFill>
                  <a:srgbClr val="FF0000"/>
                </a:solidFill>
                <a:latin typeface="Arial" panose="020B0604020202020204" pitchFamily="34" charset="0"/>
              </a:rPr>
              <a:t> 按控制流和执行流分类，</a:t>
            </a:r>
            <a:r>
              <a:rPr lang="zh-CN" altLang="en-US" sz="1800" b="1" dirty="0" smtClean="0">
                <a:latin typeface="Arial" panose="020B0604020202020204" pitchFamily="34" charset="0"/>
              </a:rPr>
              <a:t>四种类型</a:t>
            </a:r>
          </a:p>
          <a:p>
            <a:pPr marL="0" indent="0" eaLnBrk="1" hangingPunct="1">
              <a:spcBef>
                <a:spcPct val="5000"/>
              </a:spcBef>
              <a:buFontTx/>
              <a:buNone/>
            </a:pPr>
            <a:r>
              <a:rPr lang="en-US" altLang="zh-CN" sz="1800" b="1" dirty="0" smtClean="0">
                <a:solidFill>
                  <a:srgbClr val="0000FF"/>
                </a:solidFill>
                <a:latin typeface="Arial" panose="020B0604020202020204" pitchFamily="34" charset="0"/>
              </a:rPr>
              <a:t>(1)</a:t>
            </a:r>
            <a:r>
              <a:rPr lang="zh-CN" altLang="en-US" sz="1800" b="1" dirty="0" smtClean="0">
                <a:solidFill>
                  <a:srgbClr val="0000FF"/>
                </a:solidFill>
                <a:latin typeface="Arial" panose="020B0604020202020204" pitchFamily="34" charset="0"/>
              </a:rPr>
              <a:t>单指令流单执行流</a:t>
            </a:r>
          </a:p>
          <a:p>
            <a:pPr lvl="1" eaLnBrk="1" hangingPunct="1">
              <a:spcBef>
                <a:spcPct val="5000"/>
              </a:spcBef>
            </a:pPr>
            <a:r>
              <a:rPr lang="zh-CN" altLang="en-US" sz="1600" b="1" dirty="0" smtClean="0">
                <a:solidFill>
                  <a:srgbClr val="0000FF"/>
                </a:solidFill>
                <a:latin typeface="Arial" panose="020B0604020202020204" pitchFamily="34" charset="0"/>
              </a:rPr>
              <a:t>    </a:t>
            </a:r>
            <a:r>
              <a:rPr lang="en-US" altLang="zh-CN" sz="1600" b="1" dirty="0" smtClean="0">
                <a:solidFill>
                  <a:srgbClr val="0000FF"/>
                </a:solidFill>
                <a:latin typeface="Arial" panose="020B0604020202020204" pitchFamily="34" charset="0"/>
              </a:rPr>
              <a:t>SISE</a:t>
            </a:r>
            <a:r>
              <a:rPr lang="en-US" altLang="zh-CN" sz="1600" b="1" dirty="0" smtClean="0">
                <a:latin typeface="Arial" panose="020B0604020202020204" pitchFamily="34" charset="0"/>
              </a:rPr>
              <a:t>(Single Instruction Single </a:t>
            </a:r>
            <a:r>
              <a:rPr lang="en-US" altLang="zh-CN" sz="1600" b="1" dirty="0" err="1" smtClean="0">
                <a:solidFill>
                  <a:srgbClr val="000000"/>
                </a:solidFill>
                <a:latin typeface="Arial" panose="020B0604020202020204" pitchFamily="34" charset="0"/>
              </a:rPr>
              <a:t>Execution</a:t>
            </a:r>
            <a:r>
              <a:rPr lang="en-US" altLang="zh-CN" sz="1600" b="1" dirty="0" err="1" smtClean="0">
                <a:latin typeface="Arial" panose="020B0604020202020204" pitchFamily="34" charset="0"/>
              </a:rPr>
              <a:t>stream</a:t>
            </a:r>
            <a:r>
              <a:rPr lang="en-US" altLang="zh-CN" sz="1600" b="1" dirty="0" smtClean="0">
                <a:latin typeface="Arial" panose="020B0604020202020204" pitchFamily="34" charset="0"/>
              </a:rPr>
              <a:t>)</a:t>
            </a:r>
          </a:p>
          <a:p>
            <a:pPr lvl="1" eaLnBrk="1" hangingPunct="1">
              <a:spcBef>
                <a:spcPct val="5000"/>
              </a:spcBef>
            </a:pPr>
            <a:r>
              <a:rPr lang="en-US" altLang="zh-CN" sz="1600" b="1" dirty="0" smtClean="0">
                <a:latin typeface="Arial" panose="020B0604020202020204" pitchFamily="34" charset="0"/>
              </a:rPr>
              <a:t>    </a:t>
            </a:r>
            <a:r>
              <a:rPr lang="zh-CN" altLang="en-US" sz="1600" b="1" dirty="0" smtClean="0">
                <a:latin typeface="Arial" panose="020B0604020202020204" pitchFamily="34" charset="0"/>
              </a:rPr>
              <a:t>典型的单处理机</a:t>
            </a:r>
          </a:p>
          <a:p>
            <a:pPr marL="0" indent="0" eaLnBrk="1" hangingPunct="1">
              <a:spcBef>
                <a:spcPct val="5000"/>
              </a:spcBef>
              <a:buFontTx/>
              <a:buNone/>
            </a:pPr>
            <a:r>
              <a:rPr lang="en-US" altLang="zh-CN" sz="1800" b="1" dirty="0" smtClean="0">
                <a:solidFill>
                  <a:srgbClr val="0000FF"/>
                </a:solidFill>
                <a:latin typeface="Arial" panose="020B0604020202020204" pitchFamily="34" charset="0"/>
              </a:rPr>
              <a:t>(2)</a:t>
            </a:r>
            <a:r>
              <a:rPr lang="zh-CN" altLang="en-US" sz="1800" b="1" dirty="0" smtClean="0">
                <a:solidFill>
                  <a:srgbClr val="0000FF"/>
                </a:solidFill>
                <a:latin typeface="Arial" panose="020B0604020202020204" pitchFamily="34" charset="0"/>
              </a:rPr>
              <a:t>单指令流多执行流</a:t>
            </a:r>
          </a:p>
          <a:p>
            <a:pPr lvl="1" eaLnBrk="1" hangingPunct="1">
              <a:spcBef>
                <a:spcPct val="5000"/>
              </a:spcBef>
            </a:pPr>
            <a:r>
              <a:rPr lang="zh-CN" altLang="en-US" sz="1600" b="1" dirty="0" smtClean="0">
                <a:solidFill>
                  <a:schemeClr val="accent2"/>
                </a:solidFill>
                <a:latin typeface="Arial" panose="020B0604020202020204" pitchFamily="34" charset="0"/>
              </a:rPr>
              <a:t>    </a:t>
            </a:r>
            <a:r>
              <a:rPr lang="en-US" altLang="zh-CN" sz="1600" b="1" dirty="0" smtClean="0">
                <a:solidFill>
                  <a:srgbClr val="0000FF"/>
                </a:solidFill>
                <a:latin typeface="Arial" panose="020B0604020202020204" pitchFamily="34" charset="0"/>
              </a:rPr>
              <a:t>SIME</a:t>
            </a:r>
            <a:r>
              <a:rPr lang="en-US" altLang="zh-CN" sz="1600" b="1" dirty="0" smtClean="0">
                <a:latin typeface="Arial" panose="020B0604020202020204" pitchFamily="34" charset="0"/>
              </a:rPr>
              <a:t>(Single Instruction Multiple </a:t>
            </a:r>
            <a:r>
              <a:rPr lang="en-US" altLang="zh-CN" sz="1600" b="1" dirty="0" err="1" smtClean="0">
                <a:solidFill>
                  <a:srgbClr val="000000"/>
                </a:solidFill>
                <a:latin typeface="Arial" panose="020B0604020202020204" pitchFamily="34" charset="0"/>
              </a:rPr>
              <a:t>Execution</a:t>
            </a:r>
            <a:r>
              <a:rPr lang="en-US" altLang="zh-CN" sz="1600" b="1" dirty="0" err="1" smtClean="0">
                <a:latin typeface="Arial" panose="020B0604020202020204" pitchFamily="34" charset="0"/>
              </a:rPr>
              <a:t>stream</a:t>
            </a:r>
            <a:r>
              <a:rPr lang="en-US" altLang="zh-CN" sz="1600" b="1" dirty="0" smtClean="0">
                <a:latin typeface="Arial" panose="020B0604020202020204" pitchFamily="34" charset="0"/>
              </a:rPr>
              <a:t>)</a:t>
            </a:r>
          </a:p>
          <a:p>
            <a:pPr lvl="1" eaLnBrk="1" hangingPunct="1">
              <a:spcBef>
                <a:spcPct val="5000"/>
              </a:spcBef>
            </a:pPr>
            <a:r>
              <a:rPr lang="en-US" altLang="zh-CN" sz="1600" b="1" dirty="0" smtClean="0">
                <a:latin typeface="Arial" panose="020B0604020202020204" pitchFamily="34" charset="0"/>
              </a:rPr>
              <a:t>    </a:t>
            </a:r>
            <a:r>
              <a:rPr lang="zh-CN" altLang="en-US" sz="1600" b="1" dirty="0" smtClean="0">
                <a:latin typeface="Arial" panose="020B0604020202020204" pitchFamily="34" charset="0"/>
              </a:rPr>
              <a:t>多功能部件处理机、相联处理机、向量处理机、</a:t>
            </a:r>
          </a:p>
          <a:p>
            <a:pPr lvl="1" eaLnBrk="1" hangingPunct="1">
              <a:spcBef>
                <a:spcPct val="5000"/>
              </a:spcBef>
            </a:pPr>
            <a:r>
              <a:rPr lang="zh-CN" altLang="en-US" sz="1600" b="1" dirty="0" smtClean="0">
                <a:latin typeface="Arial" panose="020B0604020202020204" pitchFamily="34" charset="0"/>
              </a:rPr>
              <a:t>    流水线处理机、超流水线处理机、超标量处理</a:t>
            </a:r>
          </a:p>
          <a:p>
            <a:pPr lvl="1" eaLnBrk="1" hangingPunct="1">
              <a:spcBef>
                <a:spcPct val="5000"/>
              </a:spcBef>
            </a:pPr>
            <a:r>
              <a:rPr lang="zh-CN" altLang="en-US" sz="1600" b="1" dirty="0" smtClean="0">
                <a:latin typeface="Arial" panose="020B0604020202020204" pitchFamily="34" charset="0"/>
              </a:rPr>
              <a:t>    机、</a:t>
            </a:r>
            <a:r>
              <a:rPr lang="en-US" altLang="zh-CN" sz="1600" b="1" dirty="0" smtClean="0">
                <a:latin typeface="Arial" panose="020B0604020202020204" pitchFamily="34" charset="0"/>
              </a:rPr>
              <a:t>SIMD</a:t>
            </a:r>
            <a:r>
              <a:rPr lang="zh-CN" altLang="en-US" sz="1600" b="1" dirty="0" smtClean="0">
                <a:latin typeface="Arial" panose="020B0604020202020204" pitchFamily="34" charset="0"/>
              </a:rPr>
              <a:t>并行处理机</a:t>
            </a:r>
            <a:endParaRPr lang="en-US" altLang="zh-CN" sz="1600" b="1" dirty="0" smtClean="0">
              <a:latin typeface="Arial" panose="020B0604020202020204" pitchFamily="34" charset="0"/>
            </a:endParaRPr>
          </a:p>
          <a:p>
            <a:pPr marL="0" indent="0" eaLnBrk="1" hangingPunct="1">
              <a:lnSpc>
                <a:spcPct val="120000"/>
              </a:lnSpc>
              <a:spcBef>
                <a:spcPct val="5000"/>
              </a:spcBef>
              <a:buFontTx/>
              <a:buNone/>
            </a:pPr>
            <a:r>
              <a:rPr lang="en-US" altLang="zh-CN" sz="2000" b="1" dirty="0" smtClean="0">
                <a:solidFill>
                  <a:srgbClr val="0000FF"/>
                </a:solidFill>
                <a:latin typeface="Arial" panose="020B0604020202020204" pitchFamily="34" charset="0"/>
              </a:rPr>
              <a:t>(3)</a:t>
            </a:r>
            <a:r>
              <a:rPr lang="zh-CN" altLang="en-US" sz="2000" b="1" dirty="0" smtClean="0">
                <a:solidFill>
                  <a:srgbClr val="0000FF"/>
                </a:solidFill>
                <a:latin typeface="Arial" panose="020B0604020202020204" pitchFamily="34" charset="0"/>
              </a:rPr>
              <a:t>多指令流单执行流</a:t>
            </a:r>
            <a:r>
              <a:rPr lang="en-US" altLang="zh-CN" sz="2000" b="1" dirty="0" smtClean="0">
                <a:solidFill>
                  <a:srgbClr val="0000FF"/>
                </a:solidFill>
                <a:latin typeface="Arial" panose="020B0604020202020204" pitchFamily="34" charset="0"/>
              </a:rPr>
              <a:t>MISE</a:t>
            </a:r>
          </a:p>
          <a:p>
            <a:pPr lvl="1" eaLnBrk="1" hangingPunct="1">
              <a:lnSpc>
                <a:spcPct val="120000"/>
              </a:lnSpc>
              <a:spcBef>
                <a:spcPct val="5000"/>
              </a:spcBef>
            </a:pPr>
            <a:r>
              <a:rPr lang="en-US" altLang="zh-CN" sz="1600" b="1" dirty="0" smtClean="0">
                <a:solidFill>
                  <a:srgbClr val="0000FF"/>
                </a:solidFill>
                <a:latin typeface="Arial" panose="020B0604020202020204" pitchFamily="34" charset="0"/>
              </a:rPr>
              <a:t>    (Multiple Instruction Single Execution stream)</a:t>
            </a:r>
          </a:p>
          <a:p>
            <a:pPr lvl="1" eaLnBrk="1" hangingPunct="1">
              <a:lnSpc>
                <a:spcPct val="120000"/>
              </a:lnSpc>
              <a:spcBef>
                <a:spcPct val="5000"/>
              </a:spcBef>
            </a:pPr>
            <a:r>
              <a:rPr lang="en-US" altLang="zh-CN" sz="1600" b="1" dirty="0" smtClean="0">
                <a:solidFill>
                  <a:srgbClr val="0000FF"/>
                </a:solidFill>
                <a:latin typeface="Arial" panose="020B0604020202020204" pitchFamily="34" charset="0"/>
              </a:rPr>
              <a:t>     </a:t>
            </a:r>
            <a:r>
              <a:rPr lang="zh-CN" altLang="en-US" sz="1600" b="1" dirty="0" smtClean="0">
                <a:solidFill>
                  <a:srgbClr val="0000FF"/>
                </a:solidFill>
                <a:latin typeface="Arial" panose="020B0604020202020204" pitchFamily="34" charset="0"/>
              </a:rPr>
              <a:t>多道程序系统 </a:t>
            </a:r>
          </a:p>
          <a:p>
            <a:pPr marL="0" indent="0" eaLnBrk="1" hangingPunct="1">
              <a:lnSpc>
                <a:spcPct val="120000"/>
              </a:lnSpc>
              <a:spcBef>
                <a:spcPct val="5000"/>
              </a:spcBef>
              <a:buFontTx/>
              <a:buNone/>
            </a:pPr>
            <a:r>
              <a:rPr lang="en-US" altLang="zh-CN" sz="2000" b="1" dirty="0" smtClean="0">
                <a:solidFill>
                  <a:srgbClr val="0000FF"/>
                </a:solidFill>
                <a:latin typeface="Arial" panose="020B0604020202020204" pitchFamily="34" charset="0"/>
              </a:rPr>
              <a:t>(4)</a:t>
            </a:r>
            <a:r>
              <a:rPr lang="zh-CN" altLang="en-US" sz="2000" b="1" dirty="0" smtClean="0">
                <a:solidFill>
                  <a:srgbClr val="0000FF"/>
                </a:solidFill>
                <a:latin typeface="Arial" panose="020B0604020202020204" pitchFamily="34" charset="0"/>
              </a:rPr>
              <a:t>多指令流多执行流</a:t>
            </a:r>
            <a:r>
              <a:rPr lang="en-US" altLang="zh-CN" sz="2000" b="1" dirty="0" smtClean="0">
                <a:solidFill>
                  <a:srgbClr val="0000FF"/>
                </a:solidFill>
                <a:latin typeface="Arial" panose="020B0604020202020204" pitchFamily="34" charset="0"/>
              </a:rPr>
              <a:t>MIME</a:t>
            </a:r>
          </a:p>
          <a:p>
            <a:pPr lvl="1" eaLnBrk="1" hangingPunct="1">
              <a:lnSpc>
                <a:spcPct val="120000"/>
              </a:lnSpc>
              <a:spcBef>
                <a:spcPct val="5000"/>
              </a:spcBef>
            </a:pPr>
            <a:r>
              <a:rPr lang="en-US" altLang="zh-CN" sz="1600" b="1" dirty="0" smtClean="0">
                <a:solidFill>
                  <a:srgbClr val="0000FF"/>
                </a:solidFill>
                <a:latin typeface="Arial" panose="020B0604020202020204" pitchFamily="34" charset="0"/>
              </a:rPr>
              <a:t>     (Multiple Instruction Multiple Execution stream)</a:t>
            </a:r>
          </a:p>
          <a:p>
            <a:pPr lvl="1" eaLnBrk="1" hangingPunct="1">
              <a:lnSpc>
                <a:spcPct val="120000"/>
              </a:lnSpc>
              <a:spcBef>
                <a:spcPct val="5000"/>
              </a:spcBef>
            </a:pPr>
            <a:r>
              <a:rPr lang="en-US" altLang="zh-CN" sz="1600" b="1" dirty="0" smtClean="0">
                <a:solidFill>
                  <a:srgbClr val="0000FF"/>
                </a:solidFill>
                <a:latin typeface="Arial" panose="020B0604020202020204" pitchFamily="34" charset="0"/>
              </a:rPr>
              <a:t>    </a:t>
            </a:r>
            <a:r>
              <a:rPr lang="zh-CN" altLang="en-US" sz="1600" b="1" dirty="0" smtClean="0">
                <a:solidFill>
                  <a:srgbClr val="0000FF"/>
                </a:solidFill>
                <a:latin typeface="Arial" panose="020B0604020202020204" pitchFamily="34" charset="0"/>
              </a:rPr>
              <a:t>典型的多处理机</a:t>
            </a:r>
          </a:p>
          <a:p>
            <a:pPr marL="0" indent="0" eaLnBrk="1" hangingPunct="1">
              <a:lnSpc>
                <a:spcPct val="120000"/>
              </a:lnSpc>
              <a:spcBef>
                <a:spcPct val="5000"/>
              </a:spcBef>
              <a:buFontTx/>
              <a:buNone/>
            </a:pPr>
            <a:r>
              <a:rPr lang="zh-CN" altLang="en-US" sz="2000" b="1" dirty="0" smtClean="0">
                <a:solidFill>
                  <a:srgbClr val="0000FF"/>
                </a:solidFill>
                <a:latin typeface="Arial" panose="020B0604020202020204" pitchFamily="34" charset="0"/>
              </a:rPr>
              <a:t> 主要缺点</a:t>
            </a:r>
          </a:p>
          <a:p>
            <a:pPr lvl="1" eaLnBrk="1" hangingPunct="1">
              <a:lnSpc>
                <a:spcPct val="120000"/>
              </a:lnSpc>
              <a:spcBef>
                <a:spcPct val="5000"/>
              </a:spcBef>
            </a:pPr>
            <a:r>
              <a:rPr lang="zh-CN" altLang="en-US" sz="1600" b="1" dirty="0" smtClean="0">
                <a:solidFill>
                  <a:srgbClr val="0000FF"/>
                </a:solidFill>
                <a:latin typeface="Arial" panose="020B0604020202020204" pitchFamily="34" charset="0"/>
              </a:rPr>
              <a:t>   有些系统，如分布处理机等，没有总控制器</a:t>
            </a:r>
          </a:p>
          <a:p>
            <a:pPr lvl="1" eaLnBrk="1" hangingPunct="1">
              <a:lnSpc>
                <a:spcPct val="120000"/>
              </a:lnSpc>
              <a:spcBef>
                <a:spcPct val="5000"/>
              </a:spcBef>
            </a:pPr>
            <a:r>
              <a:rPr lang="zh-CN" altLang="en-US" sz="1600" b="1" dirty="0" smtClean="0">
                <a:solidFill>
                  <a:srgbClr val="0000FF"/>
                </a:solidFill>
                <a:latin typeface="Arial" panose="020B0604020202020204" pitchFamily="34" charset="0"/>
              </a:rPr>
              <a:t>   分类级别太低，没有处理机级和机器级</a:t>
            </a:r>
          </a:p>
          <a:p>
            <a:pPr lvl="1" eaLnBrk="1" hangingPunct="1">
              <a:lnSpc>
                <a:spcPct val="120000"/>
              </a:lnSpc>
              <a:spcBef>
                <a:spcPct val="5000"/>
              </a:spcBef>
            </a:pPr>
            <a:r>
              <a:rPr lang="zh-CN" altLang="en-US" sz="1600" b="1" dirty="0" smtClean="0">
                <a:solidFill>
                  <a:srgbClr val="0000FF"/>
                </a:solidFill>
                <a:latin typeface="Arial" panose="020B0604020202020204" pitchFamily="34" charset="0"/>
              </a:rPr>
              <a:t>   分类太粗，如</a:t>
            </a:r>
            <a:r>
              <a:rPr lang="en-US" altLang="zh-CN" sz="1600" b="1" dirty="0" smtClean="0">
                <a:solidFill>
                  <a:srgbClr val="0000FF"/>
                </a:solidFill>
                <a:latin typeface="Arial" panose="020B0604020202020204" pitchFamily="34" charset="0"/>
              </a:rPr>
              <a:t>SIME</a:t>
            </a:r>
            <a:r>
              <a:rPr lang="zh-CN" altLang="en-US" sz="1600" b="1" dirty="0" smtClean="0">
                <a:solidFill>
                  <a:srgbClr val="0000FF"/>
                </a:solidFill>
                <a:latin typeface="Arial" panose="020B0604020202020204" pitchFamily="34" charset="0"/>
              </a:rPr>
              <a:t>中包含了多种处理机</a:t>
            </a:r>
          </a:p>
          <a:p>
            <a:pPr lvl="1" eaLnBrk="1" hangingPunct="1">
              <a:spcBef>
                <a:spcPct val="5000"/>
              </a:spcBef>
            </a:pPr>
            <a:endParaRPr lang="en-US" altLang="zh-CN" sz="1600" b="1" dirty="0" smtClean="0">
              <a:solidFill>
                <a:srgbClr val="0000FF"/>
              </a:solidFill>
              <a:latin typeface="Arial" panose="020B0604020202020204" pitchFamily="34" charset="0"/>
            </a:endParaRPr>
          </a:p>
        </p:txBody>
      </p:sp>
      <p:sp>
        <p:nvSpPr>
          <p:cNvPr id="154629" name="Rectangle 4"/>
          <p:cNvSpPr>
            <a:spLocks noChangeArrowheads="1"/>
          </p:cNvSpPr>
          <p:nvPr/>
        </p:nvSpPr>
        <p:spPr bwMode="auto">
          <a:xfrm>
            <a:off x="304800" y="2286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b="1">
              <a:solidFill>
                <a:srgbClr val="800000"/>
              </a:solidFill>
              <a:latin typeface="宋体" panose="02010600030101010101" pitchFamily="2" charset="-122"/>
            </a:endParaRPr>
          </a:p>
        </p:txBody>
      </p:sp>
      <p:sp>
        <p:nvSpPr>
          <p:cNvPr id="15463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463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5F74FD8-7194-41DE-991C-3332A0CD81FC}" type="slidenum">
              <a:rPr lang="en-US" altLang="zh-CN" sz="1200" smtClean="0"/>
              <a:pPr>
                <a:spcBef>
                  <a:spcPct val="0"/>
                </a:spcBef>
                <a:buFontTx/>
                <a:buNone/>
              </a:pPr>
              <a:t>93</a:t>
            </a:fld>
            <a:endParaRPr lang="en-US" altLang="zh-CN" sz="1200" smtClean="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3ACE716-1B7B-4AEB-9942-D3E6D5D886DA}" type="datetime1">
              <a:rPr lang="zh-CN" altLang="en-US" sz="1200" smtClean="0"/>
              <a:pPr>
                <a:spcBef>
                  <a:spcPct val="0"/>
                </a:spcBef>
                <a:buFontTx/>
                <a:buNone/>
              </a:pPr>
              <a:t>2021/9/4</a:t>
            </a:fld>
            <a:endParaRPr lang="en-US" altLang="zh-CN" sz="1200" smtClean="0"/>
          </a:p>
        </p:txBody>
      </p:sp>
      <p:sp>
        <p:nvSpPr>
          <p:cNvPr id="155651" name="Rectangle 2"/>
          <p:cNvSpPr>
            <a:spLocks noGrp="1" noChangeArrowheads="1"/>
          </p:cNvSpPr>
          <p:nvPr>
            <p:ph type="body" idx="1"/>
          </p:nvPr>
        </p:nvSpPr>
        <p:spPr>
          <a:xfrm>
            <a:off x="250825" y="333375"/>
            <a:ext cx="8569325" cy="6264275"/>
          </a:xfrm>
        </p:spPr>
        <p:txBody>
          <a:bodyPr/>
          <a:lstStyle/>
          <a:p>
            <a:pPr eaLnBrk="1" hangingPunct="1">
              <a:buFontTx/>
              <a:buNone/>
            </a:pPr>
            <a:r>
              <a:rPr lang="en-US" altLang="zh-CN" b="1" dirty="0" smtClean="0">
                <a:solidFill>
                  <a:srgbClr val="CC3300"/>
                </a:solidFill>
              </a:rPr>
              <a:t>4 </a:t>
            </a:r>
            <a:r>
              <a:rPr lang="zh-CN" altLang="en-US" b="1" dirty="0" smtClean="0">
                <a:solidFill>
                  <a:srgbClr val="CC3300"/>
                </a:solidFill>
              </a:rPr>
              <a:t>、按“最大并行度”分类：</a:t>
            </a:r>
            <a:r>
              <a:rPr lang="zh-CN" altLang="en-US" b="1" dirty="0" smtClean="0">
                <a:solidFill>
                  <a:schemeClr val="tx2"/>
                </a:solidFill>
              </a:rPr>
              <a:t>冯氏分类法</a:t>
            </a:r>
          </a:p>
          <a:p>
            <a:pPr eaLnBrk="1" hangingPunct="1"/>
            <a:endParaRPr lang="zh-CN" altLang="en-US" b="1" dirty="0" smtClean="0">
              <a:solidFill>
                <a:schemeClr val="tx2"/>
              </a:solidFill>
            </a:endParaRPr>
          </a:p>
          <a:p>
            <a:pPr eaLnBrk="1" hangingPunct="1"/>
            <a:r>
              <a:rPr lang="en-US" altLang="zh-CN" dirty="0" smtClean="0"/>
              <a:t>1972</a:t>
            </a:r>
            <a:r>
              <a:rPr lang="zh-CN" altLang="en-US" dirty="0" smtClean="0"/>
              <a:t>年，美藉华人冯泽云提出以最大并行度作为系统结构分类的标准。</a:t>
            </a:r>
          </a:p>
          <a:p>
            <a:pPr eaLnBrk="1" hangingPunct="1"/>
            <a:endParaRPr lang="zh-CN" altLang="en-US" dirty="0" smtClean="0"/>
          </a:p>
          <a:p>
            <a:pPr eaLnBrk="1" hangingPunct="1"/>
            <a:r>
              <a:rPr lang="zh-CN" altLang="en-US" dirty="0" smtClean="0"/>
              <a:t>所谓最大并行度</a:t>
            </a:r>
            <a:r>
              <a:rPr lang="en-US" altLang="zh-CN" i="1" dirty="0" smtClean="0"/>
              <a:t>Pm</a:t>
            </a:r>
            <a:r>
              <a:rPr lang="zh-CN" altLang="en-US" dirty="0" smtClean="0"/>
              <a:t>是指一个系统在单位时间内能够处理的最多的二进制位数，显然这是一个完全由计算机硬件结构决定的参数。</a:t>
            </a:r>
          </a:p>
          <a:p>
            <a:pPr eaLnBrk="1" hangingPunct="1"/>
            <a:endParaRPr lang="zh-CN" altLang="en-US" dirty="0" smtClean="0"/>
          </a:p>
          <a:p>
            <a:pPr eaLnBrk="1" hangingPunct="1"/>
            <a:r>
              <a:rPr lang="zh-CN" altLang="en-US" b="1" dirty="0" smtClean="0"/>
              <a:t>最大并行度的数值越大越好。</a:t>
            </a:r>
          </a:p>
        </p:txBody>
      </p:sp>
      <p:sp>
        <p:nvSpPr>
          <p:cNvPr id="15565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565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161DBB52-0C80-4B28-8C7D-D27E992B6960}" type="slidenum">
              <a:rPr lang="en-US" altLang="zh-CN" sz="1200" smtClean="0"/>
              <a:pPr>
                <a:spcBef>
                  <a:spcPct val="0"/>
                </a:spcBef>
                <a:buFontTx/>
                <a:buNone/>
              </a:pPr>
              <a:t>94</a:t>
            </a:fld>
            <a:endParaRPr lang="en-US" altLang="zh-CN" sz="120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B0490E6-EE19-447B-A6D7-DFBDDAD2573F}" type="datetime1">
              <a:rPr lang="zh-CN" altLang="en-US" sz="1200" smtClean="0"/>
              <a:pPr>
                <a:spcBef>
                  <a:spcPct val="0"/>
                </a:spcBef>
                <a:buFontTx/>
                <a:buNone/>
              </a:pPr>
              <a:t>2021/9/4</a:t>
            </a:fld>
            <a:endParaRPr lang="en-US" altLang="zh-CN" sz="1200" smtClean="0"/>
          </a:p>
        </p:txBody>
      </p:sp>
      <p:grpSp>
        <p:nvGrpSpPr>
          <p:cNvPr id="156675" name="Group 2"/>
          <p:cNvGrpSpPr>
            <a:grpSpLocks/>
          </p:cNvGrpSpPr>
          <p:nvPr/>
        </p:nvGrpSpPr>
        <p:grpSpPr bwMode="auto">
          <a:xfrm>
            <a:off x="1371600" y="404813"/>
            <a:ext cx="6400800" cy="3200400"/>
            <a:chOff x="3465" y="6120"/>
            <a:chExt cx="5580" cy="3225"/>
          </a:xfrm>
        </p:grpSpPr>
        <p:grpSp>
          <p:nvGrpSpPr>
            <p:cNvPr id="156682" name="Group 3"/>
            <p:cNvGrpSpPr>
              <a:grpSpLocks/>
            </p:cNvGrpSpPr>
            <p:nvPr/>
          </p:nvGrpSpPr>
          <p:grpSpPr bwMode="auto">
            <a:xfrm>
              <a:off x="4117" y="6480"/>
              <a:ext cx="3968" cy="2533"/>
              <a:chOff x="4132" y="6276"/>
              <a:chExt cx="3968" cy="2533"/>
            </a:xfrm>
          </p:grpSpPr>
          <p:sp>
            <p:nvSpPr>
              <p:cNvPr id="156731" name="Line 4"/>
              <p:cNvSpPr>
                <a:spLocks noChangeShapeType="1"/>
              </p:cNvSpPr>
              <p:nvPr/>
            </p:nvSpPr>
            <p:spPr bwMode="auto">
              <a:xfrm>
                <a:off x="4140" y="8792"/>
                <a:ext cx="3960" cy="0"/>
              </a:xfrm>
              <a:prstGeom prst="line">
                <a:avLst/>
              </a:prstGeom>
              <a:noFill/>
              <a:ln w="952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156732" name="Line 5"/>
              <p:cNvSpPr>
                <a:spLocks noChangeShapeType="1"/>
              </p:cNvSpPr>
              <p:nvPr/>
            </p:nvSpPr>
            <p:spPr bwMode="auto">
              <a:xfrm flipV="1">
                <a:off x="4140" y="6276"/>
                <a:ext cx="0" cy="2496"/>
              </a:xfrm>
              <a:prstGeom prst="line">
                <a:avLst/>
              </a:prstGeom>
              <a:noFill/>
              <a:ln w="952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pSp>
            <p:nvGrpSpPr>
              <p:cNvPr id="156733" name="Group 6"/>
              <p:cNvGrpSpPr>
                <a:grpSpLocks/>
              </p:cNvGrpSpPr>
              <p:nvPr/>
            </p:nvGrpSpPr>
            <p:grpSpPr bwMode="auto">
              <a:xfrm>
                <a:off x="4132" y="6432"/>
                <a:ext cx="3684" cy="2377"/>
                <a:chOff x="4132" y="6432"/>
                <a:chExt cx="3684" cy="2377"/>
              </a:xfrm>
            </p:grpSpPr>
            <p:grpSp>
              <p:nvGrpSpPr>
                <p:cNvPr id="156734" name="Group 7"/>
                <p:cNvGrpSpPr>
                  <a:grpSpLocks/>
                </p:cNvGrpSpPr>
                <p:nvPr/>
              </p:nvGrpSpPr>
              <p:grpSpPr bwMode="auto">
                <a:xfrm>
                  <a:off x="4132" y="6432"/>
                  <a:ext cx="962" cy="2377"/>
                  <a:chOff x="4132" y="6432"/>
                  <a:chExt cx="962" cy="2377"/>
                </a:xfrm>
              </p:grpSpPr>
              <p:grpSp>
                <p:nvGrpSpPr>
                  <p:cNvPr id="156748" name="Group 8"/>
                  <p:cNvGrpSpPr>
                    <a:grpSpLocks/>
                  </p:cNvGrpSpPr>
                  <p:nvPr/>
                </p:nvGrpSpPr>
                <p:grpSpPr bwMode="auto">
                  <a:xfrm>
                    <a:off x="4140" y="6432"/>
                    <a:ext cx="105" cy="2377"/>
                    <a:chOff x="4140" y="6432"/>
                    <a:chExt cx="105" cy="2377"/>
                  </a:xfrm>
                </p:grpSpPr>
                <p:sp>
                  <p:nvSpPr>
                    <p:cNvPr id="156755" name="Oval 9"/>
                    <p:cNvSpPr>
                      <a:spLocks noChangeArrowheads="1"/>
                    </p:cNvSpPr>
                    <p:nvPr/>
                  </p:nvSpPr>
                  <p:spPr bwMode="auto">
                    <a:xfrm>
                      <a:off x="4200" y="8764"/>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6756" name="Oval 10"/>
                    <p:cNvSpPr>
                      <a:spLocks noChangeArrowheads="1"/>
                    </p:cNvSpPr>
                    <p:nvPr/>
                  </p:nvSpPr>
                  <p:spPr bwMode="auto">
                    <a:xfrm>
                      <a:off x="4198" y="6432"/>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6757" name="Oval 11"/>
                    <p:cNvSpPr>
                      <a:spLocks noChangeArrowheads="1"/>
                    </p:cNvSpPr>
                    <p:nvPr/>
                  </p:nvSpPr>
                  <p:spPr bwMode="auto">
                    <a:xfrm>
                      <a:off x="4198" y="7437"/>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nvGrpSpPr>
                    <p:cNvPr id="156758" name="Group 12"/>
                    <p:cNvGrpSpPr>
                      <a:grpSpLocks/>
                    </p:cNvGrpSpPr>
                    <p:nvPr/>
                  </p:nvGrpSpPr>
                  <p:grpSpPr bwMode="auto">
                    <a:xfrm>
                      <a:off x="4140" y="6432"/>
                      <a:ext cx="70" cy="2340"/>
                      <a:chOff x="4140" y="6432"/>
                      <a:chExt cx="70" cy="2340"/>
                    </a:xfrm>
                  </p:grpSpPr>
                  <p:grpSp>
                    <p:nvGrpSpPr>
                      <p:cNvPr id="156759" name="Group 13"/>
                      <p:cNvGrpSpPr>
                        <a:grpSpLocks/>
                      </p:cNvGrpSpPr>
                      <p:nvPr/>
                    </p:nvGrpSpPr>
                    <p:grpSpPr bwMode="auto">
                      <a:xfrm>
                        <a:off x="4140" y="6432"/>
                        <a:ext cx="70" cy="2340"/>
                        <a:chOff x="4140" y="6432"/>
                        <a:chExt cx="70" cy="2340"/>
                      </a:xfrm>
                    </p:grpSpPr>
                    <p:sp>
                      <p:nvSpPr>
                        <p:cNvPr id="156761" name="Line 14"/>
                        <p:cNvSpPr>
                          <a:spLocks noChangeShapeType="1"/>
                        </p:cNvSpPr>
                        <p:nvPr/>
                      </p:nvSpPr>
                      <p:spPr bwMode="auto">
                        <a:xfrm>
                          <a:off x="4210" y="6432"/>
                          <a:ext cx="0" cy="234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762" name="Line 15"/>
                        <p:cNvSpPr>
                          <a:spLocks noChangeShapeType="1"/>
                        </p:cNvSpPr>
                        <p:nvPr/>
                      </p:nvSpPr>
                      <p:spPr bwMode="auto">
                        <a:xfrm flipV="1">
                          <a:off x="4140" y="6432"/>
                          <a:ext cx="57"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760" name="Line 16"/>
                      <p:cNvSpPr>
                        <a:spLocks noChangeShapeType="1"/>
                      </p:cNvSpPr>
                      <p:nvPr/>
                    </p:nvSpPr>
                    <p:spPr bwMode="auto">
                      <a:xfrm>
                        <a:off x="4151" y="7460"/>
                        <a:ext cx="57"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6749" name="Group 17"/>
                  <p:cNvGrpSpPr>
                    <a:grpSpLocks/>
                  </p:cNvGrpSpPr>
                  <p:nvPr/>
                </p:nvGrpSpPr>
                <p:grpSpPr bwMode="auto">
                  <a:xfrm>
                    <a:off x="4132" y="8100"/>
                    <a:ext cx="962" cy="709"/>
                    <a:chOff x="4132" y="8100"/>
                    <a:chExt cx="962" cy="709"/>
                  </a:xfrm>
                </p:grpSpPr>
                <p:grpSp>
                  <p:nvGrpSpPr>
                    <p:cNvPr id="156750" name="Group 18"/>
                    <p:cNvGrpSpPr>
                      <a:grpSpLocks/>
                    </p:cNvGrpSpPr>
                    <p:nvPr/>
                  </p:nvGrpSpPr>
                  <p:grpSpPr bwMode="auto">
                    <a:xfrm>
                      <a:off x="5049" y="8100"/>
                      <a:ext cx="45" cy="709"/>
                      <a:chOff x="5049" y="8100"/>
                      <a:chExt cx="45" cy="709"/>
                    </a:xfrm>
                  </p:grpSpPr>
                  <p:sp>
                    <p:nvSpPr>
                      <p:cNvPr id="156753" name="Oval 19"/>
                      <p:cNvSpPr>
                        <a:spLocks noChangeArrowheads="1"/>
                      </p:cNvSpPr>
                      <p:nvPr/>
                    </p:nvSpPr>
                    <p:spPr bwMode="auto">
                      <a:xfrm>
                        <a:off x="5049" y="8764"/>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6754" name="Oval 20"/>
                      <p:cNvSpPr>
                        <a:spLocks noChangeArrowheads="1"/>
                      </p:cNvSpPr>
                      <p:nvPr/>
                    </p:nvSpPr>
                    <p:spPr bwMode="auto">
                      <a:xfrm>
                        <a:off x="5049" y="8100"/>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sp>
                  <p:nvSpPr>
                    <p:cNvPr id="156751" name="Line 21"/>
                    <p:cNvSpPr>
                      <a:spLocks noChangeShapeType="1"/>
                    </p:cNvSpPr>
                    <p:nvPr/>
                  </p:nvSpPr>
                  <p:spPr bwMode="auto">
                    <a:xfrm flipH="1">
                      <a:off x="5064" y="8124"/>
                      <a:ext cx="0" cy="64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752" name="Line 22"/>
                    <p:cNvSpPr>
                      <a:spLocks noChangeShapeType="1"/>
                    </p:cNvSpPr>
                    <p:nvPr/>
                  </p:nvSpPr>
                  <p:spPr bwMode="auto">
                    <a:xfrm flipH="1">
                      <a:off x="4132" y="8124"/>
                      <a:ext cx="930"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6735" name="Group 23"/>
                <p:cNvGrpSpPr>
                  <a:grpSpLocks/>
                </p:cNvGrpSpPr>
                <p:nvPr/>
              </p:nvGrpSpPr>
              <p:grpSpPr bwMode="auto">
                <a:xfrm>
                  <a:off x="4140" y="7357"/>
                  <a:ext cx="1861" cy="1452"/>
                  <a:chOff x="4140" y="7357"/>
                  <a:chExt cx="1861" cy="1452"/>
                </a:xfrm>
              </p:grpSpPr>
              <p:grpSp>
                <p:nvGrpSpPr>
                  <p:cNvPr id="156743" name="Group 24"/>
                  <p:cNvGrpSpPr>
                    <a:grpSpLocks/>
                  </p:cNvGrpSpPr>
                  <p:nvPr/>
                </p:nvGrpSpPr>
                <p:grpSpPr bwMode="auto">
                  <a:xfrm>
                    <a:off x="5956" y="7357"/>
                    <a:ext cx="45" cy="1452"/>
                    <a:chOff x="5956" y="7357"/>
                    <a:chExt cx="45" cy="1452"/>
                  </a:xfrm>
                </p:grpSpPr>
                <p:sp>
                  <p:nvSpPr>
                    <p:cNvPr id="156746" name="Oval 25"/>
                    <p:cNvSpPr>
                      <a:spLocks noChangeArrowheads="1"/>
                    </p:cNvSpPr>
                    <p:nvPr/>
                  </p:nvSpPr>
                  <p:spPr bwMode="auto">
                    <a:xfrm>
                      <a:off x="5956" y="8764"/>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6747" name="Oval 26"/>
                    <p:cNvSpPr>
                      <a:spLocks noChangeArrowheads="1"/>
                    </p:cNvSpPr>
                    <p:nvPr/>
                  </p:nvSpPr>
                  <p:spPr bwMode="auto">
                    <a:xfrm>
                      <a:off x="5956" y="7357"/>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sp>
                <p:nvSpPr>
                  <p:cNvPr id="156744" name="Line 27"/>
                  <p:cNvSpPr>
                    <a:spLocks noChangeShapeType="1"/>
                  </p:cNvSpPr>
                  <p:nvPr/>
                </p:nvSpPr>
                <p:spPr bwMode="auto">
                  <a:xfrm flipH="1">
                    <a:off x="5980" y="7384"/>
                    <a:ext cx="0" cy="13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745" name="Line 28"/>
                  <p:cNvSpPr>
                    <a:spLocks noChangeShapeType="1"/>
                  </p:cNvSpPr>
                  <p:nvPr/>
                </p:nvSpPr>
                <p:spPr bwMode="auto">
                  <a:xfrm flipH="1">
                    <a:off x="4140" y="7376"/>
                    <a:ext cx="1831"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6736" name="Group 29"/>
                <p:cNvGrpSpPr>
                  <a:grpSpLocks/>
                </p:cNvGrpSpPr>
                <p:nvPr/>
              </p:nvGrpSpPr>
              <p:grpSpPr bwMode="auto">
                <a:xfrm>
                  <a:off x="4132" y="7766"/>
                  <a:ext cx="3684" cy="1014"/>
                  <a:chOff x="4132" y="7766"/>
                  <a:chExt cx="3684" cy="1014"/>
                </a:xfrm>
              </p:grpSpPr>
              <p:grpSp>
                <p:nvGrpSpPr>
                  <p:cNvPr id="156737" name="Group 30"/>
                  <p:cNvGrpSpPr>
                    <a:grpSpLocks/>
                  </p:cNvGrpSpPr>
                  <p:nvPr/>
                </p:nvGrpSpPr>
                <p:grpSpPr bwMode="auto">
                  <a:xfrm>
                    <a:off x="7771" y="7766"/>
                    <a:ext cx="45" cy="209"/>
                    <a:chOff x="7771" y="7766"/>
                    <a:chExt cx="45" cy="209"/>
                  </a:xfrm>
                </p:grpSpPr>
                <p:sp>
                  <p:nvSpPr>
                    <p:cNvPr id="156741" name="Oval 31"/>
                    <p:cNvSpPr>
                      <a:spLocks noChangeArrowheads="1"/>
                    </p:cNvSpPr>
                    <p:nvPr/>
                  </p:nvSpPr>
                  <p:spPr bwMode="auto">
                    <a:xfrm>
                      <a:off x="7771" y="7930"/>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sp>
                  <p:nvSpPr>
                    <p:cNvPr id="156742" name="Oval 32"/>
                    <p:cNvSpPr>
                      <a:spLocks noChangeArrowheads="1"/>
                    </p:cNvSpPr>
                    <p:nvPr/>
                  </p:nvSpPr>
                  <p:spPr bwMode="auto">
                    <a:xfrm>
                      <a:off x="7771" y="7766"/>
                      <a:ext cx="45" cy="45"/>
                    </a:xfrm>
                    <a:prstGeom prst="ellipse">
                      <a:avLst/>
                    </a:prstGeom>
                    <a:solidFill>
                      <a:srgbClr val="000000"/>
                    </a:solidFill>
                    <a:ln w="9525">
                      <a:solidFill>
                        <a:srgbClr val="000000"/>
                      </a:solidFill>
                      <a:round/>
                      <a:headEnd/>
                      <a:tailEnd/>
                    </a:ln>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en-US" altLang="zh-CN" sz="2400"/>
                    </a:p>
                  </p:txBody>
                </p:sp>
              </p:grpSp>
              <p:sp>
                <p:nvSpPr>
                  <p:cNvPr id="156738" name="Line 33"/>
                  <p:cNvSpPr>
                    <a:spLocks noChangeShapeType="1"/>
                  </p:cNvSpPr>
                  <p:nvPr/>
                </p:nvSpPr>
                <p:spPr bwMode="auto">
                  <a:xfrm>
                    <a:off x="7796" y="7788"/>
                    <a:ext cx="0" cy="99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739" name="Line 34"/>
                  <p:cNvSpPr>
                    <a:spLocks noChangeShapeType="1"/>
                  </p:cNvSpPr>
                  <p:nvPr/>
                </p:nvSpPr>
                <p:spPr bwMode="auto">
                  <a:xfrm flipH="1">
                    <a:off x="4132" y="7788"/>
                    <a:ext cx="3657"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740" name="Line 35"/>
                  <p:cNvSpPr>
                    <a:spLocks noChangeShapeType="1"/>
                  </p:cNvSpPr>
                  <p:nvPr/>
                </p:nvSpPr>
                <p:spPr bwMode="auto">
                  <a:xfrm flipH="1">
                    <a:off x="4132" y="7960"/>
                    <a:ext cx="3657"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56683" name="Group 36"/>
            <p:cNvGrpSpPr>
              <a:grpSpLocks/>
            </p:cNvGrpSpPr>
            <p:nvPr/>
          </p:nvGrpSpPr>
          <p:grpSpPr bwMode="auto">
            <a:xfrm>
              <a:off x="3465" y="6120"/>
              <a:ext cx="5580" cy="3225"/>
              <a:chOff x="3465" y="6120"/>
              <a:chExt cx="5580" cy="3225"/>
            </a:xfrm>
          </p:grpSpPr>
          <p:grpSp>
            <p:nvGrpSpPr>
              <p:cNvPr id="156684" name="Group 37"/>
              <p:cNvGrpSpPr>
                <a:grpSpLocks/>
              </p:cNvGrpSpPr>
              <p:nvPr/>
            </p:nvGrpSpPr>
            <p:grpSpPr bwMode="auto">
              <a:xfrm>
                <a:off x="3465" y="6120"/>
                <a:ext cx="1380" cy="3084"/>
                <a:chOff x="3480" y="6111"/>
                <a:chExt cx="1380" cy="3084"/>
              </a:xfrm>
            </p:grpSpPr>
            <p:grpSp>
              <p:nvGrpSpPr>
                <p:cNvPr id="156718" name="Group 38"/>
                <p:cNvGrpSpPr>
                  <a:grpSpLocks/>
                </p:cNvGrpSpPr>
                <p:nvPr/>
              </p:nvGrpSpPr>
              <p:grpSpPr bwMode="auto">
                <a:xfrm>
                  <a:off x="3480" y="6111"/>
                  <a:ext cx="1380" cy="1818"/>
                  <a:chOff x="3480" y="6111"/>
                  <a:chExt cx="1380" cy="1818"/>
                </a:xfrm>
              </p:grpSpPr>
              <p:sp>
                <p:nvSpPr>
                  <p:cNvPr id="156726" name="Text Box 39"/>
                  <p:cNvSpPr txBox="1">
                    <a:spLocks noChangeArrowheads="1"/>
                  </p:cNvSpPr>
                  <p:nvPr/>
                </p:nvSpPr>
                <p:spPr bwMode="auto">
                  <a:xfrm>
                    <a:off x="3600" y="6111"/>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800"/>
                      <a:t>位片宽（</a:t>
                    </a:r>
                    <a:r>
                      <a:rPr lang="en-US" altLang="zh-CN" sz="1800" i="1"/>
                      <a:t>m</a:t>
                    </a:r>
                    <a:r>
                      <a:rPr lang="zh-CN" altLang="en-US" sz="1800"/>
                      <a:t>）</a:t>
                    </a:r>
                    <a:endParaRPr lang="zh-CN" altLang="en-US" sz="900"/>
                  </a:p>
                </p:txBody>
              </p:sp>
              <p:sp>
                <p:nvSpPr>
                  <p:cNvPr id="156727" name="Text Box 40"/>
                  <p:cNvSpPr txBox="1">
                    <a:spLocks noChangeArrowheads="1"/>
                  </p:cNvSpPr>
                  <p:nvPr/>
                </p:nvSpPr>
                <p:spPr bwMode="auto">
                  <a:xfrm>
                    <a:off x="3480" y="640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FontTx/>
                      <a:buNone/>
                    </a:pPr>
                    <a:r>
                      <a:rPr lang="en-US" altLang="zh-CN" sz="1800"/>
                      <a:t>16384</a:t>
                    </a:r>
                  </a:p>
                </p:txBody>
              </p:sp>
              <p:grpSp>
                <p:nvGrpSpPr>
                  <p:cNvPr id="156728" name="Group 41"/>
                  <p:cNvGrpSpPr>
                    <a:grpSpLocks/>
                  </p:cNvGrpSpPr>
                  <p:nvPr/>
                </p:nvGrpSpPr>
                <p:grpSpPr bwMode="auto">
                  <a:xfrm>
                    <a:off x="3675" y="7287"/>
                    <a:ext cx="720" cy="642"/>
                    <a:chOff x="3675" y="7287"/>
                    <a:chExt cx="720" cy="642"/>
                  </a:xfrm>
                </p:grpSpPr>
                <p:sp>
                  <p:nvSpPr>
                    <p:cNvPr id="156729" name="Text Box 42"/>
                    <p:cNvSpPr txBox="1">
                      <a:spLocks noChangeArrowheads="1"/>
                    </p:cNvSpPr>
                    <p:nvPr/>
                  </p:nvSpPr>
                  <p:spPr bwMode="auto">
                    <a:xfrm>
                      <a:off x="3675" y="7287"/>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288</a:t>
                      </a:r>
                      <a:endParaRPr lang="en-US" altLang="zh-CN" sz="900"/>
                    </a:p>
                  </p:txBody>
                </p:sp>
                <p:sp>
                  <p:nvSpPr>
                    <p:cNvPr id="156730" name="Text Box 43"/>
                    <p:cNvSpPr txBox="1">
                      <a:spLocks noChangeArrowheads="1"/>
                    </p:cNvSpPr>
                    <p:nvPr/>
                  </p:nvSpPr>
                  <p:spPr bwMode="auto">
                    <a:xfrm>
                      <a:off x="3675" y="7461"/>
                      <a:ext cx="7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256</a:t>
                      </a:r>
                    </a:p>
                  </p:txBody>
                </p:sp>
              </p:grpSp>
            </p:grpSp>
            <p:grpSp>
              <p:nvGrpSpPr>
                <p:cNvPr id="156719" name="Group 44"/>
                <p:cNvGrpSpPr>
                  <a:grpSpLocks/>
                </p:cNvGrpSpPr>
                <p:nvPr/>
              </p:nvGrpSpPr>
              <p:grpSpPr bwMode="auto">
                <a:xfrm>
                  <a:off x="3735" y="7731"/>
                  <a:ext cx="540" cy="1464"/>
                  <a:chOff x="3735" y="7731"/>
                  <a:chExt cx="540" cy="1464"/>
                </a:xfrm>
              </p:grpSpPr>
              <p:grpSp>
                <p:nvGrpSpPr>
                  <p:cNvPr id="156720" name="Group 45"/>
                  <p:cNvGrpSpPr>
                    <a:grpSpLocks/>
                  </p:cNvGrpSpPr>
                  <p:nvPr/>
                </p:nvGrpSpPr>
                <p:grpSpPr bwMode="auto">
                  <a:xfrm>
                    <a:off x="3735" y="7731"/>
                    <a:ext cx="540" cy="840"/>
                    <a:chOff x="3735" y="7731"/>
                    <a:chExt cx="540" cy="840"/>
                  </a:xfrm>
                </p:grpSpPr>
                <p:grpSp>
                  <p:nvGrpSpPr>
                    <p:cNvPr id="156722" name="Group 46"/>
                    <p:cNvGrpSpPr>
                      <a:grpSpLocks/>
                    </p:cNvGrpSpPr>
                    <p:nvPr/>
                  </p:nvGrpSpPr>
                  <p:grpSpPr bwMode="auto">
                    <a:xfrm>
                      <a:off x="3735" y="7731"/>
                      <a:ext cx="540" cy="660"/>
                      <a:chOff x="3735" y="7731"/>
                      <a:chExt cx="540" cy="660"/>
                    </a:xfrm>
                  </p:grpSpPr>
                  <p:sp>
                    <p:nvSpPr>
                      <p:cNvPr id="156724" name="Text Box 47"/>
                      <p:cNvSpPr txBox="1">
                        <a:spLocks noChangeArrowheads="1"/>
                      </p:cNvSpPr>
                      <p:nvPr/>
                    </p:nvSpPr>
                    <p:spPr bwMode="auto">
                      <a:xfrm>
                        <a:off x="3735" y="773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64</a:t>
                        </a:r>
                      </a:p>
                    </p:txBody>
                  </p:sp>
                  <p:sp>
                    <p:nvSpPr>
                      <p:cNvPr id="156725" name="Text Box 48"/>
                      <p:cNvSpPr txBox="1">
                        <a:spLocks noChangeArrowheads="1"/>
                      </p:cNvSpPr>
                      <p:nvPr/>
                    </p:nvSpPr>
                    <p:spPr bwMode="auto">
                      <a:xfrm>
                        <a:off x="3735" y="792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32</a:t>
                        </a:r>
                      </a:p>
                    </p:txBody>
                  </p:sp>
                </p:grpSp>
                <p:sp>
                  <p:nvSpPr>
                    <p:cNvPr id="156723" name="Text Box 49"/>
                    <p:cNvSpPr txBox="1">
                      <a:spLocks noChangeArrowheads="1"/>
                    </p:cNvSpPr>
                    <p:nvPr/>
                  </p:nvSpPr>
                  <p:spPr bwMode="auto">
                    <a:xfrm>
                      <a:off x="3735" y="810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16</a:t>
                      </a:r>
                    </a:p>
                  </p:txBody>
                </p:sp>
              </p:grpSp>
              <p:sp>
                <p:nvSpPr>
                  <p:cNvPr id="156721" name="Text Box 50"/>
                  <p:cNvSpPr txBox="1">
                    <a:spLocks noChangeArrowheads="1"/>
                  </p:cNvSpPr>
                  <p:nvPr/>
                </p:nvSpPr>
                <p:spPr bwMode="auto">
                  <a:xfrm>
                    <a:off x="3855" y="8727"/>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1</a:t>
                    </a:r>
                  </a:p>
                </p:txBody>
              </p:sp>
            </p:grpSp>
          </p:grpSp>
          <p:grpSp>
            <p:nvGrpSpPr>
              <p:cNvPr id="156685" name="Group 51"/>
              <p:cNvGrpSpPr>
                <a:grpSpLocks/>
              </p:cNvGrpSpPr>
              <p:nvPr/>
            </p:nvGrpSpPr>
            <p:grpSpPr bwMode="auto">
              <a:xfrm>
                <a:off x="4035" y="8730"/>
                <a:ext cx="5010" cy="615"/>
                <a:chOff x="4050" y="8721"/>
                <a:chExt cx="5010" cy="615"/>
              </a:xfrm>
            </p:grpSpPr>
            <p:sp>
              <p:nvSpPr>
                <p:cNvPr id="156713" name="Text Box 52"/>
                <p:cNvSpPr txBox="1">
                  <a:spLocks noChangeArrowheads="1"/>
                </p:cNvSpPr>
                <p:nvPr/>
              </p:nvSpPr>
              <p:spPr bwMode="auto">
                <a:xfrm>
                  <a:off x="7980" y="8721"/>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a:t>
                  </a:r>
                  <a:r>
                    <a:rPr lang="zh-CN" altLang="en-US" sz="1800"/>
                    <a:t>字宽（</a:t>
                  </a:r>
                  <a:r>
                    <a:rPr lang="en-US" altLang="zh-CN" sz="1800" i="1"/>
                    <a:t>n</a:t>
                  </a:r>
                  <a:r>
                    <a:rPr lang="zh-CN" altLang="en-US" sz="1800"/>
                    <a:t>）</a:t>
                  </a:r>
                </a:p>
              </p:txBody>
            </p:sp>
            <p:sp>
              <p:nvSpPr>
                <p:cNvPr id="156714" name="Text Box 53"/>
                <p:cNvSpPr txBox="1">
                  <a:spLocks noChangeArrowheads="1"/>
                </p:cNvSpPr>
                <p:nvPr/>
              </p:nvSpPr>
              <p:spPr bwMode="auto">
                <a:xfrm>
                  <a:off x="4845" y="886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  16</a:t>
                  </a:r>
                </a:p>
              </p:txBody>
            </p:sp>
            <p:sp>
              <p:nvSpPr>
                <p:cNvPr id="156715" name="Text Box 54"/>
                <p:cNvSpPr txBox="1">
                  <a:spLocks noChangeArrowheads="1"/>
                </p:cNvSpPr>
                <p:nvPr/>
              </p:nvSpPr>
              <p:spPr bwMode="auto">
                <a:xfrm>
                  <a:off x="5745" y="886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  32</a:t>
                  </a:r>
                </a:p>
              </p:txBody>
            </p:sp>
            <p:sp>
              <p:nvSpPr>
                <p:cNvPr id="156716" name="Text Box 55"/>
                <p:cNvSpPr txBox="1">
                  <a:spLocks noChangeArrowheads="1"/>
                </p:cNvSpPr>
                <p:nvPr/>
              </p:nvSpPr>
              <p:spPr bwMode="auto">
                <a:xfrm>
                  <a:off x="7560" y="885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  64</a:t>
                  </a:r>
                </a:p>
              </p:txBody>
            </p:sp>
            <p:sp>
              <p:nvSpPr>
                <p:cNvPr id="156717" name="Text Box 56"/>
                <p:cNvSpPr txBox="1">
                  <a:spLocks noChangeArrowheads="1"/>
                </p:cNvSpPr>
                <p:nvPr/>
              </p:nvSpPr>
              <p:spPr bwMode="auto">
                <a:xfrm>
                  <a:off x="4050" y="8868"/>
                  <a:ext cx="3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spcBef>
                      <a:spcPct val="0"/>
                    </a:spcBef>
                    <a:buFontTx/>
                    <a:buNone/>
                  </a:pPr>
                  <a:r>
                    <a:rPr lang="en-US" altLang="zh-CN" sz="1800"/>
                    <a:t>  1</a:t>
                  </a:r>
                </a:p>
              </p:txBody>
            </p:sp>
          </p:grpSp>
          <p:grpSp>
            <p:nvGrpSpPr>
              <p:cNvPr id="156686" name="Group 57"/>
              <p:cNvGrpSpPr>
                <a:grpSpLocks/>
              </p:cNvGrpSpPr>
              <p:nvPr/>
            </p:nvGrpSpPr>
            <p:grpSpPr bwMode="auto">
              <a:xfrm>
                <a:off x="4065" y="6381"/>
                <a:ext cx="1140" cy="2727"/>
                <a:chOff x="4080" y="6372"/>
                <a:chExt cx="1140" cy="2727"/>
              </a:xfrm>
            </p:grpSpPr>
            <p:sp>
              <p:nvSpPr>
                <p:cNvPr id="156705" name="Text Box 58"/>
                <p:cNvSpPr txBox="1">
                  <a:spLocks noChangeArrowheads="1"/>
                </p:cNvSpPr>
                <p:nvPr/>
              </p:nvSpPr>
              <p:spPr bwMode="auto">
                <a:xfrm>
                  <a:off x="4125" y="8451"/>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EDVAC</a:t>
                  </a:r>
                </a:p>
              </p:txBody>
            </p:sp>
            <p:sp>
              <p:nvSpPr>
                <p:cNvPr id="156706" name="Text Box 59"/>
                <p:cNvSpPr txBox="1">
                  <a:spLocks noChangeArrowheads="1"/>
                </p:cNvSpPr>
                <p:nvPr/>
              </p:nvSpPr>
              <p:spPr bwMode="auto">
                <a:xfrm>
                  <a:off x="4230" y="8631"/>
                  <a:ext cx="81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(1,1)</a:t>
                  </a:r>
                </a:p>
              </p:txBody>
            </p:sp>
            <p:grpSp>
              <p:nvGrpSpPr>
                <p:cNvPr id="156707" name="Group 60"/>
                <p:cNvGrpSpPr>
                  <a:grpSpLocks/>
                </p:cNvGrpSpPr>
                <p:nvPr/>
              </p:nvGrpSpPr>
              <p:grpSpPr bwMode="auto">
                <a:xfrm>
                  <a:off x="4080" y="6372"/>
                  <a:ext cx="1080" cy="654"/>
                  <a:chOff x="4080" y="6372"/>
                  <a:chExt cx="1080" cy="654"/>
                </a:xfrm>
              </p:grpSpPr>
              <p:sp>
                <p:nvSpPr>
                  <p:cNvPr id="156711" name="Text Box 61"/>
                  <p:cNvSpPr txBox="1">
                    <a:spLocks noChangeArrowheads="1"/>
                  </p:cNvSpPr>
                  <p:nvPr/>
                </p:nvSpPr>
                <p:spPr bwMode="auto">
                  <a:xfrm>
                    <a:off x="4260" y="637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MPP</a:t>
                    </a:r>
                  </a:p>
                </p:txBody>
              </p:sp>
              <p:sp>
                <p:nvSpPr>
                  <p:cNvPr id="156712" name="Text Box 62"/>
                  <p:cNvSpPr txBox="1">
                    <a:spLocks noChangeArrowheads="1"/>
                  </p:cNvSpPr>
                  <p:nvPr/>
                </p:nvSpPr>
                <p:spPr bwMode="auto">
                  <a:xfrm>
                    <a:off x="4080" y="6558"/>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(1,16384)</a:t>
                    </a:r>
                  </a:p>
                </p:txBody>
              </p:sp>
            </p:grpSp>
            <p:grpSp>
              <p:nvGrpSpPr>
                <p:cNvPr id="156708" name="Group 63"/>
                <p:cNvGrpSpPr>
                  <a:grpSpLocks/>
                </p:cNvGrpSpPr>
                <p:nvPr/>
              </p:nvGrpSpPr>
              <p:grpSpPr bwMode="auto">
                <a:xfrm>
                  <a:off x="4140" y="7212"/>
                  <a:ext cx="1080" cy="684"/>
                  <a:chOff x="4140" y="7212"/>
                  <a:chExt cx="1080" cy="684"/>
                </a:xfrm>
              </p:grpSpPr>
              <p:sp>
                <p:nvSpPr>
                  <p:cNvPr id="156709" name="Text Box 64"/>
                  <p:cNvSpPr txBox="1">
                    <a:spLocks noChangeArrowheads="1"/>
                  </p:cNvSpPr>
                  <p:nvPr/>
                </p:nvSpPr>
                <p:spPr bwMode="auto">
                  <a:xfrm>
                    <a:off x="4140" y="721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STARAN</a:t>
                    </a:r>
                  </a:p>
                </p:txBody>
              </p:sp>
              <p:sp>
                <p:nvSpPr>
                  <p:cNvPr id="156710" name="Text Box 65"/>
                  <p:cNvSpPr txBox="1">
                    <a:spLocks noChangeArrowheads="1"/>
                  </p:cNvSpPr>
                  <p:nvPr/>
                </p:nvSpPr>
                <p:spPr bwMode="auto">
                  <a:xfrm>
                    <a:off x="4200" y="742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 (1,256)</a:t>
                    </a:r>
                  </a:p>
                </p:txBody>
              </p:sp>
            </p:grpSp>
          </p:grpSp>
          <p:grpSp>
            <p:nvGrpSpPr>
              <p:cNvPr id="156687" name="Group 66"/>
              <p:cNvGrpSpPr>
                <a:grpSpLocks/>
              </p:cNvGrpSpPr>
              <p:nvPr/>
            </p:nvGrpSpPr>
            <p:grpSpPr bwMode="auto">
              <a:xfrm>
                <a:off x="5850" y="7221"/>
                <a:ext cx="1080" cy="654"/>
                <a:chOff x="5865" y="7212"/>
                <a:chExt cx="1080" cy="654"/>
              </a:xfrm>
            </p:grpSpPr>
            <p:sp>
              <p:nvSpPr>
                <p:cNvPr id="156703" name="Text Box 67"/>
                <p:cNvSpPr txBox="1">
                  <a:spLocks noChangeArrowheads="1"/>
                </p:cNvSpPr>
                <p:nvPr/>
              </p:nvSpPr>
              <p:spPr bwMode="auto">
                <a:xfrm>
                  <a:off x="5955" y="721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PEPE</a:t>
                  </a:r>
                </a:p>
              </p:txBody>
            </p:sp>
            <p:sp>
              <p:nvSpPr>
                <p:cNvPr id="156704" name="Text Box 68"/>
                <p:cNvSpPr txBox="1">
                  <a:spLocks noChangeArrowheads="1"/>
                </p:cNvSpPr>
                <p:nvPr/>
              </p:nvSpPr>
              <p:spPr bwMode="auto">
                <a:xfrm>
                  <a:off x="5865" y="7398"/>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pPr>
                  <a:r>
                    <a:rPr lang="en-US" altLang="zh-CN" sz="1800"/>
                    <a:t>  (32,288)</a:t>
                  </a:r>
                </a:p>
              </p:txBody>
            </p:sp>
          </p:grpSp>
          <p:grpSp>
            <p:nvGrpSpPr>
              <p:cNvPr id="156688" name="Group 69"/>
              <p:cNvGrpSpPr>
                <a:grpSpLocks/>
              </p:cNvGrpSpPr>
              <p:nvPr/>
            </p:nvGrpSpPr>
            <p:grpSpPr bwMode="auto">
              <a:xfrm>
                <a:off x="5865" y="7587"/>
                <a:ext cx="3120" cy="1521"/>
                <a:chOff x="5880" y="7578"/>
                <a:chExt cx="3120" cy="1521"/>
              </a:xfrm>
            </p:grpSpPr>
            <p:sp>
              <p:nvSpPr>
                <p:cNvPr id="156696" name="Text Box 70"/>
                <p:cNvSpPr txBox="1">
                  <a:spLocks noChangeArrowheads="1"/>
                </p:cNvSpPr>
                <p:nvPr/>
              </p:nvSpPr>
              <p:spPr bwMode="auto">
                <a:xfrm>
                  <a:off x="5880" y="8460"/>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IBM 370/168</a:t>
                  </a:r>
                </a:p>
              </p:txBody>
            </p:sp>
            <p:sp>
              <p:nvSpPr>
                <p:cNvPr id="156697" name="Text Box 71"/>
                <p:cNvSpPr txBox="1">
                  <a:spLocks noChangeArrowheads="1"/>
                </p:cNvSpPr>
                <p:nvPr/>
              </p:nvSpPr>
              <p:spPr bwMode="auto">
                <a:xfrm>
                  <a:off x="6120" y="8631"/>
                  <a:ext cx="81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(32,1)</a:t>
                  </a:r>
                </a:p>
              </p:txBody>
            </p:sp>
            <p:grpSp>
              <p:nvGrpSpPr>
                <p:cNvPr id="156698" name="Group 72"/>
                <p:cNvGrpSpPr>
                  <a:grpSpLocks/>
                </p:cNvGrpSpPr>
                <p:nvPr/>
              </p:nvGrpSpPr>
              <p:grpSpPr bwMode="auto">
                <a:xfrm>
                  <a:off x="7740" y="7578"/>
                  <a:ext cx="1260" cy="1059"/>
                  <a:chOff x="7740" y="7578"/>
                  <a:chExt cx="1260" cy="1059"/>
                </a:xfrm>
              </p:grpSpPr>
              <p:sp>
                <p:nvSpPr>
                  <p:cNvPr id="156699" name="Text Box 73"/>
                  <p:cNvSpPr txBox="1">
                    <a:spLocks noChangeArrowheads="1"/>
                  </p:cNvSpPr>
                  <p:nvPr/>
                </p:nvSpPr>
                <p:spPr bwMode="auto">
                  <a:xfrm>
                    <a:off x="7740" y="757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ILLIAC-</a:t>
                    </a:r>
                    <a:r>
                      <a:rPr lang="en-US" altLang="zh-CN" sz="1800">
                        <a:latin typeface="宋体" panose="02010600030101010101" pitchFamily="2" charset="-122"/>
                      </a:rPr>
                      <a:t>Ⅳ</a:t>
                    </a:r>
                    <a:endParaRPr lang="en-US" altLang="zh-CN" sz="1800"/>
                  </a:p>
                </p:txBody>
              </p:sp>
              <p:sp>
                <p:nvSpPr>
                  <p:cNvPr id="156700" name="Text Box 74"/>
                  <p:cNvSpPr txBox="1">
                    <a:spLocks noChangeArrowheads="1"/>
                  </p:cNvSpPr>
                  <p:nvPr/>
                </p:nvSpPr>
                <p:spPr bwMode="auto">
                  <a:xfrm>
                    <a:off x="7740" y="7986"/>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0"/>
                      </a:spcBef>
                      <a:buFontTx/>
                      <a:buNone/>
                    </a:pPr>
                    <a:r>
                      <a:rPr lang="en-US" altLang="zh-CN" sz="1800"/>
                      <a:t> TI-ASC</a:t>
                    </a:r>
                  </a:p>
                </p:txBody>
              </p:sp>
              <p:sp>
                <p:nvSpPr>
                  <p:cNvPr id="156701" name="Text Box 75"/>
                  <p:cNvSpPr txBox="1">
                    <a:spLocks noChangeArrowheads="1"/>
                  </p:cNvSpPr>
                  <p:nvPr/>
                </p:nvSpPr>
                <p:spPr bwMode="auto">
                  <a:xfrm>
                    <a:off x="7785" y="8169"/>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  (64,32)</a:t>
                    </a:r>
                  </a:p>
                </p:txBody>
              </p:sp>
              <p:sp>
                <p:nvSpPr>
                  <p:cNvPr id="156702" name="Text Box 76"/>
                  <p:cNvSpPr txBox="1">
                    <a:spLocks noChangeArrowheads="1"/>
                  </p:cNvSpPr>
                  <p:nvPr/>
                </p:nvSpPr>
                <p:spPr bwMode="auto">
                  <a:xfrm>
                    <a:off x="7905" y="777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FontTx/>
                      <a:buNone/>
                    </a:pPr>
                    <a:r>
                      <a:rPr lang="en-US" altLang="zh-CN" sz="1800"/>
                      <a:t>(64,64)</a:t>
                    </a:r>
                  </a:p>
                </p:txBody>
              </p:sp>
            </p:grpSp>
          </p:grpSp>
          <p:grpSp>
            <p:nvGrpSpPr>
              <p:cNvPr id="156689" name="Group 77"/>
              <p:cNvGrpSpPr>
                <a:grpSpLocks/>
              </p:cNvGrpSpPr>
              <p:nvPr/>
            </p:nvGrpSpPr>
            <p:grpSpPr bwMode="auto">
              <a:xfrm>
                <a:off x="4980" y="8037"/>
                <a:ext cx="945" cy="1077"/>
                <a:chOff x="9000" y="6276"/>
                <a:chExt cx="945" cy="1077"/>
              </a:xfrm>
            </p:grpSpPr>
            <p:sp>
              <p:nvSpPr>
                <p:cNvPr id="156690" name="Text Box 78"/>
                <p:cNvSpPr txBox="1">
                  <a:spLocks noChangeArrowheads="1"/>
                </p:cNvSpPr>
                <p:nvPr/>
              </p:nvSpPr>
              <p:spPr bwMode="auto">
                <a:xfrm>
                  <a:off x="9000" y="6723"/>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PDP-11</a:t>
                  </a:r>
                </a:p>
              </p:txBody>
            </p:sp>
            <p:grpSp>
              <p:nvGrpSpPr>
                <p:cNvPr id="156691" name="Group 79"/>
                <p:cNvGrpSpPr>
                  <a:grpSpLocks/>
                </p:cNvGrpSpPr>
                <p:nvPr/>
              </p:nvGrpSpPr>
              <p:grpSpPr bwMode="auto">
                <a:xfrm>
                  <a:off x="9000" y="6276"/>
                  <a:ext cx="945" cy="1077"/>
                  <a:chOff x="4995" y="8022"/>
                  <a:chExt cx="945" cy="1077"/>
                </a:xfrm>
              </p:grpSpPr>
              <p:grpSp>
                <p:nvGrpSpPr>
                  <p:cNvPr id="156692" name="Group 80"/>
                  <p:cNvGrpSpPr>
                    <a:grpSpLocks/>
                  </p:cNvGrpSpPr>
                  <p:nvPr/>
                </p:nvGrpSpPr>
                <p:grpSpPr bwMode="auto">
                  <a:xfrm>
                    <a:off x="4995" y="8022"/>
                    <a:ext cx="945" cy="684"/>
                    <a:chOff x="4995" y="8022"/>
                    <a:chExt cx="945" cy="684"/>
                  </a:xfrm>
                </p:grpSpPr>
                <p:sp>
                  <p:nvSpPr>
                    <p:cNvPr id="156694" name="Text Box 81"/>
                    <p:cNvSpPr txBox="1">
                      <a:spLocks noChangeArrowheads="1"/>
                    </p:cNvSpPr>
                    <p:nvPr/>
                  </p:nvSpPr>
                  <p:spPr bwMode="auto">
                    <a:xfrm>
                      <a:off x="4995" y="8022"/>
                      <a:ext cx="9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Cmmp</a:t>
                      </a:r>
                    </a:p>
                  </p:txBody>
                </p:sp>
                <p:sp>
                  <p:nvSpPr>
                    <p:cNvPr id="156695" name="Text Box 82"/>
                    <p:cNvSpPr txBox="1">
                      <a:spLocks noChangeArrowheads="1"/>
                    </p:cNvSpPr>
                    <p:nvPr/>
                  </p:nvSpPr>
                  <p:spPr bwMode="auto">
                    <a:xfrm>
                      <a:off x="4995" y="823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 (16,16)</a:t>
                      </a:r>
                    </a:p>
                  </p:txBody>
                </p:sp>
              </p:grpSp>
              <p:sp>
                <p:nvSpPr>
                  <p:cNvPr id="156693" name="Text Box 83"/>
                  <p:cNvSpPr txBox="1">
                    <a:spLocks noChangeArrowheads="1"/>
                  </p:cNvSpPr>
                  <p:nvPr/>
                </p:nvSpPr>
                <p:spPr bwMode="auto">
                  <a:xfrm>
                    <a:off x="5040" y="8631"/>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800"/>
                      <a:t>(16,1)</a:t>
                    </a:r>
                  </a:p>
                </p:txBody>
              </p:sp>
            </p:grpSp>
          </p:grpSp>
        </p:grpSp>
      </p:grpSp>
      <p:sp>
        <p:nvSpPr>
          <p:cNvPr id="156676" name="Text Box 84"/>
          <p:cNvSpPr txBox="1">
            <a:spLocks noChangeArrowheads="1"/>
          </p:cNvSpPr>
          <p:nvPr/>
        </p:nvSpPr>
        <p:spPr bwMode="auto">
          <a:xfrm>
            <a:off x="2595563" y="3657600"/>
            <a:ext cx="3608387"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1800"/>
              <a:t>图</a:t>
            </a:r>
            <a:r>
              <a:rPr lang="en-US" altLang="zh-CN" sz="1800"/>
              <a:t>1-5  </a:t>
            </a:r>
            <a:r>
              <a:rPr lang="zh-CN" altLang="en-US" sz="1800"/>
              <a:t>冯氏分类法对计算机的划分</a:t>
            </a:r>
            <a:endParaRPr lang="zh-CN" altLang="en-US" sz="2400"/>
          </a:p>
          <a:p>
            <a:pPr eaLnBrk="1" hangingPunct="1">
              <a:spcBef>
                <a:spcPct val="0"/>
              </a:spcBef>
              <a:buFontTx/>
              <a:buNone/>
            </a:pPr>
            <a:endParaRPr lang="zh-CN" altLang="en-US" sz="2400"/>
          </a:p>
        </p:txBody>
      </p:sp>
      <p:sp>
        <p:nvSpPr>
          <p:cNvPr id="156677" name="矩形 1"/>
          <p:cNvSpPr>
            <a:spLocks noChangeArrowheads="1"/>
          </p:cNvSpPr>
          <p:nvPr/>
        </p:nvSpPr>
        <p:spPr bwMode="auto">
          <a:xfrm>
            <a:off x="6811963" y="3333750"/>
            <a:ext cx="1620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a:t>字宽：处理机字长</a:t>
            </a:r>
          </a:p>
        </p:txBody>
      </p:sp>
      <p:sp>
        <p:nvSpPr>
          <p:cNvPr id="156678" name="矩形 2"/>
          <p:cNvSpPr>
            <a:spLocks noChangeArrowheads="1"/>
          </p:cNvSpPr>
          <p:nvPr/>
        </p:nvSpPr>
        <p:spPr bwMode="auto">
          <a:xfrm>
            <a:off x="2973388" y="427038"/>
            <a:ext cx="180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a:t>位片宽：处理机个数</a:t>
            </a:r>
          </a:p>
        </p:txBody>
      </p:sp>
      <p:sp>
        <p:nvSpPr>
          <p:cNvPr id="4" name="矩形 3"/>
          <p:cNvSpPr>
            <a:spLocks noChangeArrowheads="1"/>
          </p:cNvSpPr>
          <p:nvPr/>
        </p:nvSpPr>
        <p:spPr bwMode="auto">
          <a:xfrm>
            <a:off x="179512" y="4149080"/>
            <a:ext cx="8867651" cy="235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1" eaLnBrk="1" hangingPunct="1">
              <a:lnSpc>
                <a:spcPct val="80000"/>
              </a:lnSpc>
              <a:spcBef>
                <a:spcPct val="0"/>
              </a:spcBef>
              <a:buFontTx/>
              <a:buNone/>
            </a:pPr>
            <a:r>
              <a:rPr lang="zh-CN" altLang="en-US" sz="1800" dirty="0">
                <a:solidFill>
                  <a:schemeClr val="accent6">
                    <a:lumMod val="75000"/>
                  </a:schemeClr>
                </a:solidFill>
              </a:rPr>
              <a:t>⑴ 字串位串（</a:t>
            </a:r>
            <a:r>
              <a:rPr lang="en-US" altLang="zh-CN" sz="1800" dirty="0">
                <a:solidFill>
                  <a:schemeClr val="accent6">
                    <a:lumMod val="75000"/>
                  </a:schemeClr>
                </a:solidFill>
              </a:rPr>
              <a:t>WSBS</a:t>
            </a:r>
            <a:r>
              <a:rPr lang="zh-CN" altLang="en-US" sz="1800" dirty="0">
                <a:solidFill>
                  <a:schemeClr val="accent6">
                    <a:lumMod val="75000"/>
                  </a:schemeClr>
                </a:solidFill>
              </a:rPr>
              <a:t>）：</a:t>
            </a:r>
            <a:r>
              <a:rPr lang="en-US" altLang="zh-CN" sz="1800" i="1" dirty="0">
                <a:solidFill>
                  <a:schemeClr val="accent6">
                    <a:lumMod val="75000"/>
                  </a:schemeClr>
                </a:solidFill>
              </a:rPr>
              <a:t>n</a:t>
            </a:r>
            <a:r>
              <a:rPr lang="en-US" altLang="zh-CN" sz="1800" dirty="0">
                <a:solidFill>
                  <a:schemeClr val="accent6">
                    <a:lumMod val="75000"/>
                  </a:schemeClr>
                </a:solidFill>
              </a:rPr>
              <a:t> = 1</a:t>
            </a:r>
            <a:r>
              <a:rPr lang="zh-CN" altLang="en-US" sz="1800" dirty="0">
                <a:solidFill>
                  <a:schemeClr val="accent6">
                    <a:lumMod val="75000"/>
                  </a:schemeClr>
                </a:solidFill>
              </a:rPr>
              <a:t>，</a:t>
            </a:r>
            <a:r>
              <a:rPr lang="en-US" altLang="zh-CN" sz="1800" i="1" dirty="0">
                <a:solidFill>
                  <a:schemeClr val="accent6">
                    <a:lumMod val="75000"/>
                  </a:schemeClr>
                </a:solidFill>
              </a:rPr>
              <a:t>m</a:t>
            </a:r>
            <a:r>
              <a:rPr lang="en-US" altLang="zh-CN" sz="1800" dirty="0">
                <a:solidFill>
                  <a:schemeClr val="accent6">
                    <a:lumMod val="75000"/>
                  </a:schemeClr>
                </a:solidFill>
              </a:rPr>
              <a:t> = 1</a:t>
            </a:r>
            <a:r>
              <a:rPr lang="zh-CN" altLang="en-US" sz="1800" dirty="0">
                <a:solidFill>
                  <a:schemeClr val="accent6">
                    <a:lumMod val="75000"/>
                  </a:schemeClr>
                </a:solidFill>
              </a:rPr>
              <a:t>。这是最早期全串行运算的计算机。</a:t>
            </a:r>
          </a:p>
          <a:p>
            <a:pPr lvl="1" eaLnBrk="1" hangingPunct="1">
              <a:lnSpc>
                <a:spcPct val="80000"/>
              </a:lnSpc>
              <a:spcBef>
                <a:spcPct val="0"/>
              </a:spcBef>
              <a:buFontTx/>
              <a:buNone/>
            </a:pPr>
            <a:endParaRPr lang="zh-CN" altLang="en-US" sz="1800" dirty="0">
              <a:solidFill>
                <a:schemeClr val="accent6">
                  <a:lumMod val="75000"/>
                </a:schemeClr>
              </a:solidFill>
            </a:endParaRPr>
          </a:p>
          <a:p>
            <a:pPr lvl="1" eaLnBrk="1" hangingPunct="1">
              <a:lnSpc>
                <a:spcPct val="80000"/>
              </a:lnSpc>
              <a:spcBef>
                <a:spcPct val="0"/>
              </a:spcBef>
              <a:buFontTx/>
              <a:buNone/>
            </a:pPr>
            <a:r>
              <a:rPr lang="zh-CN" altLang="en-US" sz="1800" dirty="0">
                <a:solidFill>
                  <a:schemeClr val="accent6">
                    <a:lumMod val="75000"/>
                  </a:schemeClr>
                </a:solidFill>
              </a:rPr>
              <a:t>⑵ 字并位串（</a:t>
            </a:r>
            <a:r>
              <a:rPr lang="en-US" altLang="zh-CN" sz="1800" dirty="0">
                <a:solidFill>
                  <a:schemeClr val="accent6">
                    <a:lumMod val="75000"/>
                  </a:schemeClr>
                </a:solidFill>
              </a:rPr>
              <a:t>WPBS</a:t>
            </a:r>
            <a:r>
              <a:rPr lang="zh-CN" altLang="en-US" sz="1800" dirty="0">
                <a:solidFill>
                  <a:schemeClr val="accent6">
                    <a:lumMod val="75000"/>
                  </a:schemeClr>
                </a:solidFill>
              </a:rPr>
              <a:t>）：</a:t>
            </a:r>
            <a:r>
              <a:rPr lang="en-US" altLang="zh-CN" sz="1800" i="1" dirty="0">
                <a:solidFill>
                  <a:schemeClr val="accent6">
                    <a:lumMod val="75000"/>
                  </a:schemeClr>
                </a:solidFill>
              </a:rPr>
              <a:t>n</a:t>
            </a:r>
            <a:r>
              <a:rPr lang="en-US" altLang="zh-CN" sz="1800" dirty="0">
                <a:solidFill>
                  <a:schemeClr val="accent6">
                    <a:lumMod val="75000"/>
                  </a:schemeClr>
                </a:solidFill>
              </a:rPr>
              <a:t> &gt; 1</a:t>
            </a:r>
            <a:r>
              <a:rPr lang="zh-CN" altLang="en-US" sz="1800" dirty="0">
                <a:solidFill>
                  <a:schemeClr val="accent6">
                    <a:lumMod val="75000"/>
                  </a:schemeClr>
                </a:solidFill>
              </a:rPr>
              <a:t>，</a:t>
            </a:r>
            <a:r>
              <a:rPr lang="en-US" altLang="zh-CN" sz="1800" i="1" dirty="0">
                <a:solidFill>
                  <a:schemeClr val="accent6">
                    <a:lumMod val="75000"/>
                  </a:schemeClr>
                </a:solidFill>
              </a:rPr>
              <a:t>m</a:t>
            </a:r>
            <a:r>
              <a:rPr lang="en-US" altLang="zh-CN" sz="1800" dirty="0">
                <a:solidFill>
                  <a:schemeClr val="accent6">
                    <a:lumMod val="75000"/>
                  </a:schemeClr>
                </a:solidFill>
              </a:rPr>
              <a:t> = 1</a:t>
            </a:r>
            <a:r>
              <a:rPr lang="zh-CN" altLang="en-US" sz="1800" dirty="0">
                <a:solidFill>
                  <a:schemeClr val="accent6">
                    <a:lumMod val="75000"/>
                  </a:schemeClr>
                </a:solidFill>
              </a:rPr>
              <a:t>。这是传统的并行单处理机。</a:t>
            </a:r>
          </a:p>
          <a:p>
            <a:pPr lvl="1" eaLnBrk="1" hangingPunct="1">
              <a:lnSpc>
                <a:spcPct val="80000"/>
              </a:lnSpc>
              <a:spcBef>
                <a:spcPct val="0"/>
              </a:spcBef>
              <a:buFontTx/>
              <a:buNone/>
            </a:pPr>
            <a:endParaRPr lang="zh-CN" altLang="en-US" sz="1800" dirty="0">
              <a:solidFill>
                <a:schemeClr val="accent6">
                  <a:lumMod val="75000"/>
                </a:schemeClr>
              </a:solidFill>
            </a:endParaRPr>
          </a:p>
          <a:p>
            <a:pPr lvl="1" eaLnBrk="1" hangingPunct="1">
              <a:lnSpc>
                <a:spcPct val="80000"/>
              </a:lnSpc>
              <a:spcBef>
                <a:spcPct val="0"/>
              </a:spcBef>
              <a:buFontTx/>
              <a:buNone/>
            </a:pPr>
            <a:r>
              <a:rPr lang="zh-CN" altLang="en-US" sz="1800" dirty="0">
                <a:solidFill>
                  <a:schemeClr val="accent6">
                    <a:lumMod val="75000"/>
                  </a:schemeClr>
                </a:solidFill>
              </a:rPr>
              <a:t>⑶ 字串位并（</a:t>
            </a:r>
            <a:r>
              <a:rPr lang="en-US" altLang="zh-CN" sz="1800" dirty="0">
                <a:solidFill>
                  <a:schemeClr val="accent6">
                    <a:lumMod val="75000"/>
                  </a:schemeClr>
                </a:solidFill>
              </a:rPr>
              <a:t>WSBP</a:t>
            </a:r>
            <a:r>
              <a:rPr lang="zh-CN" altLang="en-US" sz="1800" dirty="0">
                <a:solidFill>
                  <a:schemeClr val="accent6">
                    <a:lumMod val="75000"/>
                  </a:schemeClr>
                </a:solidFill>
              </a:rPr>
              <a:t>）：</a:t>
            </a:r>
            <a:r>
              <a:rPr lang="en-US" altLang="zh-CN" sz="1800" i="1" dirty="0">
                <a:solidFill>
                  <a:schemeClr val="accent6">
                    <a:lumMod val="75000"/>
                  </a:schemeClr>
                </a:solidFill>
              </a:rPr>
              <a:t>n</a:t>
            </a:r>
            <a:r>
              <a:rPr lang="en-US" altLang="zh-CN" sz="1800" dirty="0">
                <a:solidFill>
                  <a:schemeClr val="accent6">
                    <a:lumMod val="75000"/>
                  </a:schemeClr>
                </a:solidFill>
              </a:rPr>
              <a:t> = 1</a:t>
            </a:r>
            <a:r>
              <a:rPr lang="zh-CN" altLang="en-US" sz="1800" dirty="0">
                <a:solidFill>
                  <a:schemeClr val="accent6">
                    <a:lumMod val="75000"/>
                  </a:schemeClr>
                </a:solidFill>
              </a:rPr>
              <a:t>，</a:t>
            </a:r>
            <a:r>
              <a:rPr lang="en-US" altLang="zh-CN" sz="1800" i="1" dirty="0">
                <a:solidFill>
                  <a:schemeClr val="accent6">
                    <a:lumMod val="75000"/>
                  </a:schemeClr>
                </a:solidFill>
              </a:rPr>
              <a:t>m</a:t>
            </a:r>
            <a:r>
              <a:rPr lang="en-US" altLang="zh-CN" sz="1800" dirty="0">
                <a:solidFill>
                  <a:schemeClr val="accent6">
                    <a:lumMod val="75000"/>
                  </a:schemeClr>
                </a:solidFill>
              </a:rPr>
              <a:t> &gt; 1</a:t>
            </a:r>
            <a:r>
              <a:rPr lang="zh-CN" altLang="en-US" sz="1800" dirty="0">
                <a:solidFill>
                  <a:schemeClr val="accent6">
                    <a:lumMod val="75000"/>
                  </a:schemeClr>
                </a:solidFill>
              </a:rPr>
              <a:t>。每处理机只一位，但有许多个处理机字并行运用，如</a:t>
            </a:r>
            <a:r>
              <a:rPr lang="en-US" altLang="zh-CN" sz="1800" dirty="0">
                <a:solidFill>
                  <a:schemeClr val="accent6">
                    <a:lumMod val="75000"/>
                  </a:schemeClr>
                </a:solidFill>
              </a:rPr>
              <a:t>STARAN</a:t>
            </a:r>
            <a:r>
              <a:rPr lang="zh-CN" altLang="en-US" sz="1800" dirty="0">
                <a:solidFill>
                  <a:schemeClr val="accent6">
                    <a:lumMod val="75000"/>
                  </a:schemeClr>
                </a:solidFill>
              </a:rPr>
              <a:t>，</a:t>
            </a:r>
            <a:r>
              <a:rPr lang="en-US" altLang="zh-CN" sz="1800" dirty="0">
                <a:solidFill>
                  <a:schemeClr val="accent6">
                    <a:lumMod val="75000"/>
                  </a:schemeClr>
                </a:solidFill>
              </a:rPr>
              <a:t>MPP</a:t>
            </a:r>
            <a:r>
              <a:rPr lang="zh-CN" altLang="en-US" sz="1800" dirty="0">
                <a:solidFill>
                  <a:schemeClr val="accent6">
                    <a:lumMod val="75000"/>
                  </a:schemeClr>
                </a:solidFill>
              </a:rPr>
              <a:t>，</a:t>
            </a:r>
            <a:r>
              <a:rPr lang="en-US" altLang="zh-CN" sz="1800" dirty="0">
                <a:solidFill>
                  <a:schemeClr val="accent6">
                    <a:lumMod val="75000"/>
                  </a:schemeClr>
                </a:solidFill>
              </a:rPr>
              <a:t>DAP</a:t>
            </a:r>
            <a:r>
              <a:rPr lang="zh-CN" altLang="en-US" sz="1800" dirty="0">
                <a:solidFill>
                  <a:schemeClr val="accent6">
                    <a:lumMod val="75000"/>
                  </a:schemeClr>
                </a:solidFill>
              </a:rPr>
              <a:t>等。</a:t>
            </a:r>
          </a:p>
          <a:p>
            <a:pPr lvl="1" eaLnBrk="1" hangingPunct="1">
              <a:lnSpc>
                <a:spcPct val="80000"/>
              </a:lnSpc>
              <a:spcBef>
                <a:spcPct val="0"/>
              </a:spcBef>
              <a:buFontTx/>
              <a:buNone/>
            </a:pPr>
            <a:endParaRPr lang="zh-CN" altLang="en-US" sz="1800" dirty="0">
              <a:solidFill>
                <a:schemeClr val="accent6">
                  <a:lumMod val="75000"/>
                </a:schemeClr>
              </a:solidFill>
            </a:endParaRPr>
          </a:p>
          <a:p>
            <a:pPr lvl="1" eaLnBrk="1" hangingPunct="1">
              <a:lnSpc>
                <a:spcPct val="80000"/>
              </a:lnSpc>
              <a:spcBef>
                <a:spcPct val="0"/>
              </a:spcBef>
              <a:buFontTx/>
              <a:buNone/>
            </a:pPr>
            <a:r>
              <a:rPr lang="zh-CN" altLang="en-US" sz="1800" dirty="0">
                <a:solidFill>
                  <a:schemeClr val="accent6">
                    <a:lumMod val="75000"/>
                  </a:schemeClr>
                </a:solidFill>
              </a:rPr>
              <a:t>⑷ 字并位并（</a:t>
            </a:r>
            <a:r>
              <a:rPr lang="en-US" altLang="zh-CN" sz="1800" dirty="0">
                <a:solidFill>
                  <a:schemeClr val="accent6">
                    <a:lumMod val="75000"/>
                  </a:schemeClr>
                </a:solidFill>
              </a:rPr>
              <a:t>WPBP</a:t>
            </a:r>
            <a:r>
              <a:rPr lang="zh-CN" altLang="en-US" sz="1800" dirty="0">
                <a:solidFill>
                  <a:schemeClr val="accent6">
                    <a:lumMod val="75000"/>
                  </a:schemeClr>
                </a:solidFill>
              </a:rPr>
              <a:t>）：</a:t>
            </a:r>
            <a:r>
              <a:rPr lang="en-US" altLang="zh-CN" sz="1800" i="1" dirty="0">
                <a:solidFill>
                  <a:schemeClr val="accent6">
                    <a:lumMod val="75000"/>
                  </a:schemeClr>
                </a:solidFill>
              </a:rPr>
              <a:t>n</a:t>
            </a:r>
            <a:r>
              <a:rPr lang="en-US" altLang="zh-CN" sz="1800" dirty="0">
                <a:solidFill>
                  <a:schemeClr val="accent6">
                    <a:lumMod val="75000"/>
                  </a:schemeClr>
                </a:solidFill>
              </a:rPr>
              <a:t> &gt; 1</a:t>
            </a:r>
            <a:r>
              <a:rPr lang="zh-CN" altLang="en-US" sz="1800" dirty="0">
                <a:solidFill>
                  <a:schemeClr val="accent6">
                    <a:lumMod val="75000"/>
                  </a:schemeClr>
                </a:solidFill>
              </a:rPr>
              <a:t>，</a:t>
            </a:r>
            <a:r>
              <a:rPr lang="en-US" altLang="zh-CN" sz="1800" i="1" dirty="0">
                <a:solidFill>
                  <a:schemeClr val="accent6">
                    <a:lumMod val="75000"/>
                  </a:schemeClr>
                </a:solidFill>
              </a:rPr>
              <a:t>m</a:t>
            </a:r>
            <a:r>
              <a:rPr lang="en-US" altLang="zh-CN" sz="1800" dirty="0">
                <a:solidFill>
                  <a:schemeClr val="accent6">
                    <a:lumMod val="75000"/>
                  </a:schemeClr>
                </a:solidFill>
              </a:rPr>
              <a:t> &gt; 1</a:t>
            </a:r>
            <a:r>
              <a:rPr lang="zh-CN" altLang="en-US" sz="1800" dirty="0">
                <a:solidFill>
                  <a:schemeClr val="accent6">
                    <a:lumMod val="75000"/>
                  </a:schemeClr>
                </a:solidFill>
              </a:rPr>
              <a:t>。</a:t>
            </a:r>
            <a:r>
              <a:rPr lang="en-US" altLang="zh-CN" sz="1800" dirty="0">
                <a:solidFill>
                  <a:schemeClr val="accent6">
                    <a:lumMod val="75000"/>
                  </a:schemeClr>
                </a:solidFill>
              </a:rPr>
              <a:t>PEPE</a:t>
            </a:r>
            <a:r>
              <a:rPr lang="zh-CN" altLang="en-US" sz="1800" dirty="0">
                <a:solidFill>
                  <a:schemeClr val="accent6">
                    <a:lumMod val="75000"/>
                  </a:schemeClr>
                </a:solidFill>
              </a:rPr>
              <a:t>，</a:t>
            </a:r>
            <a:r>
              <a:rPr lang="en-US" altLang="zh-CN" sz="1800" dirty="0">
                <a:solidFill>
                  <a:schemeClr val="accent6">
                    <a:lumMod val="75000"/>
                  </a:schemeClr>
                </a:solidFill>
              </a:rPr>
              <a:t>ILLIAC Ⅳ</a:t>
            </a:r>
            <a:r>
              <a:rPr lang="zh-CN" altLang="en-US" sz="1800" dirty="0">
                <a:solidFill>
                  <a:schemeClr val="accent6">
                    <a:lumMod val="75000"/>
                  </a:schemeClr>
                </a:solidFill>
              </a:rPr>
              <a:t>，</a:t>
            </a:r>
            <a:r>
              <a:rPr lang="en-US" altLang="zh-CN" sz="1800" dirty="0" err="1">
                <a:solidFill>
                  <a:schemeClr val="accent6">
                    <a:lumMod val="75000"/>
                  </a:schemeClr>
                </a:solidFill>
              </a:rPr>
              <a:t>Cmmp</a:t>
            </a:r>
            <a:r>
              <a:rPr lang="zh-CN" altLang="en-US" sz="1800" dirty="0">
                <a:solidFill>
                  <a:schemeClr val="accent6">
                    <a:lumMod val="75000"/>
                  </a:schemeClr>
                </a:solidFill>
              </a:rPr>
              <a:t>等计算机属此类。</a:t>
            </a:r>
          </a:p>
          <a:p>
            <a:pPr eaLnBrk="1" hangingPunct="1">
              <a:lnSpc>
                <a:spcPct val="80000"/>
              </a:lnSpc>
              <a:spcBef>
                <a:spcPct val="0"/>
              </a:spcBef>
              <a:buFontTx/>
              <a:buNone/>
            </a:pPr>
            <a:endParaRPr lang="zh-CN" altLang="en-US" sz="2000" dirty="0">
              <a:solidFill>
                <a:schemeClr val="accent6">
                  <a:lumMod val="75000"/>
                </a:schemeClr>
              </a:solidFill>
            </a:endParaRPr>
          </a:p>
          <a:p>
            <a:pPr eaLnBrk="1" hangingPunct="1">
              <a:lnSpc>
                <a:spcPct val="80000"/>
              </a:lnSpc>
              <a:spcBef>
                <a:spcPct val="0"/>
              </a:spcBef>
              <a:buFontTx/>
              <a:buNone/>
            </a:pPr>
            <a:r>
              <a:rPr lang="zh-CN" altLang="en-US" sz="2000" dirty="0">
                <a:solidFill>
                  <a:schemeClr val="accent6">
                    <a:lumMod val="75000"/>
                  </a:schemeClr>
                </a:solidFill>
              </a:rPr>
              <a:t>                 </a:t>
            </a:r>
            <a:r>
              <a:rPr lang="en-US" altLang="zh-CN" sz="2000" dirty="0">
                <a:solidFill>
                  <a:schemeClr val="accent6">
                    <a:lumMod val="75000"/>
                  </a:schemeClr>
                </a:solidFill>
              </a:rPr>
              <a:t>W – Word</a:t>
            </a:r>
            <a:r>
              <a:rPr lang="zh-CN" altLang="en-US" sz="2000" dirty="0">
                <a:solidFill>
                  <a:schemeClr val="accent6">
                    <a:lumMod val="75000"/>
                  </a:schemeClr>
                </a:solidFill>
              </a:rPr>
              <a:t>；</a:t>
            </a:r>
            <a:r>
              <a:rPr lang="en-US" altLang="zh-CN" sz="2000" dirty="0">
                <a:solidFill>
                  <a:schemeClr val="accent6">
                    <a:lumMod val="75000"/>
                  </a:schemeClr>
                </a:solidFill>
              </a:rPr>
              <a:t>B – Bit</a:t>
            </a:r>
            <a:r>
              <a:rPr lang="zh-CN" altLang="en-US" sz="2000" dirty="0">
                <a:solidFill>
                  <a:schemeClr val="accent6">
                    <a:lumMod val="75000"/>
                  </a:schemeClr>
                </a:solidFill>
              </a:rPr>
              <a:t>；</a:t>
            </a:r>
            <a:r>
              <a:rPr lang="en-US" altLang="zh-CN" sz="2000" dirty="0">
                <a:solidFill>
                  <a:schemeClr val="accent6">
                    <a:lumMod val="75000"/>
                  </a:schemeClr>
                </a:solidFill>
              </a:rPr>
              <a:t>S – Serial</a:t>
            </a:r>
            <a:r>
              <a:rPr lang="zh-CN" altLang="en-US" sz="2000" dirty="0">
                <a:solidFill>
                  <a:schemeClr val="accent6">
                    <a:lumMod val="75000"/>
                  </a:schemeClr>
                </a:solidFill>
              </a:rPr>
              <a:t>；</a:t>
            </a:r>
            <a:r>
              <a:rPr lang="en-US" altLang="zh-CN" sz="2000" dirty="0">
                <a:solidFill>
                  <a:schemeClr val="accent6">
                    <a:lumMod val="75000"/>
                  </a:schemeClr>
                </a:solidFill>
              </a:rPr>
              <a:t>P – Parallel</a:t>
            </a:r>
            <a:r>
              <a:rPr lang="zh-CN" altLang="en-US" sz="2000" dirty="0">
                <a:solidFill>
                  <a:schemeClr val="accent6">
                    <a:lumMod val="75000"/>
                  </a:schemeClr>
                </a:solidFill>
              </a:rPr>
              <a:t>。</a:t>
            </a:r>
          </a:p>
        </p:txBody>
      </p:sp>
      <p:sp>
        <p:nvSpPr>
          <p:cNvPr id="156680" name="页脚占位符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668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43BD6E2C-9DEA-41F4-BF87-05A2BB3DD313}" type="slidenum">
              <a:rPr lang="en-US" altLang="zh-CN" sz="1200" smtClean="0"/>
              <a:pPr>
                <a:spcBef>
                  <a:spcPct val="0"/>
                </a:spcBef>
                <a:buFontTx/>
                <a:buNone/>
              </a:pPr>
              <a:t>95</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2433282-CCF5-4754-9EB7-E6B6E14003E3}" type="datetime1">
              <a:rPr lang="zh-CN" altLang="en-US" sz="1200" smtClean="0"/>
              <a:pPr>
                <a:spcBef>
                  <a:spcPct val="0"/>
                </a:spcBef>
                <a:buFontTx/>
                <a:buNone/>
              </a:pPr>
              <a:t>2021/9/4</a:t>
            </a:fld>
            <a:endParaRPr lang="en-US" altLang="zh-CN" sz="1200" smtClean="0"/>
          </a:p>
        </p:txBody>
      </p:sp>
      <p:sp>
        <p:nvSpPr>
          <p:cNvPr id="157699" name="Text Box 2"/>
          <p:cNvSpPr txBox="1">
            <a:spLocks noChangeArrowheads="1"/>
          </p:cNvSpPr>
          <p:nvPr/>
        </p:nvSpPr>
        <p:spPr bwMode="auto">
          <a:xfrm>
            <a:off x="457200" y="506413"/>
            <a:ext cx="8147050" cy="4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计算机并不能总是处在最大并行度下工作，实际并行度与所执行的程序有关。</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latin typeface="微软雅黑" panose="020B0503020204020204" pitchFamily="34" charset="-122"/>
                <a:ea typeface="微软雅黑" panose="020B0503020204020204" pitchFamily="34" charset="-122"/>
              </a:rPr>
              <a:t>提出一个</a:t>
            </a:r>
            <a:r>
              <a:rPr lang="zh-CN" altLang="en-US" sz="2400" dirty="0">
                <a:solidFill>
                  <a:schemeClr val="tx2"/>
                </a:solidFill>
                <a:latin typeface="微软雅黑" panose="020B0503020204020204" pitchFamily="34" charset="-122"/>
                <a:ea typeface="微软雅黑" panose="020B0503020204020204" pitchFamily="34" charset="-122"/>
              </a:rPr>
              <a:t>平均并行度</a:t>
            </a:r>
            <a:r>
              <a:rPr lang="zh-CN" altLang="en-US" sz="2400" dirty="0">
                <a:latin typeface="微软雅黑" panose="020B0503020204020204" pitchFamily="34" charset="-122"/>
                <a:ea typeface="微软雅黑" panose="020B0503020204020204" pitchFamily="34" charset="-122"/>
              </a:rPr>
              <a:t>的概念。</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如果在一个时钟周期</a:t>
            </a:r>
            <a:r>
              <a:rPr lang="en-US" altLang="zh-CN" sz="2400" dirty="0" err="1">
                <a:latin typeface="微软雅黑" panose="020B0503020204020204" pitchFamily="34" charset="-122"/>
                <a:ea typeface="微软雅黑" panose="020B0503020204020204" pitchFamily="34" charset="-122"/>
              </a:rPr>
              <a:t>Δ</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内实际处理的二进制位数为</a:t>
            </a:r>
            <a:r>
              <a:rPr lang="en-US" altLang="zh-CN" sz="2400" i="1" dirty="0">
                <a:latin typeface="微软雅黑" panose="020B0503020204020204" pitchFamily="34" charset="-122"/>
                <a:ea typeface="微软雅黑" panose="020B0503020204020204" pitchFamily="34" charset="-122"/>
              </a:rPr>
              <a:t>P</a:t>
            </a:r>
            <a:r>
              <a:rPr lang="en-US" altLang="zh-CN" sz="2400" i="1" baseline="-250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，那</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么在</a:t>
            </a:r>
            <a:r>
              <a:rPr lang="en-US" altLang="zh-CN" sz="2400" i="1"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个时钟周期内的平均并行度</a:t>
            </a:r>
            <a:r>
              <a:rPr lang="en-US" altLang="zh-CN" sz="2400" i="1" dirty="0">
                <a:latin typeface="微软雅黑" panose="020B0503020204020204" pitchFamily="34" charset="-122"/>
                <a:ea typeface="微软雅黑" panose="020B0503020204020204" pitchFamily="34" charset="-122"/>
              </a:rPr>
              <a:t>P</a:t>
            </a:r>
            <a:r>
              <a:rPr lang="en-US" altLang="zh-CN" sz="2400" i="1" baseline="-250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就为：</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把平均并行度与最大并行度之比称为平均利用率，用</a:t>
            </a:r>
            <a:r>
              <a:rPr lang="en-US" altLang="zh-CN" sz="2400" dirty="0">
                <a:latin typeface="微软雅黑" panose="020B0503020204020204" pitchFamily="34" charset="-122"/>
                <a:ea typeface="微软雅黑" panose="020B0503020204020204" pitchFamily="34" charset="-122"/>
              </a:rPr>
              <a:t>μ</a:t>
            </a:r>
          </a:p>
          <a:p>
            <a:pPr eaLnBrk="1" hangingPunct="1">
              <a:lnSpc>
                <a:spcPct val="124000"/>
              </a:lnSpc>
              <a:spcBef>
                <a:spcPts val="400"/>
              </a:spcBef>
              <a:buFontTx/>
              <a:buNone/>
            </a:pPr>
            <a:r>
              <a:rPr lang="zh-CN" altLang="en-US" sz="2400" dirty="0">
                <a:latin typeface="微软雅黑" panose="020B0503020204020204" pitchFamily="34" charset="-122"/>
                <a:ea typeface="微软雅黑" panose="020B0503020204020204" pitchFamily="34" charset="-122"/>
              </a:rPr>
              <a:t>表示为：</a:t>
            </a:r>
          </a:p>
          <a:p>
            <a:pPr eaLnBrk="1" hangingPunct="1">
              <a:lnSpc>
                <a:spcPct val="176000"/>
              </a:lnSpc>
              <a:spcBef>
                <a:spcPts val="1600"/>
              </a:spcBef>
              <a:spcAft>
                <a:spcPts val="1700"/>
              </a:spcAft>
              <a:buFontTx/>
              <a:buNone/>
            </a:pPr>
            <a:endParaRPr lang="zh-CN" altLang="en-US" sz="2400" dirty="0">
              <a:latin typeface="微软雅黑" panose="020B0503020204020204" pitchFamily="34" charset="-122"/>
              <a:ea typeface="微软雅黑" panose="020B0503020204020204" pitchFamily="34" charset="-122"/>
            </a:endParaRPr>
          </a:p>
        </p:txBody>
      </p:sp>
      <p:graphicFrame>
        <p:nvGraphicFramePr>
          <p:cNvPr id="157700" name="Object 3"/>
          <p:cNvGraphicFramePr>
            <a:graphicFrameLocks noChangeAspect="1"/>
          </p:cNvGraphicFramePr>
          <p:nvPr/>
        </p:nvGraphicFramePr>
        <p:xfrm>
          <a:off x="2590800" y="2514600"/>
          <a:ext cx="3657600" cy="914400"/>
        </p:xfrm>
        <a:graphic>
          <a:graphicData uri="http://schemas.openxmlformats.org/presentationml/2006/ole">
            <mc:AlternateContent xmlns:mc="http://schemas.openxmlformats.org/markup-compatibility/2006">
              <mc:Choice xmlns:v="urn:schemas-microsoft-com:vml" Requires="v">
                <p:oleObj spid="_x0000_s157810" r:id="rId3" imgW="838200" imgH="371475" progId="">
                  <p:embed/>
                </p:oleObj>
              </mc:Choice>
              <mc:Fallback>
                <p:oleObj r:id="rId3" imgW="838200" imgH="3714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0"/>
                        <a:ext cx="3657600"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1" name="Object 4"/>
          <p:cNvGraphicFramePr>
            <a:graphicFrameLocks noChangeAspect="1"/>
          </p:cNvGraphicFramePr>
          <p:nvPr/>
        </p:nvGraphicFramePr>
        <p:xfrm>
          <a:off x="2549525" y="4437063"/>
          <a:ext cx="3962400" cy="1295400"/>
        </p:xfrm>
        <a:graphic>
          <a:graphicData uri="http://schemas.openxmlformats.org/presentationml/2006/ole">
            <mc:AlternateContent xmlns:mc="http://schemas.openxmlformats.org/markup-compatibility/2006">
              <mc:Choice xmlns:v="urn:schemas-microsoft-com:vml" Requires="v">
                <p:oleObj spid="_x0000_s157811" r:id="rId5" imgW="1200150" imgH="571500" progId="">
                  <p:embed/>
                </p:oleObj>
              </mc:Choice>
              <mc:Fallback>
                <p:oleObj r:id="rId5" imgW="1200150" imgH="5715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9525" y="4437063"/>
                        <a:ext cx="3962400" cy="1295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2"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770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859C4EF9-54E7-4221-8A61-5B471E2DE95D}" type="slidenum">
              <a:rPr lang="en-US" altLang="zh-CN" sz="1200" smtClean="0"/>
              <a:pPr>
                <a:spcBef>
                  <a:spcPct val="0"/>
                </a:spcBef>
                <a:buFontTx/>
                <a:buNone/>
              </a:pPr>
              <a:t>96</a:t>
            </a:fld>
            <a:endParaRPr lang="en-US" altLang="zh-CN" sz="120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C59E813-5C86-4407-A736-9A6A49037B55}" type="datetime1">
              <a:rPr lang="zh-CN" altLang="en-US" sz="1200" smtClean="0"/>
              <a:pPr>
                <a:spcBef>
                  <a:spcPct val="0"/>
                </a:spcBef>
                <a:buFontTx/>
                <a:buNone/>
              </a:pPr>
              <a:t>2021/9/4</a:t>
            </a:fld>
            <a:endParaRPr lang="en-US" altLang="zh-CN" sz="1200" smtClean="0"/>
          </a:p>
        </p:txBody>
      </p:sp>
      <p:sp>
        <p:nvSpPr>
          <p:cNvPr id="158723" name="Rectangle 2"/>
          <p:cNvSpPr>
            <a:spLocks noGrp="1" noChangeArrowheads="1"/>
          </p:cNvSpPr>
          <p:nvPr>
            <p:ph type="body" idx="1"/>
          </p:nvPr>
        </p:nvSpPr>
        <p:spPr>
          <a:xfrm>
            <a:off x="179388" y="260350"/>
            <a:ext cx="8785225" cy="6337300"/>
          </a:xfrm>
        </p:spPr>
        <p:txBody>
          <a:bodyPr/>
          <a:lstStyle/>
          <a:p>
            <a:pPr eaLnBrk="1" hangingPunct="1">
              <a:buFontTx/>
              <a:buNone/>
            </a:pPr>
            <a:r>
              <a:rPr lang="en-US" altLang="zh-CN" b="1" dirty="0" smtClean="0">
                <a:solidFill>
                  <a:srgbClr val="CC3300"/>
                </a:solidFill>
              </a:rPr>
              <a:t>5 </a:t>
            </a:r>
            <a:r>
              <a:rPr lang="zh-CN" altLang="en-US" b="1" dirty="0" smtClean="0">
                <a:solidFill>
                  <a:srgbClr val="CC3300"/>
                </a:solidFill>
              </a:rPr>
              <a:t>按“并行级”和“流水线”分类：</a:t>
            </a:r>
            <a:r>
              <a:rPr lang="en-US" altLang="zh-CN" b="1" dirty="0" err="1" smtClean="0">
                <a:solidFill>
                  <a:schemeClr val="tx2"/>
                </a:solidFill>
              </a:rPr>
              <a:t>Händler</a:t>
            </a:r>
            <a:r>
              <a:rPr lang="zh-CN" altLang="en-US" b="1" dirty="0" smtClean="0">
                <a:solidFill>
                  <a:schemeClr val="tx2"/>
                </a:solidFill>
              </a:rPr>
              <a:t>表示法</a:t>
            </a:r>
            <a:endParaRPr lang="zh-CN" altLang="en-US" dirty="0" smtClean="0">
              <a:solidFill>
                <a:schemeClr val="tx2"/>
              </a:solidFill>
            </a:endParaRPr>
          </a:p>
          <a:p>
            <a:pPr marL="0" indent="0" eaLnBrk="1" hangingPunct="1">
              <a:buNone/>
            </a:pPr>
            <a:r>
              <a:rPr lang="zh-CN" altLang="en-US" dirty="0" smtClean="0"/>
              <a:t>此方法根据计算机可并行和流水处理的程度，将硬件分成三个层次：</a:t>
            </a:r>
          </a:p>
          <a:p>
            <a:pPr lvl="1" eaLnBrk="1" hangingPunct="1"/>
            <a:r>
              <a:rPr lang="zh-CN" altLang="en-US" dirty="0" smtClean="0"/>
              <a:t>   </a:t>
            </a:r>
            <a:r>
              <a:rPr lang="zh-CN" altLang="en-US" dirty="0" smtClean="0">
                <a:solidFill>
                  <a:schemeClr val="tx2"/>
                </a:solidFill>
                <a:ea typeface="微软雅黑" panose="020B0503020204020204" pitchFamily="34" charset="-122"/>
              </a:rPr>
              <a:t>⑴ 程序控制部件（</a:t>
            </a:r>
            <a:r>
              <a:rPr lang="en-US" altLang="zh-CN" dirty="0" smtClean="0">
                <a:solidFill>
                  <a:schemeClr val="tx2"/>
                </a:solidFill>
                <a:ea typeface="微软雅黑" panose="020B0503020204020204" pitchFamily="34" charset="-122"/>
              </a:rPr>
              <a:t>PCU</a:t>
            </a:r>
            <a:r>
              <a:rPr lang="zh-CN" altLang="en-US" dirty="0" smtClean="0">
                <a:solidFill>
                  <a:schemeClr val="tx2"/>
                </a:solidFill>
                <a:ea typeface="微软雅黑" panose="020B0503020204020204" pitchFamily="34" charset="-122"/>
              </a:rPr>
              <a:t>）的个数</a:t>
            </a:r>
            <a:r>
              <a:rPr lang="en-US" altLang="zh-CN" i="1" dirty="0" smtClean="0">
                <a:solidFill>
                  <a:schemeClr val="tx2"/>
                </a:solidFill>
                <a:ea typeface="微软雅黑" panose="020B0503020204020204" pitchFamily="34" charset="-122"/>
              </a:rPr>
              <a:t>k</a:t>
            </a:r>
            <a:r>
              <a:rPr lang="zh-CN" altLang="en-US" dirty="0" smtClean="0">
                <a:solidFill>
                  <a:schemeClr val="tx2"/>
                </a:solidFill>
                <a:ea typeface="微软雅黑" panose="020B0503020204020204" pitchFamily="34" charset="-122"/>
              </a:rPr>
              <a:t>；</a:t>
            </a:r>
          </a:p>
          <a:p>
            <a:pPr lvl="1" eaLnBrk="1" hangingPunct="1"/>
            <a:r>
              <a:rPr lang="zh-CN" altLang="en-US" dirty="0" smtClean="0">
                <a:solidFill>
                  <a:schemeClr val="tx2"/>
                </a:solidFill>
                <a:ea typeface="微软雅黑" panose="020B0503020204020204" pitchFamily="34" charset="-122"/>
              </a:rPr>
              <a:t>   ⑵ 算术逻辑部件（</a:t>
            </a:r>
            <a:r>
              <a:rPr lang="en-US" altLang="zh-CN" dirty="0" smtClean="0">
                <a:solidFill>
                  <a:schemeClr val="tx2"/>
                </a:solidFill>
                <a:ea typeface="微软雅黑" panose="020B0503020204020204" pitchFamily="34" charset="-122"/>
              </a:rPr>
              <a:t>ALU</a:t>
            </a:r>
            <a:r>
              <a:rPr lang="zh-CN" altLang="en-US" dirty="0" smtClean="0">
                <a:solidFill>
                  <a:schemeClr val="tx2"/>
                </a:solidFill>
                <a:ea typeface="微软雅黑" panose="020B0503020204020204" pitchFamily="34" charset="-122"/>
              </a:rPr>
              <a:t>）或处理部件（</a:t>
            </a:r>
            <a:r>
              <a:rPr lang="en-US" altLang="zh-CN" dirty="0" smtClean="0">
                <a:solidFill>
                  <a:schemeClr val="tx2"/>
                </a:solidFill>
                <a:ea typeface="微软雅黑" panose="020B0503020204020204" pitchFamily="34" charset="-122"/>
              </a:rPr>
              <a:t>PE</a:t>
            </a:r>
            <a:r>
              <a:rPr lang="zh-CN" altLang="en-US" dirty="0" smtClean="0">
                <a:solidFill>
                  <a:schemeClr val="tx2"/>
                </a:solidFill>
                <a:ea typeface="微软雅黑" panose="020B0503020204020204" pitchFamily="34" charset="-122"/>
              </a:rPr>
              <a:t>）的个数</a:t>
            </a:r>
            <a:r>
              <a:rPr lang="en-US" altLang="zh-CN" i="1" dirty="0" smtClean="0">
                <a:solidFill>
                  <a:schemeClr val="tx2"/>
                </a:solidFill>
                <a:ea typeface="微软雅黑" panose="020B0503020204020204" pitchFamily="34" charset="-122"/>
              </a:rPr>
              <a:t>d</a:t>
            </a:r>
            <a:r>
              <a:rPr lang="zh-CN" altLang="en-US" dirty="0" smtClean="0">
                <a:solidFill>
                  <a:schemeClr val="tx2"/>
                </a:solidFill>
                <a:ea typeface="微软雅黑" panose="020B0503020204020204" pitchFamily="34" charset="-122"/>
              </a:rPr>
              <a:t>；</a:t>
            </a:r>
          </a:p>
          <a:p>
            <a:pPr lvl="1" eaLnBrk="1" hangingPunct="1"/>
            <a:r>
              <a:rPr lang="zh-CN" altLang="en-US" dirty="0" smtClean="0">
                <a:solidFill>
                  <a:schemeClr val="tx2"/>
                </a:solidFill>
                <a:ea typeface="微软雅黑" panose="020B0503020204020204" pitchFamily="34" charset="-122"/>
              </a:rPr>
              <a:t>   ⑶ 每个算逻部件包含基本逻辑线路（</a:t>
            </a:r>
            <a:r>
              <a:rPr lang="en-US" altLang="zh-CN" dirty="0" smtClean="0">
                <a:solidFill>
                  <a:schemeClr val="tx2"/>
                </a:solidFill>
                <a:ea typeface="微软雅黑" panose="020B0503020204020204" pitchFamily="34" charset="-122"/>
              </a:rPr>
              <a:t>ECL</a:t>
            </a:r>
            <a:r>
              <a:rPr lang="zh-CN" altLang="en-US" dirty="0" smtClean="0">
                <a:solidFill>
                  <a:schemeClr val="tx2"/>
                </a:solidFill>
                <a:ea typeface="微软雅黑" panose="020B0503020204020204" pitchFamily="34" charset="-122"/>
              </a:rPr>
              <a:t>）的套数</a:t>
            </a:r>
            <a:r>
              <a:rPr lang="en-US" altLang="zh-CN" i="1" dirty="0" smtClean="0">
                <a:solidFill>
                  <a:schemeClr val="tx2"/>
                </a:solidFill>
                <a:ea typeface="微软雅黑" panose="020B0503020204020204" pitchFamily="34" charset="-122"/>
              </a:rPr>
              <a:t>w</a:t>
            </a:r>
            <a:r>
              <a:rPr lang="zh-CN" altLang="en-US" dirty="0" smtClean="0">
                <a:solidFill>
                  <a:schemeClr val="tx2"/>
                </a:solidFill>
                <a:ea typeface="微软雅黑" panose="020B0503020204020204" pitchFamily="34" charset="-122"/>
              </a:rPr>
              <a:t>。</a:t>
            </a:r>
          </a:p>
        </p:txBody>
      </p:sp>
      <p:sp>
        <p:nvSpPr>
          <p:cNvPr id="6" name="Rectangle 2"/>
          <p:cNvSpPr txBox="1">
            <a:spLocks noChangeArrowheads="1"/>
          </p:cNvSpPr>
          <p:nvPr/>
        </p:nvSpPr>
        <p:spPr bwMode="auto">
          <a:xfrm>
            <a:off x="684213" y="3348038"/>
            <a:ext cx="8713787"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a:lstStyle>
          <a:p>
            <a:pPr marL="0" indent="0" eaLnBrk="1" hangingPunct="1">
              <a:buFontTx/>
              <a:buNone/>
              <a:defRPr/>
            </a:pPr>
            <a:r>
              <a:rPr lang="zh-CN" altLang="en-US" sz="2000" kern="0" dirty="0" smtClean="0">
                <a:latin typeface="微软雅黑" panose="020B0503020204020204" pitchFamily="34" charset="-122"/>
                <a:ea typeface="微软雅黑" panose="020B0503020204020204" pitchFamily="34" charset="-122"/>
              </a:rPr>
              <a:t>每一个计算机系统都可以用上述三个参数表示其结构特征，即：</a:t>
            </a:r>
          </a:p>
          <a:p>
            <a:pPr marL="0" indent="0" eaLnBrk="1" hangingPunct="1">
              <a:buFontTx/>
              <a:buNone/>
              <a:defRPr/>
            </a:pPr>
            <a:r>
              <a:rPr lang="en-US" altLang="zh-CN" sz="2000" i="1" kern="0" dirty="0" smtClean="0">
                <a:latin typeface="微软雅黑" panose="020B0503020204020204" pitchFamily="34" charset="-122"/>
                <a:ea typeface="微软雅黑" panose="020B0503020204020204" pitchFamily="34" charset="-122"/>
              </a:rPr>
              <a:t>             t</a:t>
            </a:r>
            <a:r>
              <a:rPr lang="zh-CN" altLang="en-US" sz="2000" kern="0" dirty="0" smtClean="0">
                <a:latin typeface="微软雅黑" panose="020B0503020204020204" pitchFamily="34" charset="-122"/>
                <a:ea typeface="微软雅黑" panose="020B0503020204020204" pitchFamily="34" charset="-122"/>
              </a:rPr>
              <a:t>（系统型号）</a:t>
            </a:r>
            <a:r>
              <a:rPr lang="en-US" altLang="zh-CN" sz="2000" kern="0" dirty="0" smtClean="0">
                <a:latin typeface="微软雅黑" panose="020B0503020204020204" pitchFamily="34" charset="-122"/>
                <a:ea typeface="微软雅黑" panose="020B0503020204020204" pitchFamily="34" charset="-122"/>
              </a:rPr>
              <a:t>=</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smtClean="0">
                <a:latin typeface="微软雅黑" panose="020B0503020204020204" pitchFamily="34" charset="-122"/>
                <a:ea typeface="微软雅黑" panose="020B0503020204020204" pitchFamily="34" charset="-122"/>
              </a:rPr>
              <a:t>k</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smtClean="0">
                <a:latin typeface="微软雅黑" panose="020B0503020204020204" pitchFamily="34" charset="-122"/>
                <a:ea typeface="微软雅黑" panose="020B0503020204020204" pitchFamily="34" charset="-122"/>
              </a:rPr>
              <a:t>d</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smtClean="0">
                <a:latin typeface="微软雅黑" panose="020B0503020204020204" pitchFamily="34" charset="-122"/>
                <a:ea typeface="微软雅黑" panose="020B0503020204020204" pitchFamily="34" charset="-122"/>
              </a:rPr>
              <a:t>w</a:t>
            </a:r>
            <a:r>
              <a:rPr lang="zh-CN" altLang="en-US" sz="2000" kern="0" dirty="0" smtClean="0">
                <a:latin typeface="微软雅黑" panose="020B0503020204020204" pitchFamily="34" charset="-122"/>
                <a:ea typeface="微软雅黑" panose="020B0503020204020204" pitchFamily="34" charset="-122"/>
              </a:rPr>
              <a:t>）。</a:t>
            </a:r>
          </a:p>
          <a:p>
            <a:pPr marL="0" indent="0" eaLnBrk="1" hangingPunct="1">
              <a:buFontTx/>
              <a:buNone/>
              <a:defRPr/>
            </a:pPr>
            <a:r>
              <a:rPr lang="zh-CN" altLang="en-US" sz="2000" kern="0" dirty="0" smtClean="0">
                <a:latin typeface="微软雅黑" panose="020B0503020204020204" pitchFamily="34" charset="-122"/>
                <a:ea typeface="微软雅黑" panose="020B0503020204020204" pitchFamily="34" charset="-122"/>
              </a:rPr>
              <a:t>为了更细致的反映结构特殊性，表示式可写成：</a:t>
            </a:r>
          </a:p>
          <a:p>
            <a:pPr marL="0" indent="0" eaLnBrk="1" hangingPunct="1">
              <a:buFontTx/>
              <a:buNone/>
              <a:defRPr/>
            </a:pPr>
            <a:r>
              <a:rPr lang="en-US" altLang="zh-CN" sz="2000" i="1" kern="0" dirty="0" smtClean="0">
                <a:latin typeface="微软雅黑" panose="020B0503020204020204" pitchFamily="34" charset="-122"/>
                <a:ea typeface="微软雅黑" panose="020B0503020204020204" pitchFamily="34" charset="-122"/>
              </a:rPr>
              <a:t>              t</a:t>
            </a:r>
            <a:r>
              <a:rPr lang="zh-CN" altLang="en-US" sz="2000" kern="0" dirty="0" smtClean="0">
                <a:latin typeface="微软雅黑" panose="020B0503020204020204" pitchFamily="34" charset="-122"/>
                <a:ea typeface="微软雅黑" panose="020B0503020204020204" pitchFamily="34" charset="-122"/>
              </a:rPr>
              <a:t>（系统型号）</a:t>
            </a:r>
            <a:r>
              <a:rPr lang="en-US" altLang="zh-CN" sz="2000" kern="0" dirty="0" smtClean="0">
                <a:latin typeface="微软雅黑" panose="020B0503020204020204" pitchFamily="34" charset="-122"/>
                <a:ea typeface="微软雅黑" panose="020B0503020204020204" pitchFamily="34" charset="-122"/>
              </a:rPr>
              <a:t>=</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k</a:t>
            </a:r>
            <a:r>
              <a:rPr lang="en-US" altLang="zh-CN" sz="2000" kern="0" dirty="0" err="1"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k</a:t>
            </a:r>
            <a:r>
              <a:rPr lang="en-US" altLang="zh-CN" sz="2000" i="1" kern="0" dirty="0" smtClean="0">
                <a:latin typeface="微软雅黑" panose="020B0503020204020204" pitchFamily="34" charset="-122"/>
                <a:ea typeface="微软雅黑" panose="020B0503020204020204" pitchFamily="34" charset="-122"/>
              </a:rPr>
              <a:t>’</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d</a:t>
            </a:r>
            <a:r>
              <a:rPr lang="en-US" altLang="zh-CN" sz="2000" kern="0" dirty="0" err="1"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d</a:t>
            </a:r>
            <a:r>
              <a:rPr lang="en-US" altLang="zh-CN" sz="2000" i="1" kern="0" dirty="0" smtClean="0">
                <a:latin typeface="微软雅黑" panose="020B0503020204020204" pitchFamily="34" charset="-122"/>
                <a:ea typeface="微软雅黑" panose="020B0503020204020204" pitchFamily="34" charset="-122"/>
              </a:rPr>
              <a:t>’</a:t>
            </a:r>
            <a:r>
              <a:rPr lang="zh-CN" altLang="en-US" sz="2000" kern="0" dirty="0"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w</a:t>
            </a:r>
            <a:r>
              <a:rPr lang="en-US" altLang="zh-CN" sz="2000" kern="0" dirty="0" err="1" smtClean="0">
                <a:latin typeface="微软雅黑" panose="020B0503020204020204" pitchFamily="34" charset="-122"/>
                <a:ea typeface="微软雅黑" panose="020B0503020204020204" pitchFamily="34" charset="-122"/>
              </a:rPr>
              <a:t>×</a:t>
            </a:r>
            <a:r>
              <a:rPr lang="en-US" altLang="zh-CN" sz="2000" i="1" kern="0" dirty="0" err="1" smtClean="0">
                <a:latin typeface="微软雅黑" panose="020B0503020204020204" pitchFamily="34" charset="-122"/>
                <a:ea typeface="微软雅黑" panose="020B0503020204020204" pitchFamily="34" charset="-122"/>
              </a:rPr>
              <a:t>w</a:t>
            </a:r>
            <a:r>
              <a:rPr lang="en-US" altLang="zh-CN" sz="2000" i="1" kern="0" dirty="0" smtClean="0">
                <a:latin typeface="微软雅黑" panose="020B0503020204020204" pitchFamily="34" charset="-122"/>
                <a:ea typeface="微软雅黑" panose="020B0503020204020204" pitchFamily="34" charset="-122"/>
              </a:rPr>
              <a:t>’</a:t>
            </a:r>
            <a:r>
              <a:rPr lang="zh-CN" altLang="en-US" sz="2000" kern="0" dirty="0" smtClean="0">
                <a:latin typeface="微软雅黑" panose="020B0503020204020204" pitchFamily="34" charset="-122"/>
                <a:ea typeface="微软雅黑" panose="020B0503020204020204" pitchFamily="34" charset="-122"/>
              </a:rPr>
              <a:t>），</a:t>
            </a:r>
          </a:p>
          <a:p>
            <a:pPr marL="0" indent="0" eaLnBrk="1" hangingPunct="1">
              <a:buFontTx/>
              <a:buNone/>
              <a:defRPr/>
            </a:pPr>
            <a:r>
              <a:rPr lang="zh-CN" altLang="en-US" sz="2000" kern="0" dirty="0" smtClean="0">
                <a:latin typeface="微软雅黑" panose="020B0503020204020204" pitchFamily="34" charset="-122"/>
                <a:ea typeface="微软雅黑" panose="020B0503020204020204" pitchFamily="34" charset="-122"/>
              </a:rPr>
              <a:t>其中：</a:t>
            </a:r>
            <a:r>
              <a:rPr lang="en-US" altLang="zh-CN" sz="2000" i="1" kern="0" dirty="0" smtClean="0">
                <a:solidFill>
                  <a:schemeClr val="accent2"/>
                </a:solidFill>
                <a:latin typeface="微软雅黑" panose="020B0503020204020204" pitchFamily="34" charset="-122"/>
                <a:ea typeface="微软雅黑" panose="020B0503020204020204" pitchFamily="34" charset="-122"/>
              </a:rPr>
              <a:t>k’</a:t>
            </a:r>
            <a:r>
              <a:rPr lang="zh-CN" altLang="en-US" sz="2000" kern="0" dirty="0" smtClean="0">
                <a:solidFill>
                  <a:schemeClr val="accent2"/>
                </a:solidFill>
                <a:latin typeface="微软雅黑" panose="020B0503020204020204" pitchFamily="34" charset="-122"/>
                <a:ea typeface="微软雅黑" panose="020B0503020204020204" pitchFamily="34" charset="-122"/>
              </a:rPr>
              <a:t>表示宏流水线中程序控制部件的个数；</a:t>
            </a:r>
          </a:p>
          <a:p>
            <a:pPr marL="0" indent="0" eaLnBrk="1" hangingPunct="1">
              <a:buFontTx/>
              <a:buNone/>
              <a:defRPr/>
            </a:pPr>
            <a:r>
              <a:rPr lang="zh-CN" altLang="en-US" sz="2000" kern="0" dirty="0" smtClean="0">
                <a:solidFill>
                  <a:schemeClr val="accent2"/>
                </a:solidFill>
                <a:latin typeface="微软雅黑" panose="020B0503020204020204" pitchFamily="34" charset="-122"/>
                <a:ea typeface="微软雅黑" panose="020B0503020204020204" pitchFamily="34" charset="-122"/>
              </a:rPr>
              <a:t>           </a:t>
            </a:r>
            <a:r>
              <a:rPr lang="en-US" altLang="zh-CN" sz="2000" i="1" kern="0" dirty="0" smtClean="0">
                <a:solidFill>
                  <a:schemeClr val="accent2"/>
                </a:solidFill>
                <a:latin typeface="微软雅黑" panose="020B0503020204020204" pitchFamily="34" charset="-122"/>
                <a:ea typeface="微软雅黑" panose="020B0503020204020204" pitchFamily="34" charset="-122"/>
              </a:rPr>
              <a:t>d’</a:t>
            </a:r>
            <a:r>
              <a:rPr lang="zh-CN" altLang="en-US" sz="2000" kern="0" dirty="0" smtClean="0">
                <a:solidFill>
                  <a:schemeClr val="accent2"/>
                </a:solidFill>
                <a:latin typeface="微软雅黑" panose="020B0503020204020204" pitchFamily="34" charset="-122"/>
                <a:ea typeface="微软雅黑" panose="020B0503020204020204" pitchFamily="34" charset="-122"/>
              </a:rPr>
              <a:t>表示指令流水线中算术逻辑部件的个数；</a:t>
            </a:r>
          </a:p>
          <a:p>
            <a:pPr marL="0" indent="0" eaLnBrk="1" hangingPunct="1">
              <a:buFontTx/>
              <a:buNone/>
              <a:defRPr/>
            </a:pPr>
            <a:r>
              <a:rPr lang="zh-CN" altLang="en-US" sz="2000" kern="0" dirty="0" smtClean="0">
                <a:solidFill>
                  <a:schemeClr val="accent2"/>
                </a:solidFill>
                <a:latin typeface="微软雅黑" panose="020B0503020204020204" pitchFamily="34" charset="-122"/>
                <a:ea typeface="微软雅黑" panose="020B0503020204020204" pitchFamily="34" charset="-122"/>
              </a:rPr>
              <a:t>           </a:t>
            </a:r>
            <a:r>
              <a:rPr lang="en-US" altLang="zh-CN" sz="2000" i="1" kern="0" dirty="0" smtClean="0">
                <a:solidFill>
                  <a:schemeClr val="accent2"/>
                </a:solidFill>
                <a:latin typeface="微软雅黑" panose="020B0503020204020204" pitchFamily="34" charset="-122"/>
                <a:ea typeface="微软雅黑" panose="020B0503020204020204" pitchFamily="34" charset="-122"/>
              </a:rPr>
              <a:t>w’</a:t>
            </a:r>
            <a:r>
              <a:rPr lang="zh-CN" altLang="en-US" sz="2000" kern="0" dirty="0" smtClean="0">
                <a:solidFill>
                  <a:schemeClr val="accent2"/>
                </a:solidFill>
                <a:latin typeface="微软雅黑" panose="020B0503020204020204" pitchFamily="34" charset="-122"/>
                <a:ea typeface="微软雅黑" panose="020B0503020204020204" pitchFamily="34" charset="-122"/>
              </a:rPr>
              <a:t>表示操作流水线中基本逻辑线路的套数。</a:t>
            </a:r>
          </a:p>
          <a:p>
            <a:pPr marL="0" indent="0" eaLnBrk="1" hangingPunct="1">
              <a:buFontTx/>
              <a:buNone/>
              <a:defRPr/>
            </a:pPr>
            <a:r>
              <a:rPr lang="zh-CN" altLang="en-US" sz="2000" b="1" kern="0" dirty="0" smtClean="0">
                <a:latin typeface="微软雅黑" panose="020B0503020204020204" pitchFamily="34" charset="-122"/>
                <a:ea typeface="微软雅黑" panose="020B0503020204020204" pitchFamily="34" charset="-122"/>
              </a:rPr>
              <a:t>各层次的数值越大越好。</a:t>
            </a:r>
          </a:p>
        </p:txBody>
      </p:sp>
      <p:sp>
        <p:nvSpPr>
          <p:cNvPr id="15872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8726"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24B5C0ED-495B-43D1-868E-29F2E261767B}" type="slidenum">
              <a:rPr lang="en-US" altLang="zh-CN" sz="1200" smtClean="0"/>
              <a:pPr>
                <a:spcBef>
                  <a:spcPct val="0"/>
                </a:spcBef>
                <a:buFontTx/>
                <a:buNone/>
              </a:pPr>
              <a:t>97</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9F6C52C-2676-4D77-8EBF-C4A60A953171}" type="datetime1">
              <a:rPr lang="zh-CN" altLang="en-US" sz="1200" smtClean="0"/>
              <a:pPr>
                <a:spcBef>
                  <a:spcPct val="0"/>
                </a:spcBef>
                <a:buFontTx/>
                <a:buNone/>
              </a:pPr>
              <a:t>2021/9/4</a:t>
            </a:fld>
            <a:endParaRPr lang="en-US" altLang="zh-CN" sz="1200" smtClean="0"/>
          </a:p>
        </p:txBody>
      </p:sp>
      <p:sp>
        <p:nvSpPr>
          <p:cNvPr id="159747" name="Rectangle 2"/>
          <p:cNvSpPr>
            <a:spLocks noGrp="1" noChangeArrowheads="1"/>
          </p:cNvSpPr>
          <p:nvPr>
            <p:ph type="body" idx="1"/>
          </p:nvPr>
        </p:nvSpPr>
        <p:spPr>
          <a:xfrm>
            <a:off x="179388" y="188913"/>
            <a:ext cx="8713787" cy="6408737"/>
          </a:xfrm>
        </p:spPr>
        <p:txBody>
          <a:bodyPr/>
          <a:lstStyle/>
          <a:p>
            <a:pPr eaLnBrk="1" hangingPunct="1"/>
            <a:endParaRPr lang="en-US" altLang="zh-CN" dirty="0" smtClean="0"/>
          </a:p>
          <a:p>
            <a:pPr eaLnBrk="1" hangingPunct="1"/>
            <a:endParaRPr lang="en-US" altLang="zh-CN" dirty="0" smtClean="0"/>
          </a:p>
          <a:p>
            <a:pPr eaLnBrk="1" hangingPunct="1"/>
            <a:r>
              <a:rPr lang="zh-CN" altLang="en-US" dirty="0" smtClean="0"/>
              <a:t>几种分类标准的共同特征：分析计算机系统的并行操作程度，并按并行度进行分类。</a:t>
            </a:r>
          </a:p>
          <a:p>
            <a:pPr eaLnBrk="1" hangingPunct="1"/>
            <a:endParaRPr lang="zh-CN" altLang="en-US" dirty="0" smtClean="0"/>
          </a:p>
          <a:p>
            <a:pPr eaLnBrk="1" hangingPunct="1"/>
            <a:r>
              <a:rPr lang="zh-CN" altLang="en-US" dirty="0" smtClean="0"/>
              <a:t>如果综合使用多种分类标准，可以得到细致的分类结果。</a:t>
            </a:r>
          </a:p>
        </p:txBody>
      </p:sp>
      <p:sp>
        <p:nvSpPr>
          <p:cNvPr id="159748"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5974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F0AF740D-3ADC-46FC-9C4D-6F2580664E8A}" type="slidenum">
              <a:rPr lang="en-US" altLang="zh-CN" sz="1200" smtClean="0"/>
              <a:pPr>
                <a:spcBef>
                  <a:spcPct val="0"/>
                </a:spcBef>
                <a:buFontTx/>
                <a:buNone/>
              </a:pPr>
              <a:t>98</a:t>
            </a:fld>
            <a:endParaRPr lang="en-US" altLang="zh-CN" sz="1200" smtClean="0"/>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901FFF-5A51-4CC9-8F2F-DCD8BFC8AAC4}" type="datetime1">
              <a:rPr lang="zh-CN" altLang="en-US" sz="1200" smtClean="0"/>
              <a:pPr>
                <a:spcBef>
                  <a:spcPct val="0"/>
                </a:spcBef>
                <a:buFontTx/>
                <a:buNone/>
              </a:pPr>
              <a:t>2021/9/4</a:t>
            </a:fld>
            <a:endParaRPr lang="en-US" altLang="zh-CN" sz="1200" smtClean="0"/>
          </a:p>
        </p:txBody>
      </p:sp>
      <p:sp>
        <p:nvSpPr>
          <p:cNvPr id="160771" name="PPBand104"/>
          <p:cNvSpPr txBox="1">
            <a:spLocks noChangeArrowheads="1"/>
          </p:cNvSpPr>
          <p:nvPr/>
        </p:nvSpPr>
        <p:spPr bwMode="auto">
          <a:xfrm>
            <a:off x="228600" y="3048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CC3300"/>
                </a:solidFill>
                <a:latin typeface="黑体" panose="02010609060101010101" pitchFamily="49" charset="-122"/>
                <a:ea typeface="黑体" panose="02010609060101010101" pitchFamily="49" charset="-122"/>
              </a:rPr>
              <a:t>6</a:t>
            </a:r>
            <a:r>
              <a:rPr lang="zh-CN" altLang="en-US" b="1">
                <a:solidFill>
                  <a:srgbClr val="CC3300"/>
                </a:solidFill>
                <a:latin typeface="黑体" panose="02010609060101010101" pitchFamily="49" charset="-122"/>
                <a:ea typeface="黑体" panose="02010609060101010101" pitchFamily="49" charset="-122"/>
              </a:rPr>
              <a:t>、按控制方式分类 </a:t>
            </a:r>
            <a:endParaRPr lang="zh-CN" altLang="en-US" sz="2400" b="1"/>
          </a:p>
        </p:txBody>
      </p:sp>
      <p:sp>
        <p:nvSpPr>
          <p:cNvPr id="237571" name="PPBand105"/>
          <p:cNvSpPr txBox="1">
            <a:spLocks noChangeArrowheads="1"/>
          </p:cNvSpPr>
          <p:nvPr/>
        </p:nvSpPr>
        <p:spPr bwMode="auto">
          <a:xfrm>
            <a:off x="228600" y="882650"/>
            <a:ext cx="8474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宋体" panose="02010600030101010101" pitchFamily="2" charset="-122"/>
              </a:rPr>
              <a:t>  </a:t>
            </a:r>
            <a:r>
              <a:rPr lang="zh-CN" altLang="en-US" sz="2400" b="1">
                <a:solidFill>
                  <a:srgbClr val="CC3300"/>
                </a:solidFill>
                <a:latin typeface="宋体" panose="02010600030101010101" pitchFamily="2" charset="-122"/>
              </a:rPr>
              <a:t>类型：  （</a:t>
            </a:r>
            <a:r>
              <a:rPr lang="en-US" altLang="zh-CN" sz="2400" b="1">
                <a:solidFill>
                  <a:srgbClr val="CC3300"/>
                </a:solidFill>
                <a:latin typeface="宋体" panose="02010600030101010101" pitchFamily="2" charset="-122"/>
              </a:rPr>
              <a:t>4</a:t>
            </a:r>
            <a:r>
              <a:rPr lang="zh-CN" altLang="en-US" sz="2400" b="1">
                <a:solidFill>
                  <a:srgbClr val="CC3300"/>
                </a:solidFill>
                <a:latin typeface="宋体" panose="02010600030101010101" pitchFamily="2" charset="-122"/>
              </a:rPr>
              <a:t>种）</a:t>
            </a:r>
          </a:p>
          <a:p>
            <a:pPr eaLnBrk="1" hangingPunct="1">
              <a:spcBef>
                <a:spcPct val="0"/>
              </a:spcBef>
              <a:buFontTx/>
              <a:buNone/>
            </a:pPr>
            <a:r>
              <a:rPr lang="zh-CN" altLang="en-US" sz="2400" b="1">
                <a:solidFill>
                  <a:srgbClr val="CC3300"/>
                </a:solidFill>
                <a:latin typeface="宋体" panose="02010600030101010101" pitchFamily="2" charset="-122"/>
              </a:rPr>
              <a:t>    控制流方式：顺序执行 （冯</a:t>
            </a:r>
            <a:r>
              <a:rPr lang="en-US" altLang="zh-CN" sz="2400" b="1">
                <a:solidFill>
                  <a:srgbClr val="CC3300"/>
                </a:solidFill>
              </a:rPr>
              <a:t>·</a:t>
            </a:r>
            <a:r>
              <a:rPr lang="zh-CN" altLang="en-US" sz="2400" b="1">
                <a:solidFill>
                  <a:srgbClr val="CC3300"/>
                </a:solidFill>
                <a:latin typeface="宋体" panose="02010600030101010101" pitchFamily="2" charset="-122"/>
              </a:rPr>
              <a:t>诺依曼型）</a:t>
            </a:r>
            <a:endParaRPr lang="zh-CN" altLang="en-US" sz="2400" b="1"/>
          </a:p>
        </p:txBody>
      </p:sp>
      <p:sp>
        <p:nvSpPr>
          <p:cNvPr id="237572" name="PPBand106"/>
          <p:cNvSpPr txBox="1">
            <a:spLocks noChangeArrowheads="1"/>
          </p:cNvSpPr>
          <p:nvPr/>
        </p:nvSpPr>
        <p:spPr bwMode="auto">
          <a:xfrm>
            <a:off x="228600" y="1811338"/>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数据流方式：操作数到位即可运算，无序执行↓                            </a:t>
            </a:r>
            <a:endParaRPr lang="zh-CN" altLang="en-US" sz="2400" b="1"/>
          </a:p>
        </p:txBody>
      </p:sp>
      <p:sp>
        <p:nvSpPr>
          <p:cNvPr id="237573" name="PPBand107"/>
          <p:cNvSpPr txBox="1">
            <a:spLocks noChangeArrowheads="1"/>
          </p:cNvSpPr>
          <p:nvPr/>
        </p:nvSpPr>
        <p:spPr bwMode="auto">
          <a:xfrm>
            <a:off x="228600" y="2300288"/>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规约方式：    驱动方式与数据流相反，无序执行↑</a:t>
            </a:r>
            <a:endParaRPr lang="zh-CN" altLang="en-US" sz="2400" b="1"/>
          </a:p>
        </p:txBody>
      </p:sp>
      <p:sp>
        <p:nvSpPr>
          <p:cNvPr id="237574" name="PPBand108"/>
          <p:cNvSpPr txBox="1">
            <a:spLocks noChangeArrowheads="1"/>
          </p:cNvSpPr>
          <p:nvPr/>
        </p:nvSpPr>
        <p:spPr bwMode="auto">
          <a:xfrm>
            <a:off x="228600" y="2743200"/>
            <a:ext cx="847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匹配方式：    非数值型应用，主要对象为符号。</a:t>
            </a:r>
            <a:endParaRPr lang="zh-CN" altLang="en-US" sz="2400" b="1"/>
          </a:p>
        </p:txBody>
      </p:sp>
      <p:sp>
        <p:nvSpPr>
          <p:cNvPr id="237575" name="PPBand109"/>
          <p:cNvSpPr txBox="1">
            <a:spLocks noChangeArrowheads="1"/>
          </p:cNvSpPr>
          <p:nvPr/>
        </p:nvSpPr>
        <p:spPr bwMode="auto">
          <a:xfrm>
            <a:off x="228600" y="3290888"/>
            <a:ext cx="847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dirty="0">
                <a:latin typeface="宋体" panose="02010600030101010101" pitchFamily="2" charset="-122"/>
              </a:rPr>
              <a:t>  </a:t>
            </a:r>
            <a:r>
              <a:rPr lang="zh-CN" altLang="en-US" sz="2400" b="1" dirty="0">
                <a:latin typeface="宋体" panose="02010600030101010101" pitchFamily="2" charset="-122"/>
              </a:rPr>
              <a:t>对不同类型结构，并行程度越大越好。</a:t>
            </a:r>
            <a:endParaRPr lang="zh-CN" altLang="en-US" sz="2400" b="1" dirty="0"/>
          </a:p>
        </p:txBody>
      </p:sp>
      <p:sp>
        <p:nvSpPr>
          <p:cNvPr id="237576" name="PPBand110"/>
          <p:cNvSpPr txBox="1">
            <a:spLocks noChangeArrowheads="1"/>
          </p:cNvSpPr>
          <p:nvPr/>
        </p:nvSpPr>
        <p:spPr bwMode="auto">
          <a:xfrm>
            <a:off x="228600" y="3916363"/>
            <a:ext cx="693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solidFill>
                  <a:srgbClr val="CC3300"/>
                </a:solidFill>
                <a:latin typeface="黑体" panose="02010609060101010101" pitchFamily="49" charset="-122"/>
                <a:ea typeface="黑体" panose="02010609060101010101" pitchFamily="49" charset="-122"/>
              </a:rPr>
              <a:t>7</a:t>
            </a:r>
            <a:r>
              <a:rPr lang="zh-CN" altLang="en-US" b="1">
                <a:solidFill>
                  <a:srgbClr val="CC3300"/>
                </a:solidFill>
                <a:latin typeface="黑体" panose="02010609060101010101" pitchFamily="49" charset="-122"/>
                <a:ea typeface="黑体" panose="02010609060101010101" pitchFamily="49" charset="-122"/>
              </a:rPr>
              <a:t>、按系统结构风格分类 </a:t>
            </a:r>
            <a:endParaRPr lang="zh-CN" altLang="en-US" sz="2400" b="1"/>
          </a:p>
        </p:txBody>
      </p:sp>
      <p:sp>
        <p:nvSpPr>
          <p:cNvPr id="237577" name="PPBand111"/>
          <p:cNvSpPr txBox="1">
            <a:spLocks noChangeArrowheads="1"/>
          </p:cNvSpPr>
          <p:nvPr/>
        </p:nvSpPr>
        <p:spPr bwMode="auto">
          <a:xfrm>
            <a:off x="228600" y="4494213"/>
            <a:ext cx="8550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  </a:t>
            </a:r>
            <a:r>
              <a:rPr lang="zh-CN" altLang="en-US" sz="2400" b="1">
                <a:latin typeface="宋体" panose="02010600030101010101" pitchFamily="2" charset="-122"/>
              </a:rPr>
              <a:t>系统结构风格：</a:t>
            </a:r>
          </a:p>
          <a:p>
            <a:pPr eaLnBrk="1" hangingPunct="1">
              <a:spcBef>
                <a:spcPct val="0"/>
              </a:spcBef>
              <a:buFontTx/>
              <a:buNone/>
            </a:pPr>
            <a:r>
              <a:rPr lang="zh-CN" altLang="en-US" sz="2400" b="1">
                <a:latin typeface="宋体" panose="02010600030101010101" pitchFamily="2" charset="-122"/>
              </a:rPr>
              <a:t>    一些合理的、已有确切说明的特征、特性。</a:t>
            </a:r>
          </a:p>
        </p:txBody>
      </p:sp>
      <p:sp>
        <p:nvSpPr>
          <p:cNvPr id="237578" name="PPBand112"/>
          <p:cNvSpPr txBox="1">
            <a:spLocks noChangeArrowheads="1"/>
          </p:cNvSpPr>
          <p:nvPr/>
        </p:nvSpPr>
        <p:spPr bwMode="auto">
          <a:xfrm>
            <a:off x="228600" y="5402263"/>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solidFill>
                  <a:srgbClr val="CC3300"/>
                </a:solidFill>
                <a:latin typeface="宋体" panose="02010600030101010101" pitchFamily="2" charset="-122"/>
              </a:rPr>
              <a:t>  </a:t>
            </a:r>
            <a:r>
              <a:rPr lang="zh-CN" altLang="en-US" sz="2400" b="1">
                <a:solidFill>
                  <a:srgbClr val="CC3300"/>
                </a:solidFill>
                <a:latin typeface="宋体" panose="02010600030101010101" pitchFamily="2" charset="-122"/>
              </a:rPr>
              <a:t>类型：</a:t>
            </a:r>
          </a:p>
          <a:p>
            <a:pPr eaLnBrk="1" hangingPunct="1">
              <a:spcBef>
                <a:spcPct val="0"/>
              </a:spcBef>
              <a:buFontTx/>
              <a:buNone/>
            </a:pPr>
            <a:r>
              <a:rPr lang="zh-CN" altLang="en-US" sz="2400" b="1">
                <a:solidFill>
                  <a:srgbClr val="CC3300"/>
                </a:solidFill>
                <a:latin typeface="宋体" panose="02010600030101010101" pitchFamily="2" charset="-122"/>
              </a:rPr>
              <a:t>    面向堆栈型、面向寄存器型、面向对象型等。</a:t>
            </a:r>
            <a:endParaRPr lang="zh-CN" altLang="en-US" sz="2400" b="1"/>
          </a:p>
        </p:txBody>
      </p:sp>
      <p:sp>
        <p:nvSpPr>
          <p:cNvPr id="1607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200" smtClean="0"/>
              <a:t>余腊生  </a:t>
            </a:r>
          </a:p>
          <a:p>
            <a:pPr>
              <a:spcBef>
                <a:spcPct val="0"/>
              </a:spcBef>
              <a:buFontTx/>
              <a:buNone/>
            </a:pPr>
            <a:r>
              <a:rPr lang="zh-CN" altLang="en-US" sz="1200" smtClean="0"/>
              <a:t> </a:t>
            </a:r>
            <a:r>
              <a:rPr lang="zh-CN" altLang="en-US" sz="1200" smtClean="0">
                <a:solidFill>
                  <a:srgbClr val="FF0066"/>
                </a:solidFill>
              </a:rPr>
              <a:t>版权所有，违者必究</a:t>
            </a:r>
          </a:p>
        </p:txBody>
      </p:sp>
      <p:sp>
        <p:nvSpPr>
          <p:cNvPr id="160781"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200" smtClean="0"/>
              <a:t>Lecture 01-</a:t>
            </a:r>
            <a:fld id="{9FBD1AFC-C2DF-4591-AD4B-29E197D810E7}" type="slidenum">
              <a:rPr lang="en-US" altLang="zh-CN" sz="1200" smtClean="0"/>
              <a:pPr>
                <a:spcBef>
                  <a:spcPct val="0"/>
                </a:spcBef>
                <a:buFontTx/>
                <a:buNone/>
              </a:pPr>
              <a:t>99</a:t>
            </a:fld>
            <a:endParaRPr lang="en-US" altLang="zh-CN" sz="1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7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75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375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375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757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375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375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7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autoUpdateAnimBg="0"/>
      <p:bldP spid="237572" grpId="0" autoUpdateAnimBg="0"/>
      <p:bldP spid="237573" grpId="0" autoUpdateAnimBg="0"/>
      <p:bldP spid="237574" grpId="0" autoUpdateAnimBg="0"/>
      <p:bldP spid="237575" grpId="0" autoUpdateAnimBg="0"/>
      <p:bldP spid="237576" grpId="0" autoUpdateAnimBg="0"/>
      <p:bldP spid="237577" grpId="0" autoUpdateAnimBg="0"/>
      <p:bldP spid="237578" grpId="0" autoUpdateAnimBg="0"/>
    </p:bld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FFFF"/>
      </a:hlink>
      <a:folHlink>
        <a:srgbClr val="00FFFF"/>
      </a:folHlink>
    </a:clrScheme>
    <a:fontScheme name="默认设计模板">
      <a:majorFont>
        <a:latin typeface="黑体"/>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rgbClr val="FFFF67"/>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rgbClr val="FFFF67"/>
            </a:solidFill>
            <a:effectLst/>
            <a:latin typeface="楷体_GB2312" pitchFamily="49" charset="-122"/>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5974</TotalTime>
  <Words>20412</Words>
  <Application>Microsoft Office PowerPoint</Application>
  <PresentationFormat>全屏显示(4:3)</PresentationFormat>
  <Paragraphs>3098</Paragraphs>
  <Slides>202</Slides>
  <Notes>73</Notes>
  <HiddenSlides>27</HiddenSlides>
  <MMClips>0</MMClips>
  <ScaleCrop>false</ScaleCrop>
  <HeadingPairs>
    <vt:vector size="8" baseType="variant">
      <vt:variant>
        <vt:lpstr>已用的字体</vt:lpstr>
      </vt:variant>
      <vt:variant>
        <vt:i4>44</vt:i4>
      </vt:variant>
      <vt:variant>
        <vt:lpstr>主题</vt:lpstr>
      </vt:variant>
      <vt:variant>
        <vt:i4>2</vt:i4>
      </vt:variant>
      <vt:variant>
        <vt:lpstr>嵌入 OLE 服务器</vt:lpstr>
      </vt:variant>
      <vt:variant>
        <vt:i4>10</vt:i4>
      </vt:variant>
      <vt:variant>
        <vt:lpstr>幻灯片标题</vt:lpstr>
      </vt:variant>
      <vt:variant>
        <vt:i4>202</vt:i4>
      </vt:variant>
    </vt:vector>
  </HeadingPairs>
  <TitlesOfParts>
    <vt:vector size="258" baseType="lpstr">
      <vt:lpstr>AGTWFA+Comic Sans MS</vt:lpstr>
      <vt:lpstr>DEOBGA+SimSun</vt:lpstr>
      <vt:lpstr>GLATPO+SimHei</vt:lpstr>
      <vt:lpstr>GLDPHG+TimesNewRomanPS-BoldItal</vt:lpstr>
      <vt:lpstr>GVIIAW+MicrosoftYaHei</vt:lpstr>
      <vt:lpstr>HAMAEN+MicrosoftYaHei-Bold</vt:lpstr>
      <vt:lpstr>HCWIWQ+Calibri</vt:lpstr>
      <vt:lpstr>HDEJCB+TimesNewRomanPS-BoldMT</vt:lpstr>
      <vt:lpstr>HTVBJR+TimesNewRomanPSMT</vt:lpstr>
      <vt:lpstr>IJGNPI+MicrosoftYaHei</vt:lpstr>
      <vt:lpstr>JDQINB+MicrosoftYaHei-Bold</vt:lpstr>
      <vt:lpstr>LHSQFD+ArialMT</vt:lpstr>
      <vt:lpstr>LMBCQF+Wingdings</vt:lpstr>
      <vt:lpstr>MJBMCQ+FranklinGothic-Book</vt:lpstr>
      <vt:lpstr>MS PGothic</vt:lpstr>
      <vt:lpstr>MS PGothic</vt:lpstr>
      <vt:lpstr>PLTJJT+Comic Sans MS,Bold</vt:lpstr>
      <vt:lpstr>PMingLiU</vt:lpstr>
      <vt:lpstr>QKBGTJ+Tahoma</vt:lpstr>
      <vt:lpstr>THLRNB+ArialMT</vt:lpstr>
      <vt:lpstr>Times-Roman</vt:lpstr>
      <vt:lpstr>UOSGEF+Wingdings-Regular</vt:lpstr>
      <vt:lpstr>VSNLRI+SymbolMT</vt:lpstr>
      <vt:lpstr>汉仪行楷简</vt:lpstr>
      <vt:lpstr>汉仪细等线简</vt:lpstr>
      <vt:lpstr>黑体</vt:lpstr>
      <vt:lpstr>华文行楷</vt:lpstr>
      <vt:lpstr>华文细黑</vt:lpstr>
      <vt:lpstr>楷体</vt:lpstr>
      <vt:lpstr>楷体_GB2312</vt:lpstr>
      <vt:lpstr>隶书</vt:lpstr>
      <vt:lpstr>宋体</vt:lpstr>
      <vt:lpstr>微软雅黑</vt:lpstr>
      <vt:lpstr>幼圆</vt:lpstr>
      <vt:lpstr>Arial</vt:lpstr>
      <vt:lpstr>Arial Narrow</vt:lpstr>
      <vt:lpstr>Calibri</vt:lpstr>
      <vt:lpstr>Comic Sans MS</vt:lpstr>
      <vt:lpstr>Symbol</vt:lpstr>
      <vt:lpstr>Tahoma</vt:lpstr>
      <vt:lpstr>Times New Roman</vt:lpstr>
      <vt:lpstr>Verdana</vt:lpstr>
      <vt:lpstr>Wingdings</vt:lpstr>
      <vt:lpstr>Wingdings 2</vt:lpstr>
      <vt:lpstr>默认设计模板</vt:lpstr>
      <vt:lpstr>1_默认设计模板</vt:lpstr>
      <vt:lpstr>包装程序外壳对象</vt:lpstr>
      <vt:lpstr>BMP 图象</vt:lpstr>
      <vt:lpstr>Microsoft Visio 2003-2010 绘图</vt:lpstr>
      <vt:lpstr>Equation</vt:lpstr>
      <vt:lpstr>公式</vt:lpstr>
      <vt:lpstr>Picture2</vt:lpstr>
      <vt:lpstr>包</vt:lpstr>
      <vt:lpstr>图片</vt:lpstr>
      <vt:lpstr>位图图像</vt:lpstr>
      <vt:lpstr>Chart</vt:lpstr>
      <vt:lpstr>PowerPoint 演示文稿</vt:lpstr>
      <vt:lpstr>教材与主要参考书</vt:lpstr>
      <vt:lpstr>教材与主要参考书</vt:lpstr>
      <vt:lpstr>PowerPoint 演示文稿</vt:lpstr>
      <vt:lpstr>Questions for the course</vt:lpstr>
      <vt:lpstr>Computer Architectures </vt:lpstr>
      <vt:lpstr>Performance of (single) processors</vt:lpstr>
      <vt:lpstr>Frequency development of processors</vt:lpstr>
      <vt:lpstr>Where Has This Performance Improvement Come From?</vt:lpstr>
      <vt:lpstr>OISC</vt:lpstr>
      <vt:lpstr>What Computer Architecture brings to Table</vt:lpstr>
      <vt:lpstr>PowerPoint 演示文稿</vt:lpstr>
      <vt:lpstr>PowerPoint 演示文稿</vt:lpstr>
      <vt:lpstr>PowerPoint 演示文稿</vt:lpstr>
      <vt:lpstr>Forces on Computer Architecture</vt:lpstr>
      <vt:lpstr>Technology </vt:lpstr>
      <vt:lpstr>Computer Architecture Today (I)</vt:lpstr>
      <vt:lpstr>Computer Architecture Today (II)</vt:lpstr>
      <vt:lpstr>Computer Architecture Today (III)</vt:lpstr>
      <vt:lpstr>PowerPoint 演示文稿</vt:lpstr>
      <vt:lpstr>Computer Architecture Today (V)</vt:lpstr>
      <vt:lpstr>Computer Architecture Today (VI)</vt:lpstr>
      <vt:lpstr>… But, first …</vt:lpstr>
      <vt:lpstr>为什么学这门课 </vt:lpstr>
      <vt:lpstr>为什么学这门课 </vt:lpstr>
      <vt:lpstr>课程定位</vt:lpstr>
      <vt:lpstr>PowerPoint 演示文稿</vt:lpstr>
      <vt:lpstr>PowerPoint 演示文稿</vt:lpstr>
      <vt:lpstr>PowerPoint 演示文稿</vt:lpstr>
      <vt:lpstr>学习方法</vt:lpstr>
      <vt:lpstr>Grading Schemes</vt:lpstr>
      <vt:lpstr>Tentative Class Schedule </vt:lpstr>
      <vt:lpstr>二、What’s Computer Architecture?</vt:lpstr>
      <vt:lpstr>What’s Computer Architecture? (Cont.)</vt:lpstr>
      <vt:lpstr>计算机体系结构的定义</vt:lpstr>
      <vt:lpstr>PowerPoint 演示文稿</vt:lpstr>
      <vt:lpstr>PowerPoint 演示文稿</vt:lpstr>
      <vt:lpstr>管理系统的复杂性</vt:lpstr>
      <vt:lpstr>PowerPoint 演示文稿</vt:lpstr>
      <vt:lpstr>现代计算机系统的抽象层次</vt:lpstr>
      <vt:lpstr>PowerPoint 演示文稿</vt:lpstr>
      <vt:lpstr>PowerPoint 演示文稿</vt:lpstr>
      <vt:lpstr>PowerPoint 演示文稿</vt:lpstr>
      <vt:lpstr>PowerPoint 演示文稿</vt:lpstr>
      <vt:lpstr>编译与解释</vt:lpstr>
      <vt:lpstr>分层带来的透明性</vt:lpstr>
      <vt:lpstr>透明性的举例</vt:lpstr>
      <vt:lpstr>分层分析的优点</vt:lpstr>
      <vt:lpstr>PowerPoint 演示文稿</vt:lpstr>
      <vt:lpstr>PowerPoint 演示文稿</vt:lpstr>
      <vt:lpstr>PowerPoint 演示文稿</vt:lpstr>
      <vt:lpstr>Computing Systems Today</vt:lpstr>
      <vt:lpstr>New “Great Ideas”</vt:lpstr>
      <vt:lpstr>New “Great Ideas”</vt:lpstr>
      <vt:lpstr>PowerPoint 演示文稿</vt:lpstr>
      <vt:lpstr>What is Ahead?</vt:lpstr>
      <vt:lpstr>Intel Dunnington 6-core</vt:lpstr>
      <vt:lpstr>AMD Hydra 8 core</vt:lpstr>
      <vt:lpstr>Intel MIC: many integrated core architecture, aka Intel Xeon Phi</vt:lpstr>
      <vt:lpstr>Tianhe-2: performance nr 1 in 2014</vt:lpstr>
      <vt:lpstr>PowerPoint 演示文稿</vt:lpstr>
      <vt:lpstr>PowerPoint 演示文稿</vt:lpstr>
      <vt:lpstr>当前的主流应用模式：云、管、端</vt:lpstr>
      <vt:lpstr>2018天猫11.11的云计算历史上最高的云访问率</vt:lpstr>
      <vt:lpstr>云的范例：阿里张北云中心简介</vt:lpstr>
      <vt:lpstr>端的范例：华为推出的手机 Mate20的 处理器：麒麟980</vt:lpstr>
      <vt:lpstr>ACM2017图灵奖授予 两位计算机系统结构大师</vt:lpstr>
      <vt:lpstr>思考题</vt:lpstr>
      <vt:lpstr>二、计算机体系结构的分类</vt:lpstr>
      <vt:lpstr>计算机用途的分类</vt:lpstr>
      <vt:lpstr>计算机用途的分类（续）</vt:lpstr>
      <vt:lpstr>五类主流计算系统特点</vt:lpstr>
      <vt:lpstr>PowerPoint 演示文稿</vt:lpstr>
      <vt:lpstr>PowerPoint 演示文稿</vt:lpstr>
      <vt:lpstr>Parallelism</vt:lpstr>
      <vt:lpstr>Architecture: Increase in Parallelism</vt:lpstr>
      <vt:lpstr>PowerPoint 演示文稿</vt:lpstr>
      <vt:lpstr>PowerPoint 演示文稿</vt:lpstr>
      <vt:lpstr>多机系统的耦合度</vt:lpstr>
      <vt:lpstr>MIMD的分类</vt:lpstr>
      <vt:lpstr>PowerPoint 演示文稿</vt:lpstr>
      <vt:lpstr>PowerPoint 演示文稿</vt:lpstr>
      <vt:lpstr>五代计算机的特征表</vt:lpstr>
      <vt:lpstr>Closer Look at Processor Technology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库克分类法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Already known how to define, measure and summarize performance, then we can explore some of the principles and guidelines in design and analysis of computers.  </vt:lpstr>
      <vt:lpstr>Parallelism</vt:lpstr>
      <vt:lpstr>Principle of Locality</vt:lpstr>
      <vt:lpstr>Memory Hierarchy Levels</vt:lpstr>
      <vt:lpstr>Focus on the Common Case</vt:lpstr>
      <vt:lpstr>Amdahl’s Law</vt:lpstr>
      <vt:lpstr>Amdahl's Law</vt:lpstr>
      <vt:lpstr>PowerPoint 演示文稿</vt:lpstr>
      <vt:lpstr>PowerPoint 演示文稿</vt:lpstr>
      <vt:lpstr>PowerPoint 演示文稿</vt:lpstr>
      <vt:lpstr>PowerPoint 演示文稿</vt:lpstr>
      <vt:lpstr>PowerPoint 演示文稿</vt:lpstr>
      <vt:lpstr>Amdahl's law</vt:lpstr>
      <vt:lpstr>Gustafson's law</vt:lpstr>
      <vt:lpstr>Gustafson's law</vt:lpstr>
      <vt:lpstr> The performance equation</vt:lpstr>
      <vt:lpstr>Example: Calculating CPI</vt:lpstr>
      <vt:lpstr>PowerPoint 演示文稿</vt:lpstr>
      <vt:lpstr>正确结论</vt:lpstr>
      <vt:lpstr>PowerPoint 演示文稿</vt:lpstr>
      <vt:lpstr>PowerPoint 演示文稿</vt:lpstr>
      <vt:lpstr>PowerPoint 演示文稿</vt:lpstr>
      <vt:lpstr>PowerPoint 演示文稿</vt:lpstr>
      <vt:lpstr>PowerPoint 演示文稿</vt:lpstr>
      <vt:lpstr>PowerPoint 演示文稿</vt:lpstr>
      <vt:lpstr>Recall :CPU Performance(Response)</vt:lpstr>
      <vt:lpstr>CPU Performance</vt:lpstr>
      <vt:lpstr>PowerPoint 演示文稿</vt:lpstr>
      <vt:lpstr>PowerPoint 演示文稿</vt:lpstr>
      <vt:lpstr>PowerPoint 演示文稿</vt:lpstr>
      <vt:lpstr>PowerPoint 演示文稿</vt:lpstr>
      <vt:lpstr>Measurement Tools</vt:lpstr>
      <vt:lpstr>Marketing Metrics</vt:lpstr>
      <vt:lpstr>PowerPoint 演示文稿</vt:lpstr>
      <vt:lpstr>PowerPoint 演示文稿</vt:lpstr>
      <vt:lpstr>PowerPoint 演示文稿</vt:lpstr>
      <vt:lpstr>PowerPoint 演示文稿</vt:lpstr>
      <vt:lpstr>PowerPoint 演示文稿</vt:lpstr>
      <vt:lpstr>基准测试程序套件</vt:lpstr>
      <vt:lpstr>一些专门的性能指标测试程序</vt:lpstr>
      <vt:lpstr>PowerPoint 演示文稿</vt:lpstr>
      <vt:lpstr>PowerPoint 演示文稿</vt:lpstr>
      <vt:lpstr>Pentium4性能评测数据 （数据全部来源于Intel网站）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三总线结构</vt:lpstr>
      <vt:lpstr>PowerPoint 演示文稿</vt:lpstr>
      <vt:lpstr>PowerPoint 演示文稿</vt:lpstr>
      <vt:lpstr>PowerPoint 演示文稿</vt:lpstr>
      <vt:lpstr>PowerPoint 演示文稿</vt:lpstr>
      <vt:lpstr>典型类脑芯片</vt:lpstr>
      <vt:lpstr>PowerPoint 演示文稿</vt:lpstr>
      <vt:lpstr>PowerPoint 演示文稿</vt:lpstr>
      <vt:lpstr>PowerPoint 演示文稿</vt:lpstr>
      <vt:lpstr>PowerPoint 演示文稿</vt:lpstr>
      <vt:lpstr>PowerPoint 演示文稿</vt:lpstr>
      <vt:lpstr>（3）模拟与仿真 </vt:lpstr>
      <vt:lpstr>模拟与仿真-2</vt:lpstr>
      <vt:lpstr>模拟与仿真-3</vt:lpstr>
      <vt:lpstr>PowerPoint 演示文稿</vt:lpstr>
      <vt:lpstr>PowerPoint 演示文稿</vt:lpstr>
      <vt:lpstr>PowerPoint 演示文稿</vt:lpstr>
      <vt:lpstr>动态代码转换技术</vt:lpstr>
      <vt:lpstr>改进算法的影响</vt:lpstr>
      <vt:lpstr>PowerPoint 演示文稿</vt:lpstr>
      <vt:lpstr>PowerPoint 演示文稿</vt:lpstr>
      <vt:lpstr>PowerPoint 演示文稿</vt:lpstr>
      <vt:lpstr>Computer Technology</vt:lpstr>
      <vt:lpstr>VLSI Developments</vt:lpstr>
      <vt:lpstr>PowerPoint 演示文稿</vt:lpstr>
      <vt:lpstr>Single Processor Performance</vt:lpstr>
      <vt:lpstr>PowerPoint 演示文稿</vt:lpstr>
      <vt:lpstr>Evolution of memory granularity</vt:lpstr>
      <vt:lpstr>PC hard drive capacity</vt:lpstr>
      <vt:lpstr>Bandwidth and Latency</vt:lpstr>
      <vt:lpstr>PowerPoint 演示文稿</vt:lpstr>
      <vt:lpstr>Latency Lags Bandwidth (last ~20 years)</vt:lpstr>
      <vt:lpstr>Trends in Technology</vt:lpstr>
      <vt:lpstr>现代体系结构发展趋势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体系结构发展的机遇*</vt:lpstr>
      <vt:lpstr>PowerPoint 演示文稿</vt:lpstr>
      <vt:lpstr>PowerPoint 演示文稿</vt:lpstr>
    </vt:vector>
  </TitlesOfParts>
  <Company>CSU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yulasheng</dc:creator>
  <cp:lastModifiedBy>余腊生</cp:lastModifiedBy>
  <cp:revision>274</cp:revision>
  <dcterms:created xsi:type="dcterms:W3CDTF">2003-12-04T15:54:40Z</dcterms:created>
  <dcterms:modified xsi:type="dcterms:W3CDTF">2021-09-04T08:36:13Z</dcterms:modified>
</cp:coreProperties>
</file>